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4"/>
  </p:notesMasterIdLst>
  <p:sldIdLst>
    <p:sldId id="256" r:id="rId5"/>
    <p:sldId id="314" r:id="rId6"/>
    <p:sldId id="285" r:id="rId7"/>
    <p:sldId id="276" r:id="rId8"/>
    <p:sldId id="278" r:id="rId9"/>
    <p:sldId id="290" r:id="rId10"/>
    <p:sldId id="301" r:id="rId11"/>
    <p:sldId id="345" r:id="rId12"/>
    <p:sldId id="346" r:id="rId13"/>
    <p:sldId id="347" r:id="rId14"/>
    <p:sldId id="348" r:id="rId15"/>
    <p:sldId id="349" r:id="rId16"/>
    <p:sldId id="350" r:id="rId17"/>
    <p:sldId id="324" r:id="rId18"/>
    <p:sldId id="352" r:id="rId19"/>
    <p:sldId id="353" r:id="rId20"/>
    <p:sldId id="354" r:id="rId21"/>
    <p:sldId id="344" r:id="rId22"/>
    <p:sldId id="355" r:id="rId23"/>
    <p:sldId id="318" r:id="rId24"/>
    <p:sldId id="356" r:id="rId25"/>
    <p:sldId id="357" r:id="rId26"/>
    <p:sldId id="358" r:id="rId27"/>
    <p:sldId id="359" r:id="rId28"/>
    <p:sldId id="360" r:id="rId29"/>
    <p:sldId id="319" r:id="rId30"/>
    <p:sldId id="334" r:id="rId31"/>
    <p:sldId id="335" r:id="rId32"/>
    <p:sldId id="266" r:id="rId33"/>
    <p:sldId id="320" r:id="rId34"/>
    <p:sldId id="264" r:id="rId35"/>
    <p:sldId id="361" r:id="rId36"/>
    <p:sldId id="362" r:id="rId37"/>
    <p:sldId id="363" r:id="rId38"/>
    <p:sldId id="337" r:id="rId39"/>
    <p:sldId id="321" r:id="rId40"/>
    <p:sldId id="340" r:id="rId41"/>
    <p:sldId id="341" r:id="rId42"/>
    <p:sldId id="26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0D085-0FF4-489D-BC77-729A442838EB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DB5EB-188F-4977-8547-D458618B9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844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DB5EB-188F-4977-8547-D458618B9D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089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strike="sngStrik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DB5EB-188F-4977-8547-D458618B9DA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760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strike="sngStrik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DB5EB-188F-4977-8547-D458618B9DA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745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DB5EB-188F-4977-8547-D458618B9DA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488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DB5EB-188F-4977-8547-D458618B9DAD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641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DB5EB-188F-4977-8547-D458618B9DAD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055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DB5EB-188F-4977-8547-D458618B9DAD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428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D8FE-7B34-4B1C-86B0-E3A8B38B3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82D4B-782F-4F1A-9B54-41FEB4830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4C687-14C0-4EE7-89C2-D55E9A83D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09/10/2019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1C107-AD28-4111-A0CB-8672E19E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07261-0612-4883-859A-508A9036E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89E3-5415-4A5A-BE07-350ACED63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711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97F3-5DB8-444A-846F-39EF4367D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9CC5D7-91C4-4B53-9946-94CBC94A50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90548-9CD0-4C6D-BE15-4162B1BE1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09/10/2019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DB4B0-E846-4164-B4AE-CD5E988B0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35176-0800-4739-AFC5-A1512F222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89E3-5415-4A5A-BE07-350ACED63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793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C61D08-0B3D-4772-B396-4E2453D028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AAE897-5F6D-4330-9F8D-8BFDDC3EE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8263D-1EB0-4FB9-A955-E58E5B094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09/10/2019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AEDC7-FC18-49B4-9832-E5FF58C97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A5EC4-AE1D-4014-81F3-F0336F53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89E3-5415-4A5A-BE07-350ACED63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8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710C7-CEFB-461D-BBF1-EEA7941B6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35913-F756-4C24-9F6D-257F2AC7B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59556-A5DC-407B-A5F6-99EC12087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09/10/2019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2704C-3E73-4112-924E-60EA3756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795C3-10EE-4904-A56D-6117B6FF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89E3-5415-4A5A-BE07-350ACED63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824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1A006-B4A6-4A81-AC1F-88D7A8192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F05D5-1B4D-4DF3-9D94-55DF14744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507AF-4416-4DC5-94FE-3A67DDCDD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09/10/2019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053AE-9125-4281-BE05-2D9BFE2E1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17F32-7162-4959-8D66-BDD2926CF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89E3-5415-4A5A-BE07-350ACED63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516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7BACB-A94D-43A8-83E4-48DCFCA21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70773-37D4-4B1B-A785-8E130DC81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4DFFEA-2A8F-4C0F-A5E5-02A24141C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0DFA4-FB92-4FB8-A61A-E317086EF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09/10/2019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BF67C1-FB29-4E0A-9FD5-CDB637707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7322D5-7CFA-49A0-8023-26E117D17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89E3-5415-4A5A-BE07-350ACED63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778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89950-5C2D-429D-99D8-AC2556F0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72842-3C66-4FED-B7FF-7D8188072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FD7FC-A505-4BD5-9487-0655BE446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0A2440-7F01-4020-9FD9-AB9F919EB4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CAAA1F-1979-4728-A727-D7A25795F0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5EC0D3-FC52-40CE-851C-7EEB7AEE0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09/10/2019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194B75-D575-442E-A560-F4D7C1F0E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82BFDE-7AFB-4A92-968A-18FB4993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89E3-5415-4A5A-BE07-350ACED63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489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BF1D9-D92F-4FAA-AA51-B4442A300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084C53-C407-4018-94EC-5766E4AF2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09/10/2019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9F4C4C-4A48-44F8-A5B4-0D18D89B8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22652-981E-4CA8-8BE4-F71B7F7F7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89E3-5415-4A5A-BE07-350ACED63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03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405A5-1E65-4484-B5B7-B1885BA28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09/10/2019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022AC2-F631-406E-A562-755C747A4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5253E5-8823-4DA2-8C16-7024791AD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89E3-5415-4A5A-BE07-350ACED63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90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CB5EA-A37B-4D91-A485-25C5FEA44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1CCE4-E965-4654-A905-B255C99B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3A69ED-5864-4B89-920C-5F67A8392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27FA3E-DFC6-43EE-856C-06A81D428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09/10/2019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0FB294-3528-43DD-8898-28A467783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12F432-3ECF-45C8-8390-BC8D7732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89E3-5415-4A5A-BE07-350ACED63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420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F637A-DE1D-4472-A883-FA5275F7B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21FD2A-F03E-44CF-8F51-3517CFCC1A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129CE4-5E5F-4A91-8AF5-F43AD7AC62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8B847-8C9A-45F6-9B75-2AC0D7727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09/10/2019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40E7E-0CA9-4C27-8A4C-ABA9EB72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3B465-EC4B-4ED4-A2BD-B4E12FF0D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89E3-5415-4A5A-BE07-350ACED63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23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1D47F7-CF20-4D7C-ABD6-CFC60AA04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E050F-E918-4D47-A264-D0DEE48D1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08023-7BE6-4699-BA81-2CED48933F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09/10/2019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3F035-ED00-4CEF-973D-0869015FAE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D0CFD-78E9-4CEB-9C8B-79B234A36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089E3-5415-4A5A-BE07-350ACED63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55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EOUNED-org/utiliti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ython.org/download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cad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GEOUNED-code/GEOUNED.git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0FD47-EE16-4835-8371-A2BDA30C7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779" y="1658059"/>
            <a:ext cx="10862441" cy="2387600"/>
          </a:xfrm>
        </p:spPr>
        <p:txBody>
          <a:bodyPr>
            <a:noAutofit/>
          </a:bodyPr>
          <a:lstStyle/>
          <a:p>
            <a:r>
              <a:rPr lang="en-US"/>
              <a:t>Training on GEOUNED tool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9BA26D-F152-4F1A-9C76-7FA2E1DE3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708151"/>
            <a:ext cx="9144000" cy="491790"/>
          </a:xfrm>
        </p:spPr>
        <p:txBody>
          <a:bodyPr>
            <a:noAutofit/>
          </a:bodyPr>
          <a:lstStyle/>
          <a:p>
            <a:r>
              <a:rPr lang="en-US"/>
              <a:t>J.P. </a:t>
            </a:r>
            <a:r>
              <a:rPr lang="en-US" err="1"/>
              <a:t>Catalán</a:t>
            </a:r>
            <a:r>
              <a:rPr lang="en-US"/>
              <a:t>, P. </a:t>
            </a:r>
            <a:r>
              <a:rPr lang="en-US" err="1"/>
              <a:t>Sauvan</a:t>
            </a:r>
            <a:r>
              <a:rPr lang="en-US"/>
              <a:t> and TECF3IR group </a:t>
            </a:r>
          </a:p>
          <a:p>
            <a:r>
              <a:rPr lang="en-US"/>
              <a:t>Energy Engineering Department. </a:t>
            </a:r>
          </a:p>
          <a:p>
            <a:r>
              <a:rPr lang="en-US"/>
              <a:t>Nuclear Engineering Area</a:t>
            </a:r>
          </a:p>
          <a:p>
            <a:r>
              <a:rPr lang="en-US"/>
              <a:t>Universidad Nacional de </a:t>
            </a:r>
            <a:r>
              <a:rPr lang="en-US" err="1"/>
              <a:t>Educación</a:t>
            </a:r>
            <a:r>
              <a:rPr lang="en-US"/>
              <a:t> a </a:t>
            </a:r>
            <a:r>
              <a:rPr lang="en-US" err="1"/>
              <a:t>Distancia</a:t>
            </a:r>
            <a:r>
              <a:rPr lang="en-US"/>
              <a:t> (UNED), Madrid, Spain</a:t>
            </a:r>
          </a:p>
        </p:txBody>
      </p:sp>
      <p:pic>
        <p:nvPicPr>
          <p:cNvPr id="5" name="Imagen 6">
            <a:extLst>
              <a:ext uri="{FF2B5EF4-FFF2-40B4-BE49-F238E27FC236}">
                <a16:creationId xmlns:a16="http://schemas.microsoft.com/office/drawing/2014/main" id="{4A04EFA3-6832-4A2E-8051-BF7944DA1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42" y="1316404"/>
            <a:ext cx="3176710" cy="15601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8D10F9-3BB8-EE8B-AFEE-154C65437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906" y="1174737"/>
            <a:ext cx="2945397" cy="170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59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EB933-92D9-9CC2-5826-A6E59325F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4EC58EA-E3EA-8C42-25D2-DEE0C6F16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011" y="263595"/>
            <a:ext cx="1922813" cy="9443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5BF2DEE-D24F-D113-DCA7-1750638CBF24}"/>
              </a:ext>
            </a:extLst>
          </p:cNvPr>
          <p:cNvSpPr/>
          <p:nvPr/>
        </p:nvSpPr>
        <p:spPr>
          <a:xfrm>
            <a:off x="276447" y="263595"/>
            <a:ext cx="9488442" cy="944316"/>
          </a:xfrm>
          <a:prstGeom prst="roundRect">
            <a:avLst/>
          </a:prstGeom>
          <a:noFill/>
          <a:ln>
            <a:solidFill>
              <a:srgbClr val="00533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b="1"/>
              <a:t>Execution of GEOUNED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C7EF14C-614A-E644-A186-9D2803A0D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9758" y="6338916"/>
            <a:ext cx="2743200" cy="365125"/>
          </a:xfrm>
        </p:spPr>
        <p:txBody>
          <a:bodyPr/>
          <a:lstStyle/>
          <a:p>
            <a:fld id="{C53089E3-5415-4A5A-BE07-350ACED63C72}" type="slidenum">
              <a:rPr lang="en-GB" smtClean="0"/>
              <a:t>10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11808-D865-E35E-5036-92C967D64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0" y="1419368"/>
            <a:ext cx="10515600" cy="464553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800">
                <a:solidFill>
                  <a:prstClr val="black"/>
                </a:solidFill>
              </a:rPr>
              <a:t>GEOUNED can be launch with the command line “</a:t>
            </a:r>
            <a:r>
              <a:rPr lang="en-GB" sz="1800" err="1">
                <a:solidFill>
                  <a:prstClr val="black"/>
                </a:solidFill>
              </a:rPr>
              <a:t>geouned</a:t>
            </a:r>
            <a:r>
              <a:rPr lang="en-GB" sz="1800">
                <a:solidFill>
                  <a:prstClr val="black"/>
                </a:solidFill>
              </a:rPr>
              <a:t>” (</a:t>
            </a:r>
            <a:r>
              <a:rPr lang="en-GB" sz="1800">
                <a:solidFill>
                  <a:prstClr val="black"/>
                </a:solidFill>
                <a:hlinkClick r:id="rId3"/>
              </a:rPr>
              <a:t>https://github.com/GEOUNED-org/utilities</a:t>
            </a:r>
            <a:r>
              <a:rPr lang="en-GB" sz="1800">
                <a:solidFill>
                  <a:prstClr val="black"/>
                </a:solidFill>
              </a:rPr>
              <a:t>), or making your own script python using </a:t>
            </a:r>
            <a:r>
              <a:rPr lang="en-GB" sz="1800" err="1">
                <a:solidFill>
                  <a:prstClr val="black"/>
                </a:solidFill>
              </a:rPr>
              <a:t>geouned</a:t>
            </a:r>
            <a:r>
              <a:rPr lang="en-GB" sz="1800">
                <a:solidFill>
                  <a:prstClr val="black"/>
                </a:solidFill>
              </a:rPr>
              <a:t> API (recommended).</a:t>
            </a:r>
          </a:p>
          <a:p>
            <a:pPr marL="0" indent="0">
              <a:buNone/>
            </a:pPr>
            <a:endParaRPr lang="en-GB" sz="180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GB" sz="1800">
                <a:solidFill>
                  <a:prstClr val="black"/>
                </a:solidFill>
              </a:rPr>
              <a:t>Using the command line tool, parameters are provided through a </a:t>
            </a:r>
            <a:r>
              <a:rPr lang="en-GB" sz="1800" err="1">
                <a:solidFill>
                  <a:prstClr val="black"/>
                </a:solidFill>
              </a:rPr>
              <a:t>json</a:t>
            </a:r>
            <a:r>
              <a:rPr lang="en-GB" sz="1800">
                <a:solidFill>
                  <a:prstClr val="black"/>
                </a:solidFill>
              </a:rPr>
              <a:t> file.</a:t>
            </a:r>
          </a:p>
          <a:p>
            <a:pPr marL="0" indent="0">
              <a:buNone/>
            </a:pPr>
            <a:endParaRPr lang="en-GB" sz="180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1270945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F4C6E-69D8-5493-2EFF-F9FD99350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9A6F548-A98A-2EE4-64C1-24BB958E8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011" y="263595"/>
            <a:ext cx="1922813" cy="9443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D4EE34-BAE4-5420-7A48-CEEB272EB0A0}"/>
              </a:ext>
            </a:extLst>
          </p:cNvPr>
          <p:cNvSpPr/>
          <p:nvPr/>
        </p:nvSpPr>
        <p:spPr>
          <a:xfrm>
            <a:off x="276447" y="263595"/>
            <a:ext cx="9488442" cy="944316"/>
          </a:xfrm>
          <a:prstGeom prst="roundRect">
            <a:avLst/>
          </a:prstGeom>
          <a:noFill/>
          <a:ln>
            <a:solidFill>
              <a:srgbClr val="00533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b="1"/>
              <a:t>Execution of GEOUNED (command line)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FC9551A-ED9F-46F2-4A3E-A346E6843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9758" y="6338916"/>
            <a:ext cx="2743200" cy="365125"/>
          </a:xfrm>
        </p:spPr>
        <p:txBody>
          <a:bodyPr/>
          <a:lstStyle/>
          <a:p>
            <a:fld id="{C53089E3-5415-4A5A-BE07-350ACED63C72}" type="slidenum">
              <a:rPr lang="en-GB" smtClean="0"/>
              <a:t>11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25B93-0BBD-F2E0-6F41-57FA8A3C5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150" y="1400706"/>
            <a:ext cx="10515600" cy="46455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>
                <a:solidFill>
                  <a:prstClr val="black"/>
                </a:solidFill>
              </a:rPr>
              <a:t>The command line execution is : </a:t>
            </a:r>
            <a:r>
              <a:rPr lang="en-GB" sz="1800" err="1">
                <a:solidFill>
                  <a:prstClr val="black"/>
                </a:solidFill>
              </a:rPr>
              <a:t>geouned</a:t>
            </a:r>
            <a:r>
              <a:rPr lang="en-GB" sz="1800">
                <a:solidFill>
                  <a:prstClr val="black"/>
                </a:solidFill>
              </a:rPr>
              <a:t> -i </a:t>
            </a:r>
            <a:r>
              <a:rPr lang="en-GB" sz="1800" i="1" err="1">
                <a:solidFill>
                  <a:prstClr val="black"/>
                </a:solidFill>
              </a:rPr>
              <a:t>inputfilename</a:t>
            </a:r>
            <a:endParaRPr lang="en-GB" sz="1800" i="1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s-ES" sz="1800" i="1" err="1"/>
              <a:t>inputfilename</a:t>
            </a:r>
            <a:r>
              <a:rPr lang="es-ES" sz="1800"/>
              <a:t> : </a:t>
            </a:r>
            <a:r>
              <a:rPr lang="es-ES" sz="1800" err="1"/>
              <a:t>name</a:t>
            </a:r>
            <a:r>
              <a:rPr lang="es-ES" sz="1800"/>
              <a:t> </a:t>
            </a:r>
            <a:r>
              <a:rPr lang="es-ES" sz="1800" err="1"/>
              <a:t>of</a:t>
            </a:r>
            <a:r>
              <a:rPr lang="es-ES" sz="1800"/>
              <a:t> </a:t>
            </a:r>
            <a:r>
              <a:rPr lang="es-ES" sz="1800" err="1"/>
              <a:t>the</a:t>
            </a:r>
            <a:r>
              <a:rPr lang="es-ES" sz="1800"/>
              <a:t> </a:t>
            </a:r>
            <a:r>
              <a:rPr lang="es-ES" sz="1800" err="1"/>
              <a:t>json</a:t>
            </a:r>
            <a:r>
              <a:rPr lang="es-ES" sz="1800"/>
              <a:t> file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CB62D9-07F8-7FD5-DF11-F61847852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468" y="2662837"/>
            <a:ext cx="4187782" cy="37548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{</a:t>
            </a:r>
            <a:b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</a:b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"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load_step_file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": { </a:t>
            </a:r>
            <a:b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</a:b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	"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filename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": “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mymodel.stp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", </a:t>
            </a:r>
            <a:b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</a:b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	"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skip_solids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": []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r>
              <a:rPr lang="es-ES" altLang="es-ES" sz="1400">
                <a:cs typeface="Arial" panose="020B0604020202020204" pitchFamily="34" charset="0"/>
              </a:rPr>
              <a:t>	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},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"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Settings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": {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r>
              <a:rPr lang="es-ES" altLang="es-ES" sz="1400">
                <a:cs typeface="Arial" panose="020B0604020202020204" pitchFamily="34" charset="0"/>
              </a:rPr>
              <a:t>	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"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compSolids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": false,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r>
              <a:rPr lang="es-ES" altLang="es-ES" sz="1400">
                <a:cs typeface="Arial" panose="020B0604020202020204" pitchFamily="34" charset="0"/>
              </a:rPr>
              <a:t>	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"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simplify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": "no",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r>
              <a:rPr lang="es-ES" altLang="es-ES" sz="1400">
                <a:cs typeface="Arial" panose="020B0604020202020204" pitchFamily="34" charset="0"/>
              </a:rPr>
              <a:t>	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"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minVoidSize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": 200.0,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	"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startCell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": 10,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r>
              <a:rPr lang="es-ES" altLang="es-ES" sz="1400">
                <a:cs typeface="Arial" panose="020B0604020202020204" pitchFamily="34" charset="0"/>
              </a:rPr>
              <a:t>	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"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startSurf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": 100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r>
              <a:rPr lang="es-ES" altLang="es-ES" sz="1400">
                <a:cs typeface="Arial" panose="020B0604020202020204" pitchFamily="34" charset="0"/>
              </a:rPr>
              <a:t>	},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"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export_csg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":{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r>
              <a:rPr lang="es-ES" altLang="es-ES" sz="1400">
                <a:cs typeface="Arial" panose="020B0604020202020204" pitchFamily="34" charset="0"/>
              </a:rPr>
              <a:t>	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"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title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": "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Converted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with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GEOUNED",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r>
              <a:rPr lang="es-ES" altLang="es-ES" sz="1400">
                <a:cs typeface="Arial" panose="020B0604020202020204" pitchFamily="34" charset="0"/>
              </a:rPr>
              <a:t>	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"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geometryName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": “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mymodel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",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r>
              <a:rPr lang="es-ES" altLang="es-ES" sz="1400">
                <a:cs typeface="Arial" panose="020B0604020202020204" pitchFamily="34" charset="0"/>
              </a:rPr>
              <a:t>	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"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outFormat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": ["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openmc_xml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", "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mcnp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"]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}</a:t>
            </a:r>
            <a:endParaRPr kumimoji="0" lang="es-ES" altLang="es-E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D60E05D-097F-8021-B95D-6011A6977281}"/>
              </a:ext>
            </a:extLst>
          </p:cNvPr>
          <p:cNvSpPr txBox="1"/>
          <p:nvPr/>
        </p:nvSpPr>
        <p:spPr>
          <a:xfrm>
            <a:off x="4302146" y="2262727"/>
            <a:ext cx="26384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err="1"/>
              <a:t>Example</a:t>
            </a:r>
            <a:r>
              <a:rPr lang="es-ES" sz="2000" b="1"/>
              <a:t> </a:t>
            </a:r>
            <a:r>
              <a:rPr lang="es-ES" sz="2000" b="1" err="1"/>
              <a:t>of</a:t>
            </a:r>
            <a:r>
              <a:rPr lang="es-ES" sz="2000" b="1"/>
              <a:t> </a:t>
            </a:r>
            <a:r>
              <a:rPr lang="es-ES" sz="2000" b="1" err="1"/>
              <a:t>json</a:t>
            </a:r>
            <a:r>
              <a:rPr lang="es-ES" sz="2000" b="1"/>
              <a:t> file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2126810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F2589-7E16-8919-CE00-1ED167F58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414CBC0-3D17-FC13-B946-39428C39B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011" y="263595"/>
            <a:ext cx="1922813" cy="9443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014C11D-AC90-9B7C-884C-BFC037076E4D}"/>
              </a:ext>
            </a:extLst>
          </p:cNvPr>
          <p:cNvSpPr/>
          <p:nvPr/>
        </p:nvSpPr>
        <p:spPr>
          <a:xfrm>
            <a:off x="276447" y="263595"/>
            <a:ext cx="9488442" cy="944316"/>
          </a:xfrm>
          <a:prstGeom prst="roundRect">
            <a:avLst/>
          </a:prstGeom>
          <a:noFill/>
          <a:ln>
            <a:solidFill>
              <a:srgbClr val="00533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b="1"/>
              <a:t>Execution of GEOUNED (API)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110B1CA-2904-9351-81CA-5EB2BFEE0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9758" y="6338916"/>
            <a:ext cx="2743200" cy="365125"/>
          </a:xfrm>
        </p:spPr>
        <p:txBody>
          <a:bodyPr/>
          <a:lstStyle/>
          <a:p>
            <a:fld id="{C53089E3-5415-4A5A-BE07-350ACED63C72}" type="slidenum">
              <a:rPr lang="en-GB" smtClean="0"/>
              <a:t>12</a:t>
            </a:fld>
            <a:endParaRPr lang="en-GB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CDA5144-C821-1E75-86D6-EF980B02F2C3}"/>
              </a:ext>
            </a:extLst>
          </p:cNvPr>
          <p:cNvSpPr txBox="1"/>
          <p:nvPr/>
        </p:nvSpPr>
        <p:spPr>
          <a:xfrm>
            <a:off x="388415" y="1500970"/>
            <a:ext cx="8363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noProof="0">
                <a:solidFill>
                  <a:prstClr val="black"/>
                </a:solidFill>
              </a:rPr>
              <a:t>Code parameters are passed through classes, and </a:t>
            </a:r>
            <a:r>
              <a:rPr lang="en-US" sz="1800" noProof="0" err="1">
                <a:solidFill>
                  <a:prstClr val="black"/>
                </a:solidFill>
              </a:rPr>
              <a:t>geouned</a:t>
            </a:r>
            <a:r>
              <a:rPr lang="en-US" sz="1800" noProof="0">
                <a:solidFill>
                  <a:prstClr val="black"/>
                </a:solidFill>
              </a:rPr>
              <a:t> methods</a:t>
            </a:r>
            <a:endParaRPr lang="en-US" sz="1800" noProof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29DD839-B32C-D10E-0829-869EEBE5ED6B}"/>
              </a:ext>
            </a:extLst>
          </p:cNvPr>
          <p:cNvSpPr txBox="1"/>
          <p:nvPr/>
        </p:nvSpPr>
        <p:spPr>
          <a:xfrm>
            <a:off x="1410117" y="2323007"/>
            <a:ext cx="31354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u="sng" noProof="0">
                <a:solidFill>
                  <a:prstClr val="black"/>
                </a:solidFill>
              </a:rPr>
              <a:t>Configuration Classes</a:t>
            </a:r>
            <a:endParaRPr lang="en-US" sz="2400" b="1" u="sng" noProof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D2532E2-B3A7-64AF-AE29-A861F08CC304}"/>
              </a:ext>
            </a:extLst>
          </p:cNvPr>
          <p:cNvSpPr txBox="1"/>
          <p:nvPr/>
        </p:nvSpPr>
        <p:spPr>
          <a:xfrm>
            <a:off x="388415" y="3094872"/>
            <a:ext cx="5178850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1688" indent="-801688">
              <a:spcAft>
                <a:spcPts val="600"/>
              </a:spcAft>
              <a:buNone/>
            </a:pPr>
            <a:r>
              <a:rPr lang="en-US" sz="1800" b="1" noProof="0">
                <a:solidFill>
                  <a:prstClr val="black"/>
                </a:solidFill>
              </a:rPr>
              <a:t>Settings</a:t>
            </a:r>
            <a:r>
              <a:rPr lang="en-US" sz="1800" noProof="0">
                <a:solidFill>
                  <a:prstClr val="black"/>
                </a:solidFill>
              </a:rPr>
              <a:t> : General settings used during conversion</a:t>
            </a:r>
          </a:p>
          <a:p>
            <a:pPr marL="801688" indent="-801688">
              <a:spcAft>
                <a:spcPts val="600"/>
              </a:spcAft>
              <a:buNone/>
            </a:pPr>
            <a:r>
              <a:rPr lang="en-US" b="1">
                <a:solidFill>
                  <a:prstClr val="black"/>
                </a:solidFill>
              </a:rPr>
              <a:t>Options</a:t>
            </a:r>
            <a:r>
              <a:rPr lang="en-US">
                <a:solidFill>
                  <a:prstClr val="black"/>
                </a:solidFill>
              </a:rPr>
              <a:t> : Specific options to change features in the conversion process</a:t>
            </a:r>
          </a:p>
          <a:p>
            <a:pPr marL="801688" indent="-801688">
              <a:spcAft>
                <a:spcPts val="600"/>
              </a:spcAft>
              <a:buNone/>
            </a:pPr>
            <a:r>
              <a:rPr lang="en-US" sz="1800" b="1" noProof="0">
                <a:solidFill>
                  <a:prstClr val="black"/>
                </a:solidFill>
              </a:rPr>
              <a:t>Tolerances</a:t>
            </a:r>
            <a:r>
              <a:rPr lang="en-US" sz="1800" noProof="0">
                <a:solidFill>
                  <a:prstClr val="black"/>
                </a:solidFill>
              </a:rPr>
              <a:t> : Tolerances between surfaces (define if identical or not) </a:t>
            </a:r>
          </a:p>
          <a:p>
            <a:pPr marL="801688" indent="-801688">
              <a:spcAft>
                <a:spcPts val="600"/>
              </a:spcAft>
              <a:buNone/>
            </a:pPr>
            <a:r>
              <a:rPr lang="en-US" b="1" err="1">
                <a:solidFill>
                  <a:prstClr val="black"/>
                </a:solidFill>
              </a:rPr>
              <a:t>NumericFormat</a:t>
            </a:r>
            <a:r>
              <a:rPr lang="en-US">
                <a:solidFill>
                  <a:prstClr val="black"/>
                </a:solidFill>
              </a:rPr>
              <a:t> : Numerical format of surface parameters in the output file</a:t>
            </a:r>
            <a:endParaRPr lang="en-US" sz="1800" noProof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FE7C7D2-67F9-9292-D436-B50485427692}"/>
              </a:ext>
            </a:extLst>
          </p:cNvPr>
          <p:cNvSpPr txBox="1"/>
          <p:nvPr/>
        </p:nvSpPr>
        <p:spPr>
          <a:xfrm>
            <a:off x="6932279" y="4144311"/>
            <a:ext cx="30817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u="sng" noProof="0" err="1">
                <a:solidFill>
                  <a:prstClr val="black"/>
                </a:solidFill>
              </a:rPr>
              <a:t>CadToCsg</a:t>
            </a:r>
            <a:r>
              <a:rPr lang="en-US" sz="2400" b="1" u="sng" noProof="0">
                <a:solidFill>
                  <a:prstClr val="black"/>
                </a:solidFill>
              </a:rPr>
              <a:t>  methods</a:t>
            </a:r>
            <a:endParaRPr lang="en-US" sz="2400" b="1" u="sng" noProof="0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61704182-D36F-E16D-A284-040C8B9E5BE6}"/>
              </a:ext>
            </a:extLst>
          </p:cNvPr>
          <p:cNvCxnSpPr/>
          <p:nvPr/>
        </p:nvCxnSpPr>
        <p:spPr>
          <a:xfrm>
            <a:off x="5853404" y="2499214"/>
            <a:ext cx="0" cy="3453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5109BD4-683C-F89E-6D44-90BB3CEF9D11}"/>
              </a:ext>
            </a:extLst>
          </p:cNvPr>
          <p:cNvSpPr txBox="1"/>
          <p:nvPr/>
        </p:nvSpPr>
        <p:spPr>
          <a:xfrm>
            <a:off x="6472813" y="4818421"/>
            <a:ext cx="51788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5350" indent="-895350">
              <a:spcAft>
                <a:spcPts val="600"/>
              </a:spcAft>
            </a:pPr>
            <a:r>
              <a:rPr kumimoji="0" lang="es-ES" altLang="es-ES" sz="18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load_step_file</a:t>
            </a:r>
            <a:r>
              <a:rPr kumimoji="0" lang="es-ES" altLang="es-E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en-US" altLang="es-ES" b="0" i="0" u="none" strike="noStrike" cap="none" normalizeH="0" baseline="0">
                <a:ln>
                  <a:noFill/>
                </a:ln>
                <a:solidFill>
                  <a:prstClr val="black"/>
                </a:solidFill>
                <a:effectLst/>
                <a:latin typeface="Arial" panose="020B0604020202020204" pitchFamily="34" charset="0"/>
              </a:rPr>
              <a:t>load the step inpu</a:t>
            </a:r>
            <a:r>
              <a:rPr lang="en-US" altLang="es-ES">
                <a:solidFill>
                  <a:prstClr val="black"/>
                </a:solidFill>
                <a:latin typeface="Arial" panose="020B0604020202020204" pitchFamily="34" charset="0"/>
              </a:rPr>
              <a:t>t file</a:t>
            </a:r>
          </a:p>
          <a:p>
            <a:pPr marL="895350" indent="-895350">
              <a:spcAft>
                <a:spcPts val="600"/>
              </a:spcAft>
            </a:pPr>
            <a:r>
              <a:rPr lang="en-US" b="1" err="1">
                <a:solidFill>
                  <a:prstClr val="black"/>
                </a:solidFill>
                <a:latin typeface="Arial" panose="020B0604020202020204" pitchFamily="34" charset="0"/>
              </a:rPr>
              <a:t>export_csg</a:t>
            </a:r>
            <a:r>
              <a:rPr lang="en-US" b="1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>
                <a:solidFill>
                  <a:prstClr val="black"/>
                </a:solidFill>
                <a:latin typeface="Arial" panose="020B0604020202020204" pitchFamily="34" charset="0"/>
              </a:rPr>
              <a:t>: write converted CSG file</a:t>
            </a:r>
            <a:endParaRPr lang="en-US" sz="1800" noProof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895350" indent="-895350">
              <a:spcAft>
                <a:spcPts val="600"/>
              </a:spcAft>
            </a:pPr>
            <a:endParaRPr lang="en-US" sz="1800" noProof="0">
              <a:solidFill>
                <a:prstClr val="black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0E79383-26FD-9584-E9BA-BEC1B0EC796E}"/>
              </a:ext>
            </a:extLst>
          </p:cNvPr>
          <p:cNvSpPr txBox="1"/>
          <p:nvPr/>
        </p:nvSpPr>
        <p:spPr>
          <a:xfrm>
            <a:off x="6488902" y="2358582"/>
            <a:ext cx="4141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u="sng">
                <a:solidFill>
                  <a:prstClr val="black"/>
                </a:solidFill>
              </a:rPr>
              <a:t>Conversion Class</a:t>
            </a:r>
            <a:endParaRPr lang="en-US" sz="2400" b="1" u="sng" noProof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1DBE37C-3837-EC82-2FAF-ECD5896E2F3F}"/>
              </a:ext>
            </a:extLst>
          </p:cNvPr>
          <p:cNvSpPr txBox="1"/>
          <p:nvPr/>
        </p:nvSpPr>
        <p:spPr>
          <a:xfrm>
            <a:off x="6347928" y="3030304"/>
            <a:ext cx="5178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5350" indent="-895350">
              <a:spcAft>
                <a:spcPts val="600"/>
              </a:spcAft>
            </a:pPr>
            <a:r>
              <a:rPr kumimoji="0" lang="es-ES" altLang="es-ES" sz="18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CadToCsg</a:t>
            </a:r>
            <a:r>
              <a: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en-US" altLang="es-ES" b="0" i="0" u="none" strike="noStrike" cap="none" normalizeH="0" baseline="0">
                <a:ln>
                  <a:noFill/>
                </a:ln>
                <a:solidFill>
                  <a:prstClr val="black"/>
                </a:solidFill>
                <a:effectLst/>
                <a:latin typeface="Arial" panose="020B0604020202020204" pitchFamily="34" charset="0"/>
              </a:rPr>
              <a:t>conversion from CAD to CSG</a:t>
            </a:r>
            <a:endParaRPr lang="en-US" altLang="es-E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366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E8EED-84F1-700F-34C6-5968E10BD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E0AE10F-45A5-DF87-7EBF-ECB113257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011" y="263595"/>
            <a:ext cx="1922813" cy="9443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FD122DD-5088-AB66-6158-66A5EEE16F53}"/>
              </a:ext>
            </a:extLst>
          </p:cNvPr>
          <p:cNvSpPr/>
          <p:nvPr/>
        </p:nvSpPr>
        <p:spPr>
          <a:xfrm>
            <a:off x="276447" y="263595"/>
            <a:ext cx="9488442" cy="944316"/>
          </a:xfrm>
          <a:prstGeom prst="roundRect">
            <a:avLst/>
          </a:prstGeom>
          <a:noFill/>
          <a:ln>
            <a:solidFill>
              <a:srgbClr val="00533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b="1"/>
              <a:t>Execution of GEOUNED (API)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5632D54-5E7F-6C66-6A43-A8036348A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9758" y="6338916"/>
            <a:ext cx="2743200" cy="365125"/>
          </a:xfrm>
        </p:spPr>
        <p:txBody>
          <a:bodyPr/>
          <a:lstStyle/>
          <a:p>
            <a:fld id="{C53089E3-5415-4A5A-BE07-350ACED63C72}" type="slidenum">
              <a:rPr lang="en-GB" smtClean="0"/>
              <a:t>13</a:t>
            </a:fld>
            <a:endParaRPr lang="en-GB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C1FDB65-02F4-DE28-E1FA-F5D620466CB7}"/>
              </a:ext>
            </a:extLst>
          </p:cNvPr>
          <p:cNvSpPr txBox="1"/>
          <p:nvPr/>
        </p:nvSpPr>
        <p:spPr>
          <a:xfrm>
            <a:off x="388415" y="1500970"/>
            <a:ext cx="83637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>
                <a:solidFill>
                  <a:prstClr val="black"/>
                </a:solidFill>
              </a:rPr>
              <a:t>Minimal GEOUNED script</a:t>
            </a:r>
            <a:endParaRPr lang="en-US" sz="2000" b="1" noProof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D2DC788-EE32-9ACF-6BE0-6990AE69FD11}"/>
              </a:ext>
            </a:extLst>
          </p:cNvPr>
          <p:cNvSpPr txBox="1"/>
          <p:nvPr/>
        </p:nvSpPr>
        <p:spPr>
          <a:xfrm>
            <a:off x="388415" y="2463931"/>
            <a:ext cx="517885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5350" indent="-895350">
              <a:spcAft>
                <a:spcPts val="600"/>
              </a:spcAft>
            </a:pPr>
            <a:r>
              <a:rPr lang="en-US" sz="1800" noProof="0">
                <a:solidFill>
                  <a:prstClr val="black"/>
                </a:solidFill>
              </a:rPr>
              <a:t>import </a:t>
            </a:r>
            <a:r>
              <a:rPr lang="en-US" sz="1800" noProof="0" err="1">
                <a:solidFill>
                  <a:prstClr val="black"/>
                </a:solidFill>
              </a:rPr>
              <a:t>geouned</a:t>
            </a:r>
            <a:endParaRPr lang="en-US" sz="1800" noProof="0">
              <a:solidFill>
                <a:prstClr val="black"/>
              </a:solidFill>
            </a:endParaRPr>
          </a:p>
          <a:p>
            <a:pPr marL="895350" indent="-895350">
              <a:spcAft>
                <a:spcPts val="600"/>
              </a:spcAft>
            </a:pPr>
            <a:endParaRPr lang="en-US" sz="1800" noProof="0">
              <a:solidFill>
                <a:prstClr val="black"/>
              </a:solidFill>
            </a:endParaRPr>
          </a:p>
          <a:p>
            <a:pPr marL="895350" indent="-895350">
              <a:spcAft>
                <a:spcPts val="600"/>
              </a:spcAft>
            </a:pPr>
            <a:r>
              <a:rPr lang="en-US">
                <a:solidFill>
                  <a:prstClr val="black"/>
                </a:solidFill>
              </a:rPr>
              <a:t>geo = </a:t>
            </a:r>
            <a:r>
              <a:rPr lang="en-US" err="1">
                <a:solidFill>
                  <a:prstClr val="black"/>
                </a:solidFill>
              </a:rPr>
              <a:t>geouned.CadToCsg</a:t>
            </a:r>
            <a:r>
              <a:rPr lang="en-US">
                <a:solidFill>
                  <a:prstClr val="black"/>
                </a:solidFill>
              </a:rPr>
              <a:t>()</a:t>
            </a:r>
          </a:p>
          <a:p>
            <a:pPr marL="895350" indent="-895350">
              <a:spcAft>
                <a:spcPts val="600"/>
              </a:spcAft>
            </a:pPr>
            <a:r>
              <a:rPr lang="en-US" sz="1800" noProof="0" err="1">
                <a:solidFill>
                  <a:prstClr val="black"/>
                </a:solidFill>
              </a:rPr>
              <a:t>geo.load_step_file</a:t>
            </a:r>
            <a:r>
              <a:rPr lang="en-US" sz="1800" noProof="0">
                <a:solidFill>
                  <a:prstClr val="black"/>
                </a:solidFill>
              </a:rPr>
              <a:t>(filename = “</a:t>
            </a:r>
            <a:r>
              <a:rPr lang="en-US" sz="1800" noProof="0" err="1">
                <a:solidFill>
                  <a:prstClr val="black"/>
                </a:solidFill>
              </a:rPr>
              <a:t>mystepfile.stp</a:t>
            </a:r>
            <a:r>
              <a:rPr lang="en-US" sz="1800" noProof="0">
                <a:solidFill>
                  <a:prstClr val="black"/>
                </a:solidFill>
              </a:rPr>
              <a:t>”)</a:t>
            </a:r>
          </a:p>
          <a:p>
            <a:pPr marL="895350" indent="-895350">
              <a:spcAft>
                <a:spcPts val="600"/>
              </a:spcAft>
            </a:pPr>
            <a:r>
              <a:rPr lang="en-US" err="1">
                <a:solidFill>
                  <a:prstClr val="black"/>
                </a:solidFill>
              </a:rPr>
              <a:t>geo.start</a:t>
            </a:r>
            <a:r>
              <a:rPr lang="en-US">
                <a:solidFill>
                  <a:prstClr val="black"/>
                </a:solidFill>
              </a:rPr>
              <a:t>()</a:t>
            </a:r>
          </a:p>
          <a:p>
            <a:pPr marL="895350" indent="-895350">
              <a:spcAft>
                <a:spcPts val="600"/>
              </a:spcAft>
            </a:pPr>
            <a:r>
              <a:rPr lang="en-US" sz="1800" noProof="0" err="1">
                <a:solidFill>
                  <a:prstClr val="black"/>
                </a:solidFill>
              </a:rPr>
              <a:t>geo.export_csg</a:t>
            </a:r>
            <a:r>
              <a:rPr lang="en-US" sz="1800" noProof="0">
                <a:solidFill>
                  <a:prstClr val="black"/>
                </a:solidFill>
              </a:rPr>
              <a:t>(</a:t>
            </a:r>
            <a:r>
              <a:rPr lang="en-US" sz="1800" noProof="0" err="1">
                <a:solidFill>
                  <a:prstClr val="black"/>
                </a:solidFill>
              </a:rPr>
              <a:t>geometryName</a:t>
            </a:r>
            <a:r>
              <a:rPr lang="en-US" sz="1800" noProof="0">
                <a:solidFill>
                  <a:prstClr val="black"/>
                </a:solidFill>
              </a:rPr>
              <a:t>=“</a:t>
            </a:r>
            <a:r>
              <a:rPr lang="en-US" sz="1800" noProof="0" err="1">
                <a:solidFill>
                  <a:prstClr val="black"/>
                </a:solidFill>
              </a:rPr>
              <a:t>myCSG</a:t>
            </a:r>
            <a:r>
              <a:rPr lang="en-US" sz="1800" noProof="0">
                <a:solidFill>
                  <a:prstClr val="black"/>
                </a:solidFill>
              </a:rPr>
              <a:t>”, </a:t>
            </a:r>
          </a:p>
          <a:p>
            <a:pPr>
              <a:spcAft>
                <a:spcPts val="600"/>
              </a:spcAft>
              <a:tabLst>
                <a:tab pos="1436688" algn="l"/>
              </a:tabLst>
            </a:pPr>
            <a:r>
              <a:rPr lang="en-US" sz="1800" noProof="0">
                <a:solidFill>
                  <a:prstClr val="black"/>
                </a:solidFill>
              </a:rPr>
              <a:t>	</a:t>
            </a:r>
            <a:r>
              <a:rPr lang="en-US" sz="1800" noProof="0" err="1">
                <a:solidFill>
                  <a:prstClr val="black"/>
                </a:solidFill>
              </a:rPr>
              <a:t>outformat</a:t>
            </a:r>
            <a:r>
              <a:rPr lang="en-US" sz="1800" noProof="0">
                <a:solidFill>
                  <a:prstClr val="black"/>
                </a:solidFill>
              </a:rPr>
              <a:t> = (‘</a:t>
            </a:r>
            <a:r>
              <a:rPr lang="en-US" sz="1800" noProof="0" err="1">
                <a:solidFill>
                  <a:prstClr val="black"/>
                </a:solidFill>
              </a:rPr>
              <a:t>mcnp</a:t>
            </a:r>
            <a:r>
              <a:rPr lang="en-US" sz="1800" noProof="0">
                <a:solidFill>
                  <a:prstClr val="black"/>
                </a:solidFill>
              </a:rPr>
              <a:t>’,) 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1501A9F-70EB-8536-16DF-4B09B0D41FE5}"/>
              </a:ext>
            </a:extLst>
          </p:cNvPr>
          <p:cNvSpPr txBox="1"/>
          <p:nvPr/>
        </p:nvSpPr>
        <p:spPr>
          <a:xfrm>
            <a:off x="4570265" y="2109988"/>
            <a:ext cx="34633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accent1"/>
                </a:solidFill>
              </a:rPr>
              <a:t>Configuration classes would be passed when </a:t>
            </a:r>
            <a:r>
              <a:rPr lang="en-US" sz="2000" err="1">
                <a:solidFill>
                  <a:schemeClr val="accent1"/>
                </a:solidFill>
              </a:rPr>
              <a:t>CadToCsg</a:t>
            </a:r>
            <a:r>
              <a:rPr lang="en-US" sz="2000">
                <a:solidFill>
                  <a:schemeClr val="accent1"/>
                </a:solidFill>
              </a:rPr>
              <a:t> is called</a:t>
            </a:r>
            <a:endParaRPr lang="en-US" sz="2000" noProof="0">
              <a:solidFill>
                <a:schemeClr val="accent1"/>
              </a:solidFill>
            </a:endParaRP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14163785-BA2B-007D-4CBD-CFA9CA98A5D4}"/>
              </a:ext>
            </a:extLst>
          </p:cNvPr>
          <p:cNvCxnSpPr>
            <a:cxnSpLocks/>
          </p:cNvCxnSpPr>
          <p:nvPr/>
        </p:nvCxnSpPr>
        <p:spPr>
          <a:xfrm flipH="1">
            <a:off x="3051110" y="2635258"/>
            <a:ext cx="1446245" cy="658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65BF9DC8-9FF2-3E4D-C693-BB6C63DA09F6}"/>
              </a:ext>
            </a:extLst>
          </p:cNvPr>
          <p:cNvSpPr txBox="1"/>
          <p:nvPr/>
        </p:nvSpPr>
        <p:spPr>
          <a:xfrm>
            <a:off x="5567265" y="3919943"/>
            <a:ext cx="34633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accent1"/>
                </a:solidFill>
              </a:rPr>
              <a:t>Start the conversion process</a:t>
            </a:r>
            <a:endParaRPr lang="en-US" sz="2000" noProof="0">
              <a:solidFill>
                <a:schemeClr val="accent1"/>
              </a:solidFill>
            </a:endParaRP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BF53B3F2-3EC4-CBA3-B506-8938AFC2B089}"/>
              </a:ext>
            </a:extLst>
          </p:cNvPr>
          <p:cNvCxnSpPr>
            <a:cxnSpLocks/>
          </p:cNvCxnSpPr>
          <p:nvPr/>
        </p:nvCxnSpPr>
        <p:spPr>
          <a:xfrm flipH="1" flipV="1">
            <a:off x="1586204" y="4040127"/>
            <a:ext cx="3909527" cy="79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650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E4E752F-FB3B-40AB-91A9-A57686EBF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011" y="263595"/>
            <a:ext cx="1922813" cy="9443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EA75DEC-B74C-443B-AFE7-C9941133CF4E}"/>
              </a:ext>
            </a:extLst>
          </p:cNvPr>
          <p:cNvSpPr/>
          <p:nvPr/>
        </p:nvSpPr>
        <p:spPr>
          <a:xfrm>
            <a:off x="276447" y="263595"/>
            <a:ext cx="9488442" cy="944316"/>
          </a:xfrm>
          <a:prstGeom prst="roundRect">
            <a:avLst/>
          </a:prstGeom>
          <a:noFill/>
          <a:ln>
            <a:solidFill>
              <a:srgbClr val="00533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b="1" err="1"/>
              <a:t>CadToCSG</a:t>
            </a:r>
            <a:r>
              <a:rPr lang="en-US" sz="2600" b="1"/>
              <a:t> methods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577CF6F-726A-45C2-9EDD-629C4784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9758" y="6338916"/>
            <a:ext cx="2743200" cy="365125"/>
          </a:xfrm>
        </p:spPr>
        <p:txBody>
          <a:bodyPr/>
          <a:lstStyle/>
          <a:p>
            <a:fld id="{C53089E3-5415-4A5A-BE07-350ACED63C72}" type="slidenum">
              <a:rPr lang="en-GB" smtClean="0"/>
              <a:t>14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A5F23-2568-B06A-6499-EFCAB0454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47" y="1708617"/>
            <a:ext cx="10515600" cy="1473122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2"/>
            </a:pPr>
            <a:endParaRPr lang="en-GB" sz="180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endParaRPr lang="en-GB" sz="180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180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180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8ACD466-7E71-27CB-6952-6B4FB441B508}"/>
              </a:ext>
            </a:extLst>
          </p:cNvPr>
          <p:cNvSpPr txBox="1"/>
          <p:nvPr/>
        </p:nvSpPr>
        <p:spPr>
          <a:xfrm>
            <a:off x="276446" y="1708617"/>
            <a:ext cx="395851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err="1"/>
              <a:t>load_step_file</a:t>
            </a:r>
            <a:r>
              <a:rPr lang="en-US"/>
              <a:t>(filename='</a:t>
            </a:r>
            <a:r>
              <a:rPr lang="en-US" err="1"/>
              <a:t>cuboid.stp</a:t>
            </a:r>
            <a:r>
              <a:rPr lang="en-US"/>
              <a:t>’, </a:t>
            </a:r>
          </a:p>
          <a:p>
            <a:r>
              <a:rPr lang="en-US"/>
              <a:t>	         </a:t>
            </a:r>
            <a:r>
              <a:rPr lang="en-US" err="1"/>
              <a:t>skip_solids</a:t>
            </a:r>
            <a:r>
              <a:rPr lang="en-US"/>
              <a:t> = [0,2],</a:t>
            </a:r>
          </a:p>
          <a:p>
            <a:r>
              <a:rPr lang="en-US"/>
              <a:t>	         </a:t>
            </a:r>
            <a:r>
              <a:rPr lang="en-US" err="1"/>
              <a:t>spline_surfaces</a:t>
            </a:r>
            <a:r>
              <a:rPr lang="en-US"/>
              <a:t>: ‘stop’,</a:t>
            </a:r>
          </a:p>
          <a:p>
            <a:r>
              <a:rPr lang="en-US"/>
              <a:t>                          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572348D-D5C0-D718-8FA7-6D9E2C922B71}"/>
              </a:ext>
            </a:extLst>
          </p:cNvPr>
          <p:cNvSpPr txBox="1"/>
          <p:nvPr/>
        </p:nvSpPr>
        <p:spPr>
          <a:xfrm>
            <a:off x="276446" y="3297945"/>
            <a:ext cx="10145848" cy="297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/>
              <a:t>filename</a:t>
            </a:r>
            <a:r>
              <a:rPr lang="en-US"/>
              <a:t> : name of the </a:t>
            </a:r>
            <a:r>
              <a:rPr lang="en-US" err="1"/>
              <a:t>stp</a:t>
            </a:r>
            <a:r>
              <a:rPr lang="en-US"/>
              <a:t> file (str)</a:t>
            </a:r>
          </a:p>
          <a:p>
            <a:pPr>
              <a:spcAft>
                <a:spcPts val="600"/>
              </a:spcAft>
              <a:tabLst>
                <a:tab pos="1166813" algn="l"/>
              </a:tabLst>
            </a:pPr>
            <a:r>
              <a:rPr lang="en-US" b="1" err="1"/>
              <a:t>skip_solids</a:t>
            </a:r>
            <a:r>
              <a:rPr lang="en-US" b="1"/>
              <a:t> </a:t>
            </a:r>
            <a:r>
              <a:rPr lang="en-US"/>
              <a:t>: list of solids to not load for the conversion (tuple, list).</a:t>
            </a:r>
            <a:br>
              <a:rPr lang="en-US"/>
            </a:br>
            <a:r>
              <a:rPr lang="en-US"/>
              <a:t>	The index of solid must be provided.</a:t>
            </a:r>
          </a:p>
          <a:p>
            <a:pPr>
              <a:spcAft>
                <a:spcPts val="600"/>
              </a:spcAft>
            </a:pPr>
            <a:r>
              <a:rPr lang="en-US" b="1" err="1"/>
              <a:t>spline_surfaces</a:t>
            </a:r>
            <a:r>
              <a:rPr lang="en-US" b="1"/>
              <a:t> </a:t>
            </a:r>
            <a:r>
              <a:rPr lang="en-US"/>
              <a:t>: code behavior if spline surfaces are found in solids (str) </a:t>
            </a:r>
            <a:r>
              <a:rPr lang="en-US" b="1">
                <a:solidFill>
                  <a:schemeClr val="accent2"/>
                </a:solidFill>
              </a:rPr>
              <a:t>!new in version 1.6.0</a:t>
            </a:r>
            <a:br>
              <a:rPr lang="en-US" b="1">
                <a:solidFill>
                  <a:schemeClr val="accent2"/>
                </a:solidFill>
              </a:rPr>
            </a:br>
            <a:r>
              <a:rPr lang="en-US" b="1">
                <a:solidFill>
                  <a:schemeClr val="accent2"/>
                </a:solidFill>
              </a:rPr>
              <a:t>	        </a:t>
            </a:r>
            <a:r>
              <a:rPr lang="en-US"/>
              <a:t>allowed values :   </a:t>
            </a:r>
          </a:p>
          <a:p>
            <a:pPr marL="1884363" indent="-2698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/>
              <a:t>stop</a:t>
            </a:r>
            <a:r>
              <a:rPr lang="en-US"/>
              <a:t> : the execution will stop if spline surfaces is found in at least one solid</a:t>
            </a:r>
          </a:p>
          <a:p>
            <a:pPr marL="1884363" indent="-2698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/>
              <a:t>remove</a:t>
            </a:r>
            <a:r>
              <a:rPr lang="en-US"/>
              <a:t> : the solid with spline surfaces will not be translated</a:t>
            </a:r>
            <a:endParaRPr lang="en-US" i="1"/>
          </a:p>
          <a:p>
            <a:pPr marL="1884363" indent="-2698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/>
              <a:t>ignore</a:t>
            </a:r>
            <a:r>
              <a:rPr lang="en-US"/>
              <a:t> :  the solid will be translated like other solids. May lead to translation errors				</a:t>
            </a:r>
          </a:p>
        </p:txBody>
      </p:sp>
    </p:spTree>
    <p:extLst>
      <p:ext uri="{BB962C8B-B14F-4D97-AF65-F5344CB8AC3E}">
        <p14:creationId xmlns:p14="http://schemas.microsoft.com/office/powerpoint/2010/main" val="4206816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1A01C-6DBA-8A9F-AA6A-85AD157C2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F2EC027-4B6C-CE94-4B26-7B7BE68AC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011" y="263595"/>
            <a:ext cx="1922813" cy="9443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DF91389-03D7-B1A8-4F9D-3B7BFF3E9F72}"/>
              </a:ext>
            </a:extLst>
          </p:cNvPr>
          <p:cNvSpPr/>
          <p:nvPr/>
        </p:nvSpPr>
        <p:spPr>
          <a:xfrm>
            <a:off x="276447" y="263595"/>
            <a:ext cx="9488442" cy="944316"/>
          </a:xfrm>
          <a:prstGeom prst="roundRect">
            <a:avLst/>
          </a:prstGeom>
          <a:noFill/>
          <a:ln>
            <a:solidFill>
              <a:srgbClr val="00533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b="1" err="1"/>
              <a:t>CadToCSG</a:t>
            </a:r>
            <a:r>
              <a:rPr lang="en-US" sz="2600" b="1"/>
              <a:t> methods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C53F1DA-86BA-FE82-9E9F-04A27B1A5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9758" y="6338916"/>
            <a:ext cx="2743200" cy="365125"/>
          </a:xfrm>
        </p:spPr>
        <p:txBody>
          <a:bodyPr/>
          <a:lstStyle/>
          <a:p>
            <a:fld id="{C53089E3-5415-4A5A-BE07-350ACED63C72}" type="slidenum">
              <a:rPr lang="en-GB" smtClean="0"/>
              <a:t>15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84C1EC-B0AE-4B99-9150-D7F966171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47" y="1708617"/>
            <a:ext cx="10515600" cy="1473122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2"/>
            </a:pPr>
            <a:endParaRPr lang="en-GB" sz="180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endParaRPr lang="en-GB" sz="180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180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180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6287955-B378-3704-1786-5A38E8C3BBD6}"/>
              </a:ext>
            </a:extLst>
          </p:cNvPr>
          <p:cNvSpPr txBox="1"/>
          <p:nvPr/>
        </p:nvSpPr>
        <p:spPr>
          <a:xfrm>
            <a:off x="276447" y="1699092"/>
            <a:ext cx="4086004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err="1"/>
              <a:t>export_csg</a:t>
            </a:r>
            <a:r>
              <a:rPr lang="en-US"/>
              <a:t>(title=‘title of the model’, </a:t>
            </a:r>
          </a:p>
          <a:p>
            <a:r>
              <a:rPr lang="en-US"/>
              <a:t>	   </a:t>
            </a:r>
            <a:r>
              <a:rPr lang="en-US" err="1"/>
              <a:t>geometryName</a:t>
            </a:r>
            <a:r>
              <a:rPr lang="en-US"/>
              <a:t> = ‘</a:t>
            </a:r>
            <a:r>
              <a:rPr lang="en-US" err="1"/>
              <a:t>csg_model</a:t>
            </a:r>
            <a:r>
              <a:rPr lang="en-US"/>
              <a:t>’,</a:t>
            </a:r>
          </a:p>
          <a:p>
            <a:r>
              <a:rPr lang="en-US"/>
              <a:t>                    </a:t>
            </a:r>
            <a:r>
              <a:rPr lang="en-US" err="1"/>
              <a:t>outFormat</a:t>
            </a:r>
            <a:r>
              <a:rPr lang="en-US"/>
              <a:t> =  (‘</a:t>
            </a:r>
            <a:r>
              <a:rPr lang="en-US" err="1"/>
              <a:t>mcnp</a:t>
            </a:r>
            <a:r>
              <a:rPr lang="en-US"/>
              <a:t>’, ),</a:t>
            </a:r>
          </a:p>
          <a:p>
            <a:r>
              <a:rPr lang="en-US"/>
              <a:t>	   </a:t>
            </a:r>
            <a:r>
              <a:rPr lang="en-US" err="1"/>
              <a:t>volSDEF</a:t>
            </a:r>
            <a:r>
              <a:rPr lang="en-US"/>
              <a:t> = True,</a:t>
            </a:r>
          </a:p>
          <a:p>
            <a:r>
              <a:rPr lang="en-US"/>
              <a:t>	   </a:t>
            </a:r>
            <a:r>
              <a:rPr lang="en-US" err="1"/>
              <a:t>volCARD</a:t>
            </a:r>
            <a:r>
              <a:rPr lang="en-US"/>
              <a:t> = False,</a:t>
            </a:r>
          </a:p>
          <a:p>
            <a:r>
              <a:rPr lang="en-US"/>
              <a:t>	   UCARD = 100,</a:t>
            </a:r>
          </a:p>
          <a:p>
            <a:r>
              <a:rPr lang="en-US"/>
              <a:t>	   </a:t>
            </a:r>
            <a:r>
              <a:rPr lang="en-US" err="1"/>
              <a:t>dummyMat</a:t>
            </a:r>
            <a:r>
              <a:rPr lang="en-US"/>
              <a:t> = True,</a:t>
            </a:r>
          </a:p>
          <a:p>
            <a:r>
              <a:rPr lang="en-US"/>
              <a:t>	   </a:t>
            </a:r>
            <a:r>
              <a:rPr lang="en-US" err="1"/>
              <a:t>cellCommentFile</a:t>
            </a:r>
            <a:r>
              <a:rPr lang="en-US"/>
              <a:t> = False,</a:t>
            </a:r>
          </a:p>
          <a:p>
            <a:r>
              <a:rPr lang="en-US"/>
              <a:t>	   </a:t>
            </a:r>
            <a:r>
              <a:rPr lang="en-US" err="1"/>
              <a:t>cellSummaryFile</a:t>
            </a:r>
            <a:r>
              <a:rPr lang="en-US"/>
              <a:t>  = False,  </a:t>
            </a:r>
          </a:p>
          <a:p>
            <a:r>
              <a:rPr lang="en-US"/>
              <a:t>	 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2F56EF5-40FB-3437-2CBA-29C1A1C069E6}"/>
              </a:ext>
            </a:extLst>
          </p:cNvPr>
          <p:cNvSpPr txBox="1"/>
          <p:nvPr/>
        </p:nvSpPr>
        <p:spPr>
          <a:xfrm>
            <a:off x="4803542" y="1747619"/>
            <a:ext cx="697583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/>
              <a:t>title</a:t>
            </a:r>
            <a:r>
              <a:rPr lang="en-US"/>
              <a:t> : Title of the converted model (str)</a:t>
            </a:r>
          </a:p>
          <a:p>
            <a:pPr>
              <a:spcAft>
                <a:spcPts val="600"/>
              </a:spcAft>
              <a:tabLst>
                <a:tab pos="1166813" algn="l"/>
              </a:tabLst>
            </a:pPr>
            <a:r>
              <a:rPr lang="en-US" b="1" err="1"/>
              <a:t>geometryName</a:t>
            </a:r>
            <a:r>
              <a:rPr lang="en-US" b="1"/>
              <a:t> </a:t>
            </a:r>
            <a:r>
              <a:rPr lang="en-US"/>
              <a:t>: Base name of the CSG output file</a:t>
            </a:r>
          </a:p>
          <a:p>
            <a:pPr>
              <a:spcAft>
                <a:spcPts val="600"/>
              </a:spcAft>
            </a:pPr>
            <a:r>
              <a:rPr lang="en-US" b="1" err="1"/>
              <a:t>outFormat</a:t>
            </a:r>
            <a:r>
              <a:rPr lang="en-US" b="1"/>
              <a:t> </a:t>
            </a:r>
            <a:r>
              <a:rPr lang="en-US"/>
              <a:t>: Format for the output geometry (‘</a:t>
            </a:r>
            <a:r>
              <a:rPr lang="en-US" err="1"/>
              <a:t>mcnp</a:t>
            </a:r>
            <a:r>
              <a:rPr lang="en-US"/>
              <a:t>’, ‘</a:t>
            </a:r>
            <a:r>
              <a:rPr lang="en-US" err="1"/>
              <a:t>openmc_xml</a:t>
            </a:r>
            <a:r>
              <a:rPr lang="en-US"/>
              <a:t>, …)</a:t>
            </a:r>
          </a:p>
          <a:p>
            <a:pPr marL="989013" indent="-989013">
              <a:spcAft>
                <a:spcPts val="600"/>
              </a:spcAft>
            </a:pPr>
            <a:r>
              <a:rPr lang="en-US" b="1" err="1"/>
              <a:t>volSDEF</a:t>
            </a:r>
            <a:r>
              <a:rPr lang="en-US" b="1"/>
              <a:t> </a:t>
            </a:r>
            <a:r>
              <a:rPr lang="en-US"/>
              <a:t>: For </a:t>
            </a:r>
            <a:r>
              <a:rPr lang="en-US" err="1"/>
              <a:t>mcnp</a:t>
            </a:r>
            <a:r>
              <a:rPr lang="en-US"/>
              <a:t> output format, write the SDEF definition to run stochastic volume control</a:t>
            </a:r>
          </a:p>
          <a:p>
            <a:pPr marL="989013" indent="-989013">
              <a:spcAft>
                <a:spcPts val="600"/>
              </a:spcAft>
            </a:pPr>
            <a:r>
              <a:rPr lang="en-US" b="1" err="1"/>
              <a:t>volCARD</a:t>
            </a:r>
            <a:r>
              <a:rPr lang="en-US"/>
              <a:t> : write CAD volume of solid cells in the cell definition </a:t>
            </a:r>
          </a:p>
          <a:p>
            <a:pPr marL="989013" indent="-989013">
              <a:spcAft>
                <a:spcPts val="600"/>
              </a:spcAft>
            </a:pPr>
            <a:r>
              <a:rPr lang="en-US" b="1"/>
              <a:t>UCARD</a:t>
            </a:r>
            <a:r>
              <a:rPr lang="en-US"/>
              <a:t> :  write the universe number in each cell definition</a:t>
            </a:r>
            <a:endParaRPr lang="en-US" b="1"/>
          </a:p>
          <a:p>
            <a:pPr marL="989013" indent="-989013">
              <a:spcAft>
                <a:spcPts val="600"/>
              </a:spcAft>
            </a:pPr>
            <a:r>
              <a:rPr lang="en-US" b="1" err="1"/>
              <a:t>dummyMat</a:t>
            </a:r>
            <a:r>
              <a:rPr lang="en-US"/>
              <a:t> : For </a:t>
            </a:r>
            <a:r>
              <a:rPr lang="en-US" err="1"/>
              <a:t>mcnp</a:t>
            </a:r>
            <a:r>
              <a:rPr lang="en-US"/>
              <a:t> output format, write dummy material definition cards for materials defined in the model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401D50A-BD54-346E-C010-AD8DF0C5CDAA}"/>
              </a:ext>
            </a:extLst>
          </p:cNvPr>
          <p:cNvSpPr txBox="1"/>
          <p:nvPr/>
        </p:nvSpPr>
        <p:spPr>
          <a:xfrm>
            <a:off x="276447" y="5101123"/>
            <a:ext cx="10991461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89013" indent="-989013">
              <a:spcAft>
                <a:spcPts val="600"/>
              </a:spcAft>
            </a:pPr>
            <a:r>
              <a:rPr lang="en-US" b="1" err="1"/>
              <a:t>cellCommentFile</a:t>
            </a:r>
            <a:r>
              <a:rPr lang="en-US"/>
              <a:t> : Write an additional file with comment associated to each CAD cell in the MCNP output file</a:t>
            </a:r>
          </a:p>
          <a:p>
            <a:pPr marL="989013" indent="-989013">
              <a:spcAft>
                <a:spcPts val="600"/>
              </a:spcAft>
            </a:pPr>
            <a:r>
              <a:rPr lang="en-US" b="1" err="1"/>
              <a:t>cellSummaryFile</a:t>
            </a:r>
            <a:r>
              <a:rPr lang="en-US"/>
              <a:t> :  Write an additional file with information on the CAD cell translated</a:t>
            </a:r>
          </a:p>
        </p:txBody>
      </p:sp>
    </p:spTree>
    <p:extLst>
      <p:ext uri="{BB962C8B-B14F-4D97-AF65-F5344CB8AC3E}">
        <p14:creationId xmlns:p14="http://schemas.microsoft.com/office/powerpoint/2010/main" val="3102648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E8BA0-B002-D37C-DF2F-55DFC983A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9BBDEE5-3ECA-4FB6-7E79-9EF3C57C0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011" y="263595"/>
            <a:ext cx="1922813" cy="9443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5AE86D7-A929-97E2-B19D-117FA9DBD2EF}"/>
              </a:ext>
            </a:extLst>
          </p:cNvPr>
          <p:cNvSpPr/>
          <p:nvPr/>
        </p:nvSpPr>
        <p:spPr>
          <a:xfrm>
            <a:off x="276447" y="263595"/>
            <a:ext cx="9488442" cy="944316"/>
          </a:xfrm>
          <a:prstGeom prst="roundRect">
            <a:avLst/>
          </a:prstGeom>
          <a:noFill/>
          <a:ln>
            <a:solidFill>
              <a:srgbClr val="00533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b="1"/>
              <a:t>GEOUNED Classes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F0A963D-CB8E-9D4F-3DD5-B810DB7CC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9758" y="6338916"/>
            <a:ext cx="2743200" cy="365125"/>
          </a:xfrm>
        </p:spPr>
        <p:txBody>
          <a:bodyPr/>
          <a:lstStyle/>
          <a:p>
            <a:fld id="{C53089E3-5415-4A5A-BE07-350ACED63C72}" type="slidenum">
              <a:rPr lang="en-GB" smtClean="0"/>
              <a:t>16</a:t>
            </a:fld>
            <a:endParaRPr lang="en-GB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375E080-CAF4-9E02-5A06-D588B0E8D108}"/>
              </a:ext>
            </a:extLst>
          </p:cNvPr>
          <p:cNvSpPr txBox="1"/>
          <p:nvPr/>
        </p:nvSpPr>
        <p:spPr>
          <a:xfrm>
            <a:off x="463058" y="2271677"/>
            <a:ext cx="5993725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/>
              <a:t>geo = </a:t>
            </a:r>
            <a:r>
              <a:rPr lang="en-US" err="1"/>
              <a:t>geouned.CadToCsg</a:t>
            </a:r>
            <a:r>
              <a:rPr lang="en-US"/>
              <a:t>(Settings = </a:t>
            </a:r>
            <a:r>
              <a:rPr lang="en-US" err="1"/>
              <a:t>mySettings</a:t>
            </a:r>
            <a:r>
              <a:rPr lang="en-US"/>
              <a:t>,</a:t>
            </a:r>
          </a:p>
          <a:p>
            <a:pPr>
              <a:tabLst>
                <a:tab pos="2416175" algn="l"/>
              </a:tabLst>
            </a:pPr>
            <a:r>
              <a:rPr lang="en-US"/>
              <a:t>	Options = </a:t>
            </a:r>
            <a:r>
              <a:rPr lang="en-US" err="1"/>
              <a:t>myOptions</a:t>
            </a:r>
            <a:r>
              <a:rPr lang="en-US"/>
              <a:t>,</a:t>
            </a:r>
          </a:p>
          <a:p>
            <a:pPr>
              <a:tabLst>
                <a:tab pos="2416175" algn="l"/>
              </a:tabLst>
            </a:pPr>
            <a:r>
              <a:rPr lang="en-US"/>
              <a:t>	Tolerances = </a:t>
            </a:r>
            <a:r>
              <a:rPr lang="en-US" err="1"/>
              <a:t>myTolerances</a:t>
            </a:r>
            <a:r>
              <a:rPr lang="en-US"/>
              <a:t>,</a:t>
            </a:r>
          </a:p>
          <a:p>
            <a:pPr>
              <a:tabLst>
                <a:tab pos="2416175" algn="l"/>
              </a:tabLst>
            </a:pPr>
            <a:r>
              <a:rPr lang="en-US"/>
              <a:t>	</a:t>
            </a:r>
            <a:r>
              <a:rPr lang="en-US" err="1"/>
              <a:t>NumericFormat</a:t>
            </a:r>
            <a:r>
              <a:rPr lang="en-US"/>
              <a:t> = </a:t>
            </a:r>
            <a:r>
              <a:rPr lang="en-US" err="1"/>
              <a:t>myNumeric</a:t>
            </a:r>
            <a:r>
              <a:rPr lang="en-US"/>
              <a:t>,</a:t>
            </a:r>
          </a:p>
          <a:p>
            <a:pPr>
              <a:tabLst>
                <a:tab pos="2416175" algn="l"/>
              </a:tabLst>
            </a:pPr>
            <a:r>
              <a:rPr lang="en-US"/>
              <a:t>	)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E38EF9E-8A53-43C7-FFBC-684C277F0DA7}"/>
              </a:ext>
            </a:extLst>
          </p:cNvPr>
          <p:cNvSpPr txBox="1"/>
          <p:nvPr/>
        </p:nvSpPr>
        <p:spPr>
          <a:xfrm>
            <a:off x="463059" y="1482681"/>
            <a:ext cx="109914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89013" indent="-989013">
              <a:spcAft>
                <a:spcPts val="600"/>
              </a:spcAft>
            </a:pPr>
            <a:r>
              <a:rPr lang="en-US"/>
              <a:t>Instance of </a:t>
            </a:r>
            <a:r>
              <a:rPr lang="en-US" b="1" err="1"/>
              <a:t>CadToCsg</a:t>
            </a:r>
            <a:r>
              <a:rPr lang="en-US" b="1"/>
              <a:t> </a:t>
            </a:r>
            <a:r>
              <a:rPr lang="en-US"/>
              <a:t>class:</a:t>
            </a:r>
            <a:r>
              <a:rPr lang="en-US" b="1"/>
              <a:t> </a:t>
            </a:r>
            <a:endParaRPr lang="en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6A371C4-3C57-870B-7961-18EEA24076FD}"/>
              </a:ext>
            </a:extLst>
          </p:cNvPr>
          <p:cNvSpPr txBox="1"/>
          <p:nvPr/>
        </p:nvSpPr>
        <p:spPr>
          <a:xfrm>
            <a:off x="463058" y="4393107"/>
            <a:ext cx="109914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95350">
              <a:spcAft>
                <a:spcPts val="600"/>
              </a:spcAft>
            </a:pPr>
            <a:r>
              <a:rPr lang="en-US" i="1" err="1"/>
              <a:t>mySettings</a:t>
            </a:r>
            <a:r>
              <a:rPr lang="en-US" i="1"/>
              <a:t>, </a:t>
            </a:r>
            <a:r>
              <a:rPr lang="en-US" i="1" err="1"/>
              <a:t>myOptions</a:t>
            </a:r>
            <a:r>
              <a:rPr lang="en-US" i="1"/>
              <a:t>, </a:t>
            </a:r>
            <a:r>
              <a:rPr lang="en-US" i="1" err="1"/>
              <a:t>myTolerances</a:t>
            </a:r>
            <a:r>
              <a:rPr lang="en-US" i="1"/>
              <a:t>, </a:t>
            </a:r>
            <a:r>
              <a:rPr lang="en-US" i="1" err="1"/>
              <a:t>myNumerics</a:t>
            </a:r>
            <a:r>
              <a:rPr lang="en-US" i="1"/>
              <a:t> </a:t>
            </a:r>
            <a:r>
              <a:rPr lang="en-US"/>
              <a:t>: specific instances of the </a:t>
            </a:r>
            <a:r>
              <a:rPr lang="en-US" err="1"/>
              <a:t>geouned</a:t>
            </a:r>
            <a:r>
              <a:rPr lang="en-US"/>
              <a:t> class to change default parameters of the conversion process</a:t>
            </a:r>
          </a:p>
        </p:txBody>
      </p:sp>
    </p:spTree>
    <p:extLst>
      <p:ext uri="{BB962C8B-B14F-4D97-AF65-F5344CB8AC3E}">
        <p14:creationId xmlns:p14="http://schemas.microsoft.com/office/powerpoint/2010/main" val="1742533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B8DF6-34E0-76FE-8B18-FD40CC3F3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5A216EB-8DEF-53A3-89D9-19D42E415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011" y="263595"/>
            <a:ext cx="1922813" cy="9443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52D7838-07D4-9BE8-2F48-73B8CC6ACC62}"/>
              </a:ext>
            </a:extLst>
          </p:cNvPr>
          <p:cNvSpPr/>
          <p:nvPr/>
        </p:nvSpPr>
        <p:spPr>
          <a:xfrm>
            <a:off x="276447" y="263595"/>
            <a:ext cx="9488442" cy="944316"/>
          </a:xfrm>
          <a:prstGeom prst="roundRect">
            <a:avLst/>
          </a:prstGeom>
          <a:noFill/>
          <a:ln>
            <a:solidFill>
              <a:srgbClr val="00533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b="1"/>
              <a:t>GEOUNED Settings Classes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FBA6481-9314-C0C7-1D11-5F1B6035C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9758" y="6338916"/>
            <a:ext cx="2743200" cy="365125"/>
          </a:xfrm>
        </p:spPr>
        <p:txBody>
          <a:bodyPr/>
          <a:lstStyle/>
          <a:p>
            <a:fld id="{C53089E3-5415-4A5A-BE07-350ACED63C72}" type="slidenum">
              <a:rPr lang="en-GB" smtClean="0"/>
              <a:t>17</a:t>
            </a:fld>
            <a:endParaRPr lang="en-GB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99B2312-AE9B-D603-5D84-9F2A0FEBD118}"/>
              </a:ext>
            </a:extLst>
          </p:cNvPr>
          <p:cNvSpPr txBox="1"/>
          <p:nvPr/>
        </p:nvSpPr>
        <p:spPr>
          <a:xfrm>
            <a:off x="224934" y="1996141"/>
            <a:ext cx="5871066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err="1"/>
              <a:t>mySettings</a:t>
            </a:r>
            <a:r>
              <a:rPr lang="en-US"/>
              <a:t> = </a:t>
            </a:r>
            <a:r>
              <a:rPr lang="en-US" err="1"/>
              <a:t>geouned.Settings</a:t>
            </a:r>
            <a:r>
              <a:rPr lang="en-US"/>
              <a:t>(</a:t>
            </a:r>
            <a:r>
              <a:rPr lang="en-US" err="1"/>
              <a:t>outPath</a:t>
            </a:r>
            <a:r>
              <a:rPr lang="en-US"/>
              <a:t> = ‘</a:t>
            </a:r>
            <a:r>
              <a:rPr lang="en-US" err="1"/>
              <a:t>outfolder</a:t>
            </a:r>
            <a:r>
              <a:rPr lang="en-US"/>
              <a:t>’,</a:t>
            </a:r>
          </a:p>
          <a:p>
            <a:pPr>
              <a:tabLst>
                <a:tab pos="2957513" algn="l"/>
              </a:tabLst>
            </a:pPr>
            <a:r>
              <a:rPr lang="en-US"/>
              <a:t>	</a:t>
            </a:r>
            <a:r>
              <a:rPr lang="en-US" err="1"/>
              <a:t>matFile</a:t>
            </a:r>
            <a:r>
              <a:rPr lang="en-US"/>
              <a:t> = ‘materials’,</a:t>
            </a:r>
          </a:p>
          <a:p>
            <a:pPr>
              <a:tabLst>
                <a:tab pos="2957513" algn="l"/>
              </a:tabLst>
            </a:pPr>
            <a:r>
              <a:rPr lang="en-US"/>
              <a:t>	debug = False,</a:t>
            </a:r>
          </a:p>
          <a:p>
            <a:pPr>
              <a:tabLst>
                <a:tab pos="2957513" algn="l"/>
              </a:tabLst>
            </a:pPr>
            <a:r>
              <a:rPr lang="en-US"/>
              <a:t>	</a:t>
            </a:r>
            <a:r>
              <a:rPr lang="en-US" err="1"/>
              <a:t>compsolid</a:t>
            </a:r>
            <a:r>
              <a:rPr lang="en-US"/>
              <a:t> = False,</a:t>
            </a:r>
          </a:p>
          <a:p>
            <a:pPr>
              <a:tabLst>
                <a:tab pos="2957513" algn="l"/>
              </a:tabLst>
            </a:pPr>
            <a:r>
              <a:rPr lang="en-US"/>
              <a:t>	simplify = ‘full’</a:t>
            </a:r>
          </a:p>
          <a:p>
            <a:pPr>
              <a:tabLst>
                <a:tab pos="2957513" algn="l"/>
              </a:tabLst>
            </a:pPr>
            <a:r>
              <a:rPr lang="en-US"/>
              <a:t>	</a:t>
            </a:r>
            <a:r>
              <a:rPr lang="en-US" err="1"/>
              <a:t>minVoidSize</a:t>
            </a:r>
            <a:r>
              <a:rPr lang="en-US"/>
              <a:t> = 200,</a:t>
            </a:r>
          </a:p>
          <a:p>
            <a:pPr>
              <a:tabLst>
                <a:tab pos="2957513" algn="l"/>
              </a:tabLst>
            </a:pPr>
            <a:r>
              <a:rPr lang="en-US"/>
              <a:t>	</a:t>
            </a:r>
            <a:r>
              <a:rPr lang="en-US" err="1"/>
              <a:t>voidMat</a:t>
            </a:r>
            <a:r>
              <a:rPr lang="en-US"/>
              <a:t> = [100, 1.2e-3, ’Air’],</a:t>
            </a:r>
          </a:p>
          <a:p>
            <a:pPr>
              <a:tabLst>
                <a:tab pos="2957513" algn="l"/>
              </a:tabLst>
            </a:pPr>
            <a:r>
              <a:rPr lang="en-US"/>
              <a:t>	</a:t>
            </a:r>
            <a:r>
              <a:rPr lang="en-US" err="1"/>
              <a:t>startCell</a:t>
            </a:r>
            <a:r>
              <a:rPr lang="en-US"/>
              <a:t> = 10001,</a:t>
            </a:r>
          </a:p>
          <a:p>
            <a:pPr>
              <a:tabLst>
                <a:tab pos="2957513" algn="l"/>
              </a:tabLst>
            </a:pPr>
            <a:r>
              <a:rPr lang="en-US"/>
              <a:t>	</a:t>
            </a:r>
            <a:r>
              <a:rPr lang="en-US" err="1"/>
              <a:t>startSurf</a:t>
            </a:r>
            <a:r>
              <a:rPr lang="en-US"/>
              <a:t> = 10001,</a:t>
            </a:r>
          </a:p>
          <a:p>
            <a:pPr>
              <a:tabLst>
                <a:tab pos="2957513" algn="l"/>
              </a:tabLst>
            </a:pPr>
            <a:r>
              <a:rPr lang="en-US"/>
              <a:t>	</a:t>
            </a:r>
            <a:r>
              <a:rPr lang="en-US" err="1"/>
              <a:t>sortEnclosure</a:t>
            </a:r>
            <a:r>
              <a:rPr lang="en-US"/>
              <a:t> = False,</a:t>
            </a:r>
          </a:p>
          <a:p>
            <a:pPr>
              <a:tabLst>
                <a:tab pos="2957513" algn="l"/>
              </a:tabLst>
            </a:pPr>
            <a:r>
              <a:rPr lang="en-US"/>
              <a:t>	)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B3BD40A-0532-6F85-DE95-1CB3A787EC4B}"/>
              </a:ext>
            </a:extLst>
          </p:cNvPr>
          <p:cNvSpPr txBox="1"/>
          <p:nvPr/>
        </p:nvSpPr>
        <p:spPr>
          <a:xfrm>
            <a:off x="463059" y="1482681"/>
            <a:ext cx="109914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89013" indent="-989013">
              <a:spcAft>
                <a:spcPts val="600"/>
              </a:spcAft>
            </a:pPr>
            <a:r>
              <a:rPr lang="en-US"/>
              <a:t>Instance of </a:t>
            </a:r>
            <a:r>
              <a:rPr lang="en-US" b="1"/>
              <a:t>Settings </a:t>
            </a:r>
            <a:r>
              <a:rPr lang="en-US"/>
              <a:t>class. Used to setting specific arguments to the conversion process</a:t>
            </a:r>
            <a:r>
              <a:rPr lang="en-US" b="1"/>
              <a:t> </a:t>
            </a:r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EC73107-9054-1537-AD3A-3EC9C8198C2D}"/>
              </a:ext>
            </a:extLst>
          </p:cNvPr>
          <p:cNvSpPr txBox="1"/>
          <p:nvPr/>
        </p:nvSpPr>
        <p:spPr>
          <a:xfrm>
            <a:off x="6443439" y="1852013"/>
            <a:ext cx="5493385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indent="-628650">
              <a:spcAft>
                <a:spcPts val="600"/>
              </a:spcAft>
            </a:pPr>
            <a:r>
              <a:rPr lang="en-US" b="1" err="1"/>
              <a:t>outPath</a:t>
            </a:r>
            <a:r>
              <a:rPr lang="en-US"/>
              <a:t> : name of the folder to write all generated output files and folders </a:t>
            </a:r>
            <a:r>
              <a:rPr lang="en-US" b="1">
                <a:solidFill>
                  <a:schemeClr val="accent2"/>
                </a:solidFill>
              </a:rPr>
              <a:t>! New in 1.6</a:t>
            </a:r>
          </a:p>
          <a:p>
            <a:pPr marL="628650" indent="-628650">
              <a:spcAft>
                <a:spcPts val="600"/>
              </a:spcAft>
              <a:tabLst>
                <a:tab pos="1166813" algn="l"/>
              </a:tabLst>
            </a:pPr>
            <a:r>
              <a:rPr lang="en-US" b="1" err="1"/>
              <a:t>matFile</a:t>
            </a:r>
            <a:r>
              <a:rPr lang="en-US" b="1"/>
              <a:t> </a:t>
            </a:r>
            <a:r>
              <a:rPr lang="en-US"/>
              <a:t>: Name of the file where material information is stored (material number, density, comments)</a:t>
            </a:r>
          </a:p>
          <a:p>
            <a:pPr marL="628650" indent="-628650">
              <a:spcAft>
                <a:spcPts val="600"/>
              </a:spcAft>
              <a:tabLst>
                <a:tab pos="1166813" algn="l"/>
              </a:tabLst>
            </a:pPr>
            <a:r>
              <a:rPr lang="en-US" b="1"/>
              <a:t>debug </a:t>
            </a:r>
            <a:r>
              <a:rPr lang="en-US"/>
              <a:t>: If </a:t>
            </a:r>
            <a:r>
              <a:rPr lang="en-US" i="1"/>
              <a:t>True</a:t>
            </a:r>
            <a:r>
              <a:rPr lang="en-US"/>
              <a:t>, write decomposed solids CAD</a:t>
            </a:r>
          </a:p>
          <a:p>
            <a:pPr marL="628650" indent="-628650">
              <a:spcAft>
                <a:spcPts val="600"/>
              </a:spcAft>
            </a:pPr>
            <a:r>
              <a:rPr lang="en-US" b="1" err="1"/>
              <a:t>compSolid</a:t>
            </a:r>
            <a:r>
              <a:rPr lang="en-US" b="1"/>
              <a:t> :</a:t>
            </a:r>
            <a:r>
              <a:rPr lang="en-US"/>
              <a:t> Join </a:t>
            </a:r>
            <a:r>
              <a:rPr lang="en-US" err="1"/>
              <a:t>subsolids</a:t>
            </a:r>
            <a:r>
              <a:rPr lang="en-US"/>
              <a:t> of STEP file as a single         compound solid.</a:t>
            </a:r>
          </a:p>
          <a:p>
            <a:pPr marL="628650" indent="-628650">
              <a:spcAft>
                <a:spcPts val="600"/>
              </a:spcAft>
            </a:pPr>
            <a:r>
              <a:rPr lang="en-US" b="1"/>
              <a:t>simplify</a:t>
            </a:r>
            <a:r>
              <a:rPr lang="en-US"/>
              <a:t> : simplify </a:t>
            </a:r>
            <a:r>
              <a:rPr lang="en-US" err="1"/>
              <a:t>boolean</a:t>
            </a:r>
            <a:r>
              <a:rPr lang="en-US"/>
              <a:t> cell definition. Available options (“no”, “void”, “</a:t>
            </a:r>
            <a:r>
              <a:rPr lang="en-US" err="1"/>
              <a:t>voidfull</a:t>
            </a:r>
            <a:r>
              <a:rPr lang="en-US"/>
              <a:t>”, “full”) </a:t>
            </a:r>
          </a:p>
          <a:p>
            <a:pPr marL="628650" indent="-628650">
              <a:spcAft>
                <a:spcPts val="600"/>
              </a:spcAft>
            </a:pPr>
            <a:r>
              <a:rPr lang="en-US" b="1" err="1"/>
              <a:t>minVoidSize</a:t>
            </a:r>
            <a:r>
              <a:rPr lang="en-US"/>
              <a:t> : minimal size of the void cells (in mm)</a:t>
            </a:r>
            <a:endParaRPr lang="en-US" b="1"/>
          </a:p>
          <a:p>
            <a:pPr marL="628650" indent="-628650">
              <a:spcAft>
                <a:spcPts val="600"/>
              </a:spcAft>
            </a:pPr>
            <a:r>
              <a:rPr lang="en-US" b="1" err="1"/>
              <a:t>voidMat</a:t>
            </a:r>
            <a:r>
              <a:rPr lang="en-US"/>
              <a:t> : material assigned to generated voids.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7DFD0C2-B0D3-5149-07F2-74DB82FFD818}"/>
              </a:ext>
            </a:extLst>
          </p:cNvPr>
          <p:cNvSpPr txBox="1"/>
          <p:nvPr/>
        </p:nvSpPr>
        <p:spPr>
          <a:xfrm>
            <a:off x="276447" y="5849791"/>
            <a:ext cx="110265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38275" indent="-1438275">
              <a:spcAft>
                <a:spcPts val="600"/>
              </a:spcAft>
            </a:pPr>
            <a:r>
              <a:rPr lang="en-US" b="1" err="1"/>
              <a:t>sortEnclosure</a:t>
            </a:r>
            <a:r>
              <a:rPr lang="en-US"/>
              <a:t> : if True and enclosures are defined, enclosure cells will be located in the output file at the same locate where the enclosure cells are defined   </a:t>
            </a:r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925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E4E752F-FB3B-40AB-91A9-A57686EBF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011" y="263595"/>
            <a:ext cx="1922813" cy="9443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EA75DEC-B74C-443B-AFE7-C9941133CF4E}"/>
              </a:ext>
            </a:extLst>
          </p:cNvPr>
          <p:cNvSpPr/>
          <p:nvPr/>
        </p:nvSpPr>
        <p:spPr>
          <a:xfrm>
            <a:off x="276447" y="263595"/>
            <a:ext cx="9488442" cy="944316"/>
          </a:xfrm>
          <a:prstGeom prst="roundRect">
            <a:avLst/>
          </a:prstGeom>
          <a:noFill/>
          <a:ln>
            <a:solidFill>
              <a:srgbClr val="00533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b="1"/>
              <a:t>Materials definition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577CF6F-726A-45C2-9EDD-629C4784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9758" y="6338916"/>
            <a:ext cx="2743200" cy="365125"/>
          </a:xfrm>
        </p:spPr>
        <p:txBody>
          <a:bodyPr/>
          <a:lstStyle/>
          <a:p>
            <a:fld id="{C53089E3-5415-4A5A-BE07-350ACED63C72}" type="slidenum">
              <a:rPr lang="en-GB" smtClean="0"/>
              <a:t>18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A5988F-AD71-B96E-9394-4A14FAC08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932" y="2080795"/>
            <a:ext cx="4143375" cy="304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5544CA-1D00-3820-B3A8-16381F7DB17F}"/>
              </a:ext>
            </a:extLst>
          </p:cNvPr>
          <p:cNvSpPr txBox="1"/>
          <p:nvPr/>
        </p:nvSpPr>
        <p:spPr>
          <a:xfrm>
            <a:off x="738086" y="1459687"/>
            <a:ext cx="616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/>
              <a:t>Material number, density and name are defined in a file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7E999F-8AF0-18CA-DAC7-F13BBBDFC48D}"/>
              </a:ext>
            </a:extLst>
          </p:cNvPr>
          <p:cNvSpPr txBox="1"/>
          <p:nvPr/>
        </p:nvSpPr>
        <p:spPr>
          <a:xfrm>
            <a:off x="6023259" y="2224646"/>
            <a:ext cx="616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/>
              <a:t>Materials are assigned in the CAD tree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AF5051-4526-55EA-E3AE-DC9B8265E9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1392"/>
          <a:stretch/>
        </p:blipFill>
        <p:spPr>
          <a:xfrm>
            <a:off x="7101561" y="2836652"/>
            <a:ext cx="2728256" cy="17619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F8E553-D52F-2EE8-BC52-84A0E2013D21}"/>
              </a:ext>
            </a:extLst>
          </p:cNvPr>
          <p:cNvSpPr txBox="1"/>
          <p:nvPr/>
        </p:nvSpPr>
        <p:spPr>
          <a:xfrm>
            <a:off x="6122392" y="4818409"/>
            <a:ext cx="6168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/>
              <a:t>Key text for material _</a:t>
            </a:r>
            <a:r>
              <a:rPr lang="en-AU" err="1"/>
              <a:t>mXX_dYY.YY</a:t>
            </a:r>
            <a:r>
              <a:rPr lang="en-AU"/>
              <a:t>_</a:t>
            </a:r>
          </a:p>
          <a:p>
            <a:r>
              <a:rPr lang="en-AU"/>
              <a:t>XX number of material</a:t>
            </a:r>
          </a:p>
          <a:p>
            <a:r>
              <a:rPr lang="en-AU"/>
              <a:t>YY.YY dilution/density correction factor (optional)</a:t>
            </a:r>
          </a:p>
        </p:txBody>
      </p:sp>
    </p:spTree>
    <p:extLst>
      <p:ext uri="{BB962C8B-B14F-4D97-AF65-F5344CB8AC3E}">
        <p14:creationId xmlns:p14="http://schemas.microsoft.com/office/powerpoint/2010/main" val="1277848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2B991-4F9A-5C18-4367-E7A479F38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3F414B8-C9E1-631F-03F7-920DF9B52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011" y="263595"/>
            <a:ext cx="1922813" cy="9443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770008C-0948-DFB1-A641-5BC289770B42}"/>
              </a:ext>
            </a:extLst>
          </p:cNvPr>
          <p:cNvSpPr/>
          <p:nvPr/>
        </p:nvSpPr>
        <p:spPr>
          <a:xfrm>
            <a:off x="276447" y="263595"/>
            <a:ext cx="9488442" cy="944316"/>
          </a:xfrm>
          <a:prstGeom prst="roundRect">
            <a:avLst/>
          </a:prstGeom>
          <a:noFill/>
          <a:ln>
            <a:solidFill>
              <a:srgbClr val="00533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b="1"/>
              <a:t>Other GEOUNED configuration classes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3D1C7E4-DA19-9718-751A-58C71AF73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9758" y="6338916"/>
            <a:ext cx="2743200" cy="365125"/>
          </a:xfrm>
        </p:spPr>
        <p:txBody>
          <a:bodyPr/>
          <a:lstStyle/>
          <a:p>
            <a:fld id="{C53089E3-5415-4A5A-BE07-350ACED63C72}" type="slidenum">
              <a:rPr lang="en-GB" smtClean="0"/>
              <a:t>19</a:t>
            </a:fld>
            <a:endParaRPr lang="en-GB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39C37FE-AB64-1B72-77AF-25EB01B841EF}"/>
              </a:ext>
            </a:extLst>
          </p:cNvPr>
          <p:cNvSpPr txBox="1"/>
          <p:nvPr/>
        </p:nvSpPr>
        <p:spPr>
          <a:xfrm>
            <a:off x="276447" y="5849791"/>
            <a:ext cx="11026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38275" indent="-1438275">
              <a:spcAft>
                <a:spcPts val="600"/>
              </a:spcAft>
            </a:pPr>
            <a:endParaRPr lang="en-US">
              <a:solidFill>
                <a:schemeClr val="accent2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415FD8-E709-E802-1DA0-640D24FD922C}"/>
              </a:ext>
            </a:extLst>
          </p:cNvPr>
          <p:cNvSpPr txBox="1"/>
          <p:nvPr/>
        </p:nvSpPr>
        <p:spPr>
          <a:xfrm>
            <a:off x="276447" y="1327703"/>
            <a:ext cx="1035578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1688" indent="-801688">
              <a:spcAft>
                <a:spcPts val="600"/>
              </a:spcAft>
              <a:buNone/>
            </a:pPr>
            <a:r>
              <a:rPr lang="en-US" b="1" err="1">
                <a:solidFill>
                  <a:prstClr val="black"/>
                </a:solidFill>
              </a:rPr>
              <a:t>geouned.Options</a:t>
            </a:r>
            <a:r>
              <a:rPr lang="en-US" b="1">
                <a:solidFill>
                  <a:prstClr val="black"/>
                </a:solidFill>
              </a:rPr>
              <a:t>() </a:t>
            </a:r>
            <a:r>
              <a:rPr lang="en-US">
                <a:solidFill>
                  <a:prstClr val="black"/>
                </a:solidFill>
              </a:rPr>
              <a:t>: Advanced conversion options, do not change</a:t>
            </a:r>
            <a:endParaRPr lang="en-US" sz="1800" b="1" noProof="0">
              <a:solidFill>
                <a:prstClr val="black"/>
              </a:solidFill>
            </a:endParaRPr>
          </a:p>
          <a:p>
            <a:pPr marL="2152650" indent="-2152650">
              <a:spcAft>
                <a:spcPts val="600"/>
              </a:spcAft>
              <a:buNone/>
            </a:pPr>
            <a:r>
              <a:rPr lang="en-US" b="1" err="1">
                <a:solidFill>
                  <a:prstClr val="black"/>
                </a:solidFill>
              </a:rPr>
              <a:t>geouned</a:t>
            </a:r>
            <a:r>
              <a:rPr lang="en-US" b="1">
                <a:solidFill>
                  <a:prstClr val="black"/>
                </a:solidFill>
              </a:rPr>
              <a:t>.</a:t>
            </a:r>
            <a:r>
              <a:rPr lang="en-US" sz="1800" b="1" noProof="0">
                <a:solidFill>
                  <a:prstClr val="black"/>
                </a:solidFill>
              </a:rPr>
              <a:t>Tolerances()</a:t>
            </a:r>
            <a:r>
              <a:rPr lang="en-US" sz="1800" noProof="0">
                <a:solidFill>
                  <a:prstClr val="black"/>
                </a:solidFill>
              </a:rPr>
              <a:t> : Used to defined the threshold to decide whether two surfaces are identical or not. </a:t>
            </a:r>
            <a:r>
              <a:rPr lang="en-US">
                <a:solidFill>
                  <a:prstClr val="black"/>
                </a:solidFill>
              </a:rPr>
              <a:t>Each type of surfaces tolerances can be defined independently.</a:t>
            </a:r>
            <a:endParaRPr lang="en-US" sz="1800" noProof="0">
              <a:solidFill>
                <a:prstClr val="black"/>
              </a:solidFill>
            </a:endParaRPr>
          </a:p>
          <a:p>
            <a:pPr marL="1619250" indent="-1619250">
              <a:spcAft>
                <a:spcPts val="600"/>
              </a:spcAft>
              <a:buNone/>
            </a:pPr>
            <a:r>
              <a:rPr lang="en-US" b="1" err="1">
                <a:solidFill>
                  <a:prstClr val="black"/>
                </a:solidFill>
              </a:rPr>
              <a:t>NumericFormat</a:t>
            </a:r>
            <a:r>
              <a:rPr lang="en-US">
                <a:solidFill>
                  <a:prstClr val="black"/>
                </a:solidFill>
              </a:rPr>
              <a:t> : Numerical format of surface parameters in the output file. Each surface and type of parameters can be set independently</a:t>
            </a:r>
            <a:endParaRPr lang="en-US" sz="1800" noProof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ADE5D17-C2AE-82C7-3EB6-913D49356F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4215"/>
          <a:stretch/>
        </p:blipFill>
        <p:spPr>
          <a:xfrm>
            <a:off x="526890" y="2898992"/>
            <a:ext cx="5200650" cy="367696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7479AA7-9DA4-D08F-3DAA-4A5AF9BE8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364" y="2898992"/>
            <a:ext cx="4750594" cy="357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03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C52F5-C2BC-9074-3FA2-C420F31CC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90596-D1F6-A07F-F1E8-38C281A39D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9029F-C6F0-6BBE-1B0B-5BB54348C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89E3-5415-4A5A-BE07-350ACED63C72}" type="slidenum">
              <a:rPr lang="en-GB" smtClean="0"/>
              <a:t>2</a:t>
            </a:fld>
            <a:endParaRPr lang="en-GB"/>
          </a:p>
        </p:txBody>
      </p:sp>
      <p:pic>
        <p:nvPicPr>
          <p:cNvPr id="5" name="Imagen 6">
            <a:extLst>
              <a:ext uri="{FF2B5EF4-FFF2-40B4-BE49-F238E27FC236}">
                <a16:creationId xmlns:a16="http://schemas.microsoft.com/office/drawing/2014/main" id="{49C9ED88-6D00-8313-8C63-8B70F863D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011" y="263595"/>
            <a:ext cx="1922813" cy="94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60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C52F5-C2BC-9074-3FA2-C420F31CC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CSG to CAD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9029F-C6F0-6BBE-1B0B-5BB54348C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89E3-5415-4A5A-BE07-350ACED63C72}" type="slidenum">
              <a:rPr lang="en-GB" smtClean="0"/>
              <a:t>20</a:t>
            </a:fld>
            <a:endParaRPr lang="en-GB"/>
          </a:p>
        </p:txBody>
      </p:sp>
      <p:pic>
        <p:nvPicPr>
          <p:cNvPr id="5" name="Imagen 6">
            <a:extLst>
              <a:ext uri="{FF2B5EF4-FFF2-40B4-BE49-F238E27FC236}">
                <a16:creationId xmlns:a16="http://schemas.microsoft.com/office/drawing/2014/main" id="{49C9ED88-6D00-8313-8C63-8B70F863D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011" y="263595"/>
            <a:ext cx="1922813" cy="94431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62B2C37-51CD-984E-9E04-D1D0138D39EC}"/>
              </a:ext>
            </a:extLst>
          </p:cNvPr>
          <p:cNvSpPr txBox="1">
            <a:spLocks/>
          </p:cNvSpPr>
          <p:nvPr/>
        </p:nvSpPr>
        <p:spPr>
          <a:xfrm>
            <a:off x="838200" y="4877691"/>
            <a:ext cx="10515600" cy="8706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chemeClr val="accent2"/>
                </a:solidFill>
              </a:rPr>
              <a:t>Only for version 1.6</a:t>
            </a:r>
          </a:p>
        </p:txBody>
      </p:sp>
    </p:spTree>
    <p:extLst>
      <p:ext uri="{BB962C8B-B14F-4D97-AF65-F5344CB8AC3E}">
        <p14:creationId xmlns:p14="http://schemas.microsoft.com/office/powerpoint/2010/main" val="4013042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1CBC7-706A-E787-54E9-1DE145C52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F0B7920-99AE-EA53-18F9-6B4A763F1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011" y="263595"/>
            <a:ext cx="1922813" cy="9443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992E2E5-08D1-E70D-6DB9-A698B7AE51B6}"/>
              </a:ext>
            </a:extLst>
          </p:cNvPr>
          <p:cNvSpPr/>
          <p:nvPr/>
        </p:nvSpPr>
        <p:spPr>
          <a:xfrm>
            <a:off x="276447" y="263595"/>
            <a:ext cx="9488442" cy="944316"/>
          </a:xfrm>
          <a:prstGeom prst="roundRect">
            <a:avLst/>
          </a:prstGeom>
          <a:noFill/>
          <a:ln>
            <a:solidFill>
              <a:srgbClr val="00533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b="1"/>
              <a:t>Execution of GEOUNED (API)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A322661-B024-0C79-AA96-E02CBEAA1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9758" y="6338916"/>
            <a:ext cx="2743200" cy="365125"/>
          </a:xfrm>
        </p:spPr>
        <p:txBody>
          <a:bodyPr/>
          <a:lstStyle/>
          <a:p>
            <a:fld id="{C53089E3-5415-4A5A-BE07-350ACED63C72}" type="slidenum">
              <a:rPr lang="en-GB" smtClean="0"/>
              <a:t>21</a:t>
            </a:fld>
            <a:endParaRPr lang="en-GB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6A79C70-762C-7C06-30AD-0164E8167E86}"/>
              </a:ext>
            </a:extLst>
          </p:cNvPr>
          <p:cNvSpPr txBox="1"/>
          <p:nvPr/>
        </p:nvSpPr>
        <p:spPr>
          <a:xfrm>
            <a:off x="388415" y="1500970"/>
            <a:ext cx="83637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>
                <a:solidFill>
                  <a:prstClr val="black"/>
                </a:solidFill>
              </a:rPr>
              <a:t>Minimal GEOUNED script </a:t>
            </a:r>
            <a:endParaRPr lang="en-US" sz="2000" b="1" noProof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9E30AB8-5711-F854-D896-D3F6BA1BA5A0}"/>
              </a:ext>
            </a:extLst>
          </p:cNvPr>
          <p:cNvSpPr txBox="1"/>
          <p:nvPr/>
        </p:nvSpPr>
        <p:spPr>
          <a:xfrm>
            <a:off x="388415" y="2463931"/>
            <a:ext cx="4435512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5350" indent="-895350">
              <a:spcAft>
                <a:spcPts val="600"/>
              </a:spcAft>
            </a:pPr>
            <a:r>
              <a:rPr lang="en-US" sz="1800" noProof="0">
                <a:solidFill>
                  <a:prstClr val="black"/>
                </a:solidFill>
              </a:rPr>
              <a:t>import </a:t>
            </a:r>
            <a:r>
              <a:rPr lang="en-US" sz="1800" noProof="0" err="1">
                <a:solidFill>
                  <a:prstClr val="black"/>
                </a:solidFill>
              </a:rPr>
              <a:t>geouned</a:t>
            </a:r>
            <a:endParaRPr lang="en-US" sz="1800" noProof="0">
              <a:solidFill>
                <a:prstClr val="black"/>
              </a:solidFill>
            </a:endParaRPr>
          </a:p>
          <a:p>
            <a:pPr marL="895350" indent="-895350">
              <a:spcAft>
                <a:spcPts val="600"/>
              </a:spcAft>
            </a:pPr>
            <a:endParaRPr lang="en-US" sz="1800" noProof="0">
              <a:solidFill>
                <a:prstClr val="black"/>
              </a:solidFill>
            </a:endParaRPr>
          </a:p>
          <a:p>
            <a:pPr marL="895350" indent="-895350">
              <a:spcAft>
                <a:spcPts val="600"/>
              </a:spcAft>
            </a:pPr>
            <a:r>
              <a:rPr lang="en-US">
                <a:solidFill>
                  <a:prstClr val="black"/>
                </a:solidFill>
              </a:rPr>
              <a:t>geo = </a:t>
            </a:r>
            <a:r>
              <a:rPr lang="en-US" err="1">
                <a:solidFill>
                  <a:prstClr val="black"/>
                </a:solidFill>
              </a:rPr>
              <a:t>geouned.CsgToCad</a:t>
            </a:r>
            <a:r>
              <a:rPr lang="en-US">
                <a:solidFill>
                  <a:prstClr val="black"/>
                </a:solidFill>
              </a:rPr>
              <a:t>()</a:t>
            </a:r>
          </a:p>
          <a:p>
            <a:pPr marL="895350" indent="-895350">
              <a:spcAft>
                <a:spcPts val="600"/>
              </a:spcAft>
            </a:pPr>
            <a:r>
              <a:rPr lang="en-US" sz="1800" noProof="0" err="1">
                <a:solidFill>
                  <a:prstClr val="black"/>
                </a:solidFill>
              </a:rPr>
              <a:t>geo.read_csg_file</a:t>
            </a:r>
            <a:r>
              <a:rPr lang="en-US" sz="1800" noProof="0">
                <a:solidFill>
                  <a:prstClr val="black"/>
                </a:solidFill>
              </a:rPr>
              <a:t>(“</a:t>
            </a:r>
            <a:r>
              <a:rPr lang="en-US" err="1">
                <a:solidFill>
                  <a:prstClr val="black"/>
                </a:solidFill>
              </a:rPr>
              <a:t>csgmodel</a:t>
            </a:r>
            <a:r>
              <a:rPr lang="en-US" sz="1800" noProof="0">
                <a:solidFill>
                  <a:prstClr val="black"/>
                </a:solidFill>
              </a:rPr>
              <a:t>”, “</a:t>
            </a:r>
            <a:r>
              <a:rPr lang="en-US" sz="1800" noProof="0" err="1">
                <a:solidFill>
                  <a:prstClr val="black"/>
                </a:solidFill>
              </a:rPr>
              <a:t>mcnp</a:t>
            </a:r>
            <a:r>
              <a:rPr lang="en-US" sz="1800" noProof="0">
                <a:solidFill>
                  <a:prstClr val="black"/>
                </a:solidFill>
              </a:rPr>
              <a:t>”)</a:t>
            </a:r>
          </a:p>
          <a:p>
            <a:pPr marL="895350" indent="-895350">
              <a:spcAft>
                <a:spcPts val="600"/>
              </a:spcAft>
            </a:pPr>
            <a:r>
              <a:rPr lang="en-US" err="1">
                <a:solidFill>
                  <a:prstClr val="black"/>
                </a:solidFill>
              </a:rPr>
              <a:t>geo.build_universe</a:t>
            </a:r>
            <a:r>
              <a:rPr lang="en-US">
                <a:solidFill>
                  <a:prstClr val="black"/>
                </a:solidFill>
              </a:rPr>
              <a:t>()</a:t>
            </a:r>
          </a:p>
          <a:p>
            <a:pPr marL="895350" indent="-895350">
              <a:spcAft>
                <a:spcPts val="600"/>
              </a:spcAft>
            </a:pPr>
            <a:r>
              <a:rPr lang="en-US" sz="1800" noProof="0" err="1">
                <a:solidFill>
                  <a:prstClr val="black"/>
                </a:solidFill>
              </a:rPr>
              <a:t>geo.export_cad</a:t>
            </a:r>
            <a:r>
              <a:rPr lang="en-US" sz="1800" noProof="0">
                <a:solidFill>
                  <a:prstClr val="black"/>
                </a:solidFill>
              </a:rPr>
              <a:t>()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CB84E73-D381-F52E-CD69-294FE3D53B99}"/>
              </a:ext>
            </a:extLst>
          </p:cNvPr>
          <p:cNvSpPr txBox="1"/>
          <p:nvPr/>
        </p:nvSpPr>
        <p:spPr>
          <a:xfrm>
            <a:off x="5337225" y="3513551"/>
            <a:ext cx="47584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5350" indent="-895350">
              <a:spcAft>
                <a:spcPts val="600"/>
              </a:spcAft>
            </a:pPr>
            <a:r>
              <a:rPr lang="en-US" sz="2000" b="1">
                <a:solidFill>
                  <a:schemeClr val="accent2"/>
                </a:solidFill>
              </a:rPr>
              <a:t>Universe dimensions is no longer required</a:t>
            </a:r>
            <a:endParaRPr lang="en-US" sz="2000" b="1" noProof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1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F77A3-5FEE-1FDB-B55F-AFD551A30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417D96F-CB7D-144A-C4AD-A2672F633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011" y="263595"/>
            <a:ext cx="1922813" cy="9443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5113F90-6682-16C5-0AA5-66ABA16A1EF0}"/>
              </a:ext>
            </a:extLst>
          </p:cNvPr>
          <p:cNvSpPr/>
          <p:nvPr/>
        </p:nvSpPr>
        <p:spPr>
          <a:xfrm>
            <a:off x="276447" y="263595"/>
            <a:ext cx="9488442" cy="944316"/>
          </a:xfrm>
          <a:prstGeom prst="roundRect">
            <a:avLst/>
          </a:prstGeom>
          <a:noFill/>
          <a:ln>
            <a:solidFill>
              <a:srgbClr val="00533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b="1" err="1"/>
              <a:t>CsgToCad</a:t>
            </a:r>
            <a:r>
              <a:rPr lang="en-US" sz="2600" b="1"/>
              <a:t> methods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3614C81-8E71-A975-3F53-59F3C616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9758" y="6338916"/>
            <a:ext cx="2743200" cy="365125"/>
          </a:xfrm>
        </p:spPr>
        <p:txBody>
          <a:bodyPr/>
          <a:lstStyle/>
          <a:p>
            <a:fld id="{C53089E3-5415-4A5A-BE07-350ACED63C72}" type="slidenum">
              <a:rPr lang="en-GB" smtClean="0"/>
              <a:t>22</a:t>
            </a:fld>
            <a:endParaRPr lang="en-GB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CF1B911-2338-CDB0-88D5-E8578D517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05" y="1498696"/>
            <a:ext cx="7617143" cy="221075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917EC2D-6E61-DAA0-8D2D-34304CDB4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303" y="4196417"/>
            <a:ext cx="7680008" cy="238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79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89057-A7B6-2AA2-2B34-480459A22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8CDFBF4-36B6-C4EC-A101-B3029CD70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011" y="263595"/>
            <a:ext cx="1922813" cy="9443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0C74B8D-D0B4-767A-4261-B390D8E00B39}"/>
              </a:ext>
            </a:extLst>
          </p:cNvPr>
          <p:cNvSpPr/>
          <p:nvPr/>
        </p:nvSpPr>
        <p:spPr>
          <a:xfrm>
            <a:off x="276447" y="263595"/>
            <a:ext cx="9488442" cy="944316"/>
          </a:xfrm>
          <a:prstGeom prst="roundRect">
            <a:avLst/>
          </a:prstGeom>
          <a:noFill/>
          <a:ln>
            <a:solidFill>
              <a:srgbClr val="00533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b="1" err="1"/>
              <a:t>CsgToCad</a:t>
            </a:r>
            <a:r>
              <a:rPr lang="en-US" sz="2600" b="1"/>
              <a:t> methods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5F83C7F-0428-B598-1057-95EB2421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9758" y="6338916"/>
            <a:ext cx="2743200" cy="365125"/>
          </a:xfrm>
        </p:spPr>
        <p:txBody>
          <a:bodyPr/>
          <a:lstStyle/>
          <a:p>
            <a:fld id="{C53089E3-5415-4A5A-BE07-350ACED63C72}" type="slidenum">
              <a:rPr lang="en-GB" smtClean="0"/>
              <a:t>23</a:t>
            </a:fld>
            <a:endParaRPr lang="en-GB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44254E-D753-A4CC-4FF8-C16B01100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59" y="1366035"/>
            <a:ext cx="7053453" cy="266204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8F64F5A-A98C-00DA-ACC8-62EA077CE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442" y="4106377"/>
            <a:ext cx="7053453" cy="261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29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8777B-FF78-BF8B-4B77-4A31E9BF7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1CFA75A-EE09-A40A-9C1A-629229E62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011" y="263595"/>
            <a:ext cx="1922813" cy="9443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36729A0-2B33-043E-33DD-461623D24650}"/>
              </a:ext>
            </a:extLst>
          </p:cNvPr>
          <p:cNvSpPr/>
          <p:nvPr/>
        </p:nvSpPr>
        <p:spPr>
          <a:xfrm>
            <a:off x="276447" y="263595"/>
            <a:ext cx="9488442" cy="944316"/>
          </a:xfrm>
          <a:prstGeom prst="roundRect">
            <a:avLst/>
          </a:prstGeom>
          <a:noFill/>
          <a:ln>
            <a:solidFill>
              <a:srgbClr val="00533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b="1" err="1"/>
              <a:t>CsgToCad</a:t>
            </a:r>
            <a:r>
              <a:rPr lang="en-US" sz="2600" b="1"/>
              <a:t> methods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8DB312B-DBDC-C87D-2092-B8D86C8E3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9758" y="6338916"/>
            <a:ext cx="2743200" cy="365125"/>
          </a:xfrm>
        </p:spPr>
        <p:txBody>
          <a:bodyPr/>
          <a:lstStyle/>
          <a:p>
            <a:fld id="{C53089E3-5415-4A5A-BE07-350ACED63C72}" type="slidenum">
              <a:rPr lang="en-GB" smtClean="0"/>
              <a:t>24</a:t>
            </a:fld>
            <a:endParaRPr lang="en-GB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D1B25F1-DFE3-9D62-509D-5614F5828D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439"/>
          <a:stretch/>
        </p:blipFill>
        <p:spPr>
          <a:xfrm>
            <a:off x="276447" y="1450428"/>
            <a:ext cx="7161848" cy="222482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0FFD98E-E27B-A9D2-5699-CCB738BB79B9}"/>
              </a:ext>
            </a:extLst>
          </p:cNvPr>
          <p:cNvSpPr txBox="1"/>
          <p:nvPr/>
        </p:nvSpPr>
        <p:spPr>
          <a:xfrm>
            <a:off x="8268012" y="2011774"/>
            <a:ext cx="34919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95350">
              <a:spcAft>
                <a:spcPts val="600"/>
              </a:spcAft>
            </a:pPr>
            <a:r>
              <a:rPr lang="en-US">
                <a:solidFill>
                  <a:schemeClr val="accent1"/>
                </a:solidFill>
              </a:rPr>
              <a:t>If the universe number is specified, the universe will be built in its own coordinate system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CF13234-48E4-E635-91DB-37DDA6DE3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19" y="4132174"/>
            <a:ext cx="7161848" cy="255079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573EE10-A6B2-92A8-683A-884ECFB6C284}"/>
              </a:ext>
            </a:extLst>
          </p:cNvPr>
          <p:cNvSpPr txBox="1"/>
          <p:nvPr/>
        </p:nvSpPr>
        <p:spPr>
          <a:xfrm>
            <a:off x="8349984" y="4807406"/>
            <a:ext cx="34919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95350">
              <a:spcAft>
                <a:spcPts val="600"/>
              </a:spcAft>
            </a:pPr>
            <a:r>
              <a:rPr lang="en-US">
                <a:solidFill>
                  <a:schemeClr val="accent1"/>
                </a:solidFill>
              </a:rPr>
              <a:t>The universe is built and moved following universe translation information provided by the container cell</a:t>
            </a:r>
          </a:p>
        </p:txBody>
      </p:sp>
    </p:spTree>
    <p:extLst>
      <p:ext uri="{BB962C8B-B14F-4D97-AF65-F5344CB8AC3E}">
        <p14:creationId xmlns:p14="http://schemas.microsoft.com/office/powerpoint/2010/main" val="1461201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2168C-48EB-4904-C414-1CCD5836A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6C3DDF5-AF11-1346-BD77-2C1A4FB50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011" y="263595"/>
            <a:ext cx="1922813" cy="9443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03C082F-CAC8-6FEC-4D37-67C49AE7E6C0}"/>
              </a:ext>
            </a:extLst>
          </p:cNvPr>
          <p:cNvSpPr/>
          <p:nvPr/>
        </p:nvSpPr>
        <p:spPr>
          <a:xfrm>
            <a:off x="276447" y="263595"/>
            <a:ext cx="9488442" cy="944316"/>
          </a:xfrm>
          <a:prstGeom prst="roundRect">
            <a:avLst/>
          </a:prstGeom>
          <a:noFill/>
          <a:ln>
            <a:solidFill>
              <a:srgbClr val="00533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b="1" err="1"/>
              <a:t>CsgToCad</a:t>
            </a:r>
            <a:r>
              <a:rPr lang="en-US" sz="2600" b="1"/>
              <a:t> example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2D2ABA2-AE07-D031-D750-F810089EB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9758" y="6338916"/>
            <a:ext cx="2743200" cy="365125"/>
          </a:xfrm>
        </p:spPr>
        <p:txBody>
          <a:bodyPr/>
          <a:lstStyle/>
          <a:p>
            <a:fld id="{C53089E3-5415-4A5A-BE07-350ACED63C72}" type="slidenum">
              <a:rPr lang="en-GB" smtClean="0"/>
              <a:t>25</a:t>
            </a:fld>
            <a:endParaRPr lang="en-GB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AC5575F-38D8-4B88-5CE1-795590D37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7" y="2090737"/>
            <a:ext cx="5580998" cy="3224213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B5057D0-F6D3-D82C-3F78-FCE50E3F79AD}"/>
              </a:ext>
            </a:extLst>
          </p:cNvPr>
          <p:cNvSpPr txBox="1"/>
          <p:nvPr/>
        </p:nvSpPr>
        <p:spPr>
          <a:xfrm>
            <a:off x="7328460" y="2017413"/>
            <a:ext cx="34919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95350">
              <a:spcAft>
                <a:spcPts val="600"/>
              </a:spcAft>
            </a:pPr>
            <a:r>
              <a:rPr lang="en-US">
                <a:solidFill>
                  <a:schemeClr val="accent1"/>
                </a:solidFill>
              </a:rPr>
              <a:t>Exclude all cells with 0 or 400 material index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1FA630CF-3983-01D1-9906-9F6611D1D3D4}"/>
              </a:ext>
            </a:extLst>
          </p:cNvPr>
          <p:cNvCxnSpPr/>
          <p:nvPr/>
        </p:nvCxnSpPr>
        <p:spPr>
          <a:xfrm flipH="1">
            <a:off x="5955030" y="2343150"/>
            <a:ext cx="1371600" cy="800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114261F-35D4-B1D4-2049-C25261662FD5}"/>
              </a:ext>
            </a:extLst>
          </p:cNvPr>
          <p:cNvSpPr txBox="1"/>
          <p:nvPr/>
        </p:nvSpPr>
        <p:spPr>
          <a:xfrm>
            <a:off x="6976421" y="3333511"/>
            <a:ext cx="34919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95350">
              <a:spcAft>
                <a:spcPts val="600"/>
              </a:spcAft>
            </a:pPr>
            <a:r>
              <a:rPr lang="en-US">
                <a:solidFill>
                  <a:schemeClr val="accent1"/>
                </a:solidFill>
              </a:rPr>
              <a:t>Build only cell in the root universe </a:t>
            </a: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283259D0-45AD-4F87-179D-BFD7964AAA5F}"/>
              </a:ext>
            </a:extLst>
          </p:cNvPr>
          <p:cNvCxnSpPr>
            <a:stCxn id="16" idx="1"/>
          </p:cNvCxnSpPr>
          <p:nvPr/>
        </p:nvCxnSpPr>
        <p:spPr>
          <a:xfrm flipH="1">
            <a:off x="4519448" y="3518177"/>
            <a:ext cx="24569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44F06BF-D9F4-0D69-68F7-9302A8B9374A}"/>
              </a:ext>
            </a:extLst>
          </p:cNvPr>
          <p:cNvSpPr txBox="1"/>
          <p:nvPr/>
        </p:nvSpPr>
        <p:spPr>
          <a:xfrm>
            <a:off x="6976421" y="3834122"/>
            <a:ext cx="41960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95350">
              <a:spcAft>
                <a:spcPts val="600"/>
              </a:spcAft>
            </a:pPr>
            <a:r>
              <a:rPr lang="en-US">
                <a:solidFill>
                  <a:schemeClr val="accent1"/>
                </a:solidFill>
              </a:rPr>
              <a:t>Build universes contained in container cells 190000, 190001, 190002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4A4CE56D-52BA-4555-0443-ABE4BBDA9983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4519447" y="3836589"/>
            <a:ext cx="2456974" cy="320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2DE18F7B-53ED-5BFB-C7A4-2C821B8B97BF}"/>
              </a:ext>
            </a:extLst>
          </p:cNvPr>
          <p:cNvCxnSpPr/>
          <p:nvPr/>
        </p:nvCxnSpPr>
        <p:spPr>
          <a:xfrm flipH="1">
            <a:off x="4519447" y="4159753"/>
            <a:ext cx="24569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5FE256B2-7535-E648-FE08-5C9B126D5086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4519446" y="4157288"/>
            <a:ext cx="2456975" cy="3151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8EB6937-5A6D-4E29-3964-148F2ACE5572}"/>
              </a:ext>
            </a:extLst>
          </p:cNvPr>
          <p:cNvSpPr txBox="1"/>
          <p:nvPr/>
        </p:nvSpPr>
        <p:spPr>
          <a:xfrm>
            <a:off x="6976421" y="4630051"/>
            <a:ext cx="41960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95350">
              <a:spcAft>
                <a:spcPts val="600"/>
              </a:spcAft>
            </a:pPr>
            <a:r>
              <a:rPr lang="en-US">
                <a:solidFill>
                  <a:schemeClr val="accent1"/>
                </a:solidFill>
              </a:rPr>
              <a:t>Export all the converted solids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F26CDC46-958A-CCDB-0BE2-89FA6393ECA0}"/>
              </a:ext>
            </a:extLst>
          </p:cNvPr>
          <p:cNvCxnSpPr>
            <a:cxnSpLocks/>
          </p:cNvCxnSpPr>
          <p:nvPr/>
        </p:nvCxnSpPr>
        <p:spPr>
          <a:xfrm flipH="1">
            <a:off x="3258207" y="4814717"/>
            <a:ext cx="34927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633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C52F5-C2BC-9074-3FA2-C420F31CC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preparation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90596-D1F6-A07F-F1E8-38C281A39D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Good practices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9029F-C6F0-6BBE-1B0B-5BB54348C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89E3-5415-4A5A-BE07-350ACED63C72}" type="slidenum">
              <a:rPr lang="en-GB" smtClean="0"/>
              <a:t>26</a:t>
            </a:fld>
            <a:endParaRPr lang="en-GB"/>
          </a:p>
        </p:txBody>
      </p:sp>
      <p:pic>
        <p:nvPicPr>
          <p:cNvPr id="5" name="Imagen 6">
            <a:extLst>
              <a:ext uri="{FF2B5EF4-FFF2-40B4-BE49-F238E27FC236}">
                <a16:creationId xmlns:a16="http://schemas.microsoft.com/office/drawing/2014/main" id="{49C9ED88-6D00-8313-8C63-8B70F863D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011" y="263595"/>
            <a:ext cx="1922813" cy="94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32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E4E752F-FB3B-40AB-91A9-A57686EBF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011" y="263595"/>
            <a:ext cx="1922813" cy="9443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EA75DEC-B74C-443B-AFE7-C9941133CF4E}"/>
              </a:ext>
            </a:extLst>
          </p:cNvPr>
          <p:cNvSpPr/>
          <p:nvPr/>
        </p:nvSpPr>
        <p:spPr>
          <a:xfrm>
            <a:off x="276447" y="263595"/>
            <a:ext cx="9488442" cy="944316"/>
          </a:xfrm>
          <a:prstGeom prst="roundRect">
            <a:avLst/>
          </a:prstGeom>
          <a:noFill/>
          <a:ln>
            <a:solidFill>
              <a:srgbClr val="00533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b="1"/>
              <a:t>Preparation of CAD neutronic model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577CF6F-726A-45C2-9EDD-629C4784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9758" y="6338916"/>
            <a:ext cx="2743200" cy="365125"/>
          </a:xfrm>
        </p:spPr>
        <p:txBody>
          <a:bodyPr/>
          <a:lstStyle/>
          <a:p>
            <a:fld id="{C53089E3-5415-4A5A-BE07-350ACED63C72}" type="slidenum">
              <a:rPr lang="en-GB" smtClean="0"/>
              <a:t>27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A5F23-2568-B06A-6499-EFCAB0454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859" y="1708617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>
                <a:solidFill>
                  <a:prstClr val="black"/>
                </a:solidFill>
              </a:rPr>
              <a:t>The CAD neutronic model should be suitable for conversion:</a:t>
            </a:r>
          </a:p>
          <a:p>
            <a:pPr marL="0" indent="0">
              <a:buNone/>
            </a:pPr>
            <a:endParaRPr lang="en-GB" sz="240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400">
                <a:solidFill>
                  <a:prstClr val="black"/>
                </a:solidFill>
              </a:rPr>
              <a:t>The surface types are restricted to those supported by MC codes*.(mandatory)</a:t>
            </a:r>
          </a:p>
          <a:p>
            <a:pPr marL="457200" lvl="1" indent="0">
              <a:buNone/>
            </a:pPr>
            <a:r>
              <a:rPr lang="en-GB">
                <a:solidFill>
                  <a:prstClr val="black"/>
                </a:solidFill>
              </a:rPr>
              <a:t>*Up to second order surfaces &amp; tori with axis parallel to X, Y and Z axis   </a:t>
            </a:r>
          </a:p>
          <a:p>
            <a:pPr marL="342900" indent="-342900">
              <a:buFont typeface="+mj-lt"/>
              <a:buAutoNum type="arabicPeriod"/>
            </a:pPr>
            <a:endParaRPr lang="en-GB" sz="240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400">
                <a:solidFill>
                  <a:prstClr val="black"/>
                </a:solidFill>
              </a:rPr>
              <a:t>No interferences between solids. (desirable)</a:t>
            </a:r>
          </a:p>
          <a:p>
            <a:pPr marL="342900" indent="-342900">
              <a:buFont typeface="+mj-lt"/>
              <a:buAutoNum type="arabicPeriod"/>
            </a:pPr>
            <a:endParaRPr lang="en-GB" sz="240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400">
                <a:solidFill>
                  <a:prstClr val="black"/>
                </a:solidFill>
              </a:rPr>
              <a:t>Reduction of unnecessary complexity. (desirable)</a:t>
            </a:r>
          </a:p>
          <a:p>
            <a:pPr marL="342900" indent="-342900">
              <a:buFont typeface="+mj-lt"/>
              <a:buAutoNum type="arabicPeriod"/>
            </a:pPr>
            <a:endParaRPr lang="en-GB" sz="240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240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sz="240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endParaRPr lang="en-GB" sz="240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endParaRPr lang="en-GB" sz="240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endParaRPr lang="en-GB" sz="240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240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240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223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E4E752F-FB3B-40AB-91A9-A57686EBF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011" y="263595"/>
            <a:ext cx="1922813" cy="9443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EA75DEC-B74C-443B-AFE7-C9941133CF4E}"/>
              </a:ext>
            </a:extLst>
          </p:cNvPr>
          <p:cNvSpPr/>
          <p:nvPr/>
        </p:nvSpPr>
        <p:spPr>
          <a:xfrm>
            <a:off x="276447" y="263595"/>
            <a:ext cx="9488442" cy="944316"/>
          </a:xfrm>
          <a:prstGeom prst="roundRect">
            <a:avLst/>
          </a:prstGeom>
          <a:noFill/>
          <a:ln>
            <a:solidFill>
              <a:srgbClr val="00533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b="1"/>
              <a:t>Preparation of CAD neutronic model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577CF6F-726A-45C2-9EDD-629C4784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9758" y="6338916"/>
            <a:ext cx="2743200" cy="365125"/>
          </a:xfrm>
        </p:spPr>
        <p:txBody>
          <a:bodyPr/>
          <a:lstStyle/>
          <a:p>
            <a:fld id="{C53089E3-5415-4A5A-BE07-350ACED63C72}" type="slidenum">
              <a:rPr lang="en-GB" smtClean="0"/>
              <a:t>28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A5F23-2568-B06A-6499-EFCAB0454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858" y="1708617"/>
            <a:ext cx="10726417" cy="4630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>
                <a:solidFill>
                  <a:prstClr val="black"/>
                </a:solidFill>
              </a:rPr>
              <a:t>In some model problems may appear during the conversion due to bad step file format produced by the CAD tool (</a:t>
            </a:r>
            <a:r>
              <a:rPr lang="en-GB" sz="1800" err="1">
                <a:solidFill>
                  <a:prstClr val="black"/>
                </a:solidFill>
              </a:rPr>
              <a:t>SpaceClaim</a:t>
            </a:r>
            <a:r>
              <a:rPr lang="en-GB" sz="1800">
                <a:solidFill>
                  <a:prstClr val="black"/>
                </a:solidFill>
              </a:rPr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>
                <a:solidFill>
                  <a:prstClr val="black"/>
                </a:solidFill>
              </a:rPr>
              <a:t>Some solids in STEP format in </a:t>
            </a:r>
            <a:r>
              <a:rPr lang="en-GB" sz="1800" err="1">
                <a:solidFill>
                  <a:prstClr val="black"/>
                </a:solidFill>
              </a:rPr>
              <a:t>SpaceClaim</a:t>
            </a:r>
            <a:r>
              <a:rPr lang="en-GB" sz="1800">
                <a:solidFill>
                  <a:prstClr val="black"/>
                </a:solidFill>
              </a:rPr>
              <a:t> are not saved properly. This can be detected by opening the solid in </a:t>
            </a:r>
            <a:r>
              <a:rPr lang="en-GB" sz="1800" err="1">
                <a:solidFill>
                  <a:prstClr val="black"/>
                </a:solidFill>
              </a:rPr>
              <a:t>FreeCAD</a:t>
            </a:r>
            <a:r>
              <a:rPr lang="en-GB" sz="1800">
                <a:solidFill>
                  <a:prstClr val="black"/>
                </a:solidFill>
              </a:rPr>
              <a:t>.</a:t>
            </a:r>
          </a:p>
          <a:p>
            <a:pPr marL="0" indent="0">
              <a:buNone/>
            </a:pPr>
            <a:r>
              <a:rPr lang="en-GB" sz="1800" b="1">
                <a:solidFill>
                  <a:schemeClr val="accent1"/>
                </a:solidFill>
              </a:rPr>
              <a:t>Solution: Save the model in IGS format, open it in </a:t>
            </a:r>
            <a:r>
              <a:rPr lang="en-GB" sz="1800" b="1" err="1">
                <a:solidFill>
                  <a:schemeClr val="accent1"/>
                </a:solidFill>
              </a:rPr>
              <a:t>SpaceClaim</a:t>
            </a:r>
            <a:r>
              <a:rPr lang="en-GB" sz="1800" b="1">
                <a:solidFill>
                  <a:schemeClr val="accent1"/>
                </a:solidFill>
              </a:rPr>
              <a:t> and save again in STEP format. </a:t>
            </a:r>
          </a:p>
          <a:p>
            <a:pPr marL="0" indent="0">
              <a:buNone/>
            </a:pPr>
            <a:endParaRPr lang="en-GB" sz="180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GB" sz="1800">
                <a:solidFill>
                  <a:prstClr val="black"/>
                </a:solidFill>
              </a:rPr>
              <a:t>Solids with very small details and faces (with no sense from the point of view of the neutronic analysis)</a:t>
            </a:r>
          </a:p>
          <a:p>
            <a:pPr marL="0" indent="0">
              <a:buNone/>
            </a:pPr>
            <a:r>
              <a:rPr lang="en-GB" sz="1800" b="1">
                <a:solidFill>
                  <a:schemeClr val="accent1"/>
                </a:solidFill>
              </a:rPr>
              <a:t>Solution: Running the </a:t>
            </a:r>
            <a:r>
              <a:rPr lang="en-GB" sz="1800" b="1" err="1">
                <a:solidFill>
                  <a:schemeClr val="accent1"/>
                </a:solidFill>
              </a:rPr>
              <a:t>SpaceClaim</a:t>
            </a:r>
            <a:r>
              <a:rPr lang="en-GB" sz="1800" b="1">
                <a:solidFill>
                  <a:schemeClr val="accent1"/>
                </a:solidFill>
              </a:rPr>
              <a:t> functions Split Edges, Extra Edges, Small Faces and Inexact Edges until all tests give you 0 problems.</a:t>
            </a:r>
          </a:p>
          <a:p>
            <a:pPr marL="0" indent="0">
              <a:buNone/>
            </a:pPr>
            <a:endParaRPr lang="en-GB" sz="180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GB" sz="1800">
                <a:solidFill>
                  <a:prstClr val="black"/>
                </a:solidFill>
              </a:rPr>
              <a:t>3. Similar surfaces that produces lost particles. </a:t>
            </a:r>
          </a:p>
          <a:p>
            <a:pPr marL="0" indent="0">
              <a:buNone/>
            </a:pPr>
            <a:r>
              <a:rPr lang="en-GB" sz="1800" b="1">
                <a:solidFill>
                  <a:schemeClr val="accent1"/>
                </a:solidFill>
              </a:rPr>
              <a:t>Solution: GEOUNED can handle part of this kind of surfaces by modifying the tolerances and number formats. This also can be managed by using replace surface function of </a:t>
            </a:r>
            <a:r>
              <a:rPr lang="en-GB" sz="1800" b="1" err="1">
                <a:solidFill>
                  <a:schemeClr val="accent1"/>
                </a:solidFill>
              </a:rPr>
              <a:t>SpaceClaim</a:t>
            </a:r>
            <a:r>
              <a:rPr lang="en-GB" sz="1800" b="1">
                <a:solidFill>
                  <a:schemeClr val="accent1"/>
                </a:solidFill>
              </a:rPr>
              <a:t> to be sure that the surface are the same.</a:t>
            </a:r>
          </a:p>
          <a:p>
            <a:pPr marL="342900" indent="-342900">
              <a:buFont typeface="+mj-lt"/>
              <a:buAutoNum type="arabicPeriod"/>
            </a:pPr>
            <a:endParaRPr lang="en-GB" sz="180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180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sz="180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endParaRPr lang="en-GB" sz="180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endParaRPr lang="en-GB" sz="180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endParaRPr lang="en-GB" sz="180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180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180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66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E4E752F-FB3B-40AB-91A9-A57686EBF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011" y="263595"/>
            <a:ext cx="1922813" cy="9443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EA75DEC-B74C-443B-AFE7-C9941133CF4E}"/>
              </a:ext>
            </a:extLst>
          </p:cNvPr>
          <p:cNvSpPr/>
          <p:nvPr/>
        </p:nvSpPr>
        <p:spPr>
          <a:xfrm>
            <a:off x="276447" y="263595"/>
            <a:ext cx="9488442" cy="944316"/>
          </a:xfrm>
          <a:prstGeom prst="roundRect">
            <a:avLst/>
          </a:prstGeom>
          <a:noFill/>
          <a:ln>
            <a:solidFill>
              <a:srgbClr val="00533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600" b="1"/>
              <a:t>Automatic model verification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BC2516-DD86-4090-9558-AABA45609953}"/>
              </a:ext>
            </a:extLst>
          </p:cNvPr>
          <p:cNvSpPr txBox="1"/>
          <p:nvPr/>
        </p:nvSpPr>
        <p:spPr>
          <a:xfrm>
            <a:off x="4570557" y="1612827"/>
            <a:ext cx="2870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1">
                    <a:lumMod val="75000"/>
                  </a:schemeClr>
                </a:solidFill>
              </a:rPr>
              <a:t>Automatic SDEF and Tally definition for statistical volume calculation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BC59103-DF1E-4D40-AD2F-7C3F81D73BA1}"/>
              </a:ext>
            </a:extLst>
          </p:cNvPr>
          <p:cNvSpPr/>
          <p:nvPr/>
        </p:nvSpPr>
        <p:spPr>
          <a:xfrm>
            <a:off x="653875" y="2277104"/>
            <a:ext cx="1867692" cy="863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AU"/>
              <a:t>CAD neutronic model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DFFF9DF-E1F0-48FC-B11E-089819A1B189}"/>
              </a:ext>
            </a:extLst>
          </p:cNvPr>
          <p:cNvCxnSpPr>
            <a:cxnSpLocks/>
          </p:cNvCxnSpPr>
          <p:nvPr/>
        </p:nvCxnSpPr>
        <p:spPr>
          <a:xfrm rot="16200000">
            <a:off x="2816224" y="3131527"/>
            <a:ext cx="0" cy="5048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6E592BF9-3FA7-4A78-B0E3-71675A1DF8BC}"/>
              </a:ext>
            </a:extLst>
          </p:cNvPr>
          <p:cNvSpPr/>
          <p:nvPr/>
        </p:nvSpPr>
        <p:spPr>
          <a:xfrm>
            <a:off x="3071812" y="2943155"/>
            <a:ext cx="1727200" cy="863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AU"/>
              <a:t>GEOUNED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9392839-48CC-4B01-ACA2-CE5A0FCA7793}"/>
              </a:ext>
            </a:extLst>
          </p:cNvPr>
          <p:cNvCxnSpPr>
            <a:cxnSpLocks/>
          </p:cNvCxnSpPr>
          <p:nvPr/>
        </p:nvCxnSpPr>
        <p:spPr>
          <a:xfrm>
            <a:off x="3935412" y="3806755"/>
            <a:ext cx="0" cy="5048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Folded Corner 15">
            <a:extLst>
              <a:ext uri="{FF2B5EF4-FFF2-40B4-BE49-F238E27FC236}">
                <a16:creationId xmlns:a16="http://schemas.microsoft.com/office/drawing/2014/main" id="{E28DC93B-3064-4464-BC4C-784EF3E3638D}"/>
              </a:ext>
            </a:extLst>
          </p:cNvPr>
          <p:cNvSpPr/>
          <p:nvPr/>
        </p:nvSpPr>
        <p:spPr>
          <a:xfrm>
            <a:off x="3384550" y="4311580"/>
            <a:ext cx="1100137" cy="1079500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AU"/>
              <a:t>MCNP input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060DD2F-01B7-46EF-96DA-C54AC21E9D38}"/>
              </a:ext>
            </a:extLst>
          </p:cNvPr>
          <p:cNvCxnSpPr>
            <a:cxnSpLocks/>
          </p:cNvCxnSpPr>
          <p:nvPr/>
        </p:nvCxnSpPr>
        <p:spPr>
          <a:xfrm>
            <a:off x="4484687" y="4851330"/>
            <a:ext cx="45878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3FF6758-118C-49B8-8A1A-CA89A48BC9CA}"/>
              </a:ext>
            </a:extLst>
          </p:cNvPr>
          <p:cNvSpPr/>
          <p:nvPr/>
        </p:nvSpPr>
        <p:spPr>
          <a:xfrm>
            <a:off x="4943475" y="4419530"/>
            <a:ext cx="1152525" cy="863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AU"/>
              <a:t>MCNP</a:t>
            </a:r>
          </a:p>
        </p:txBody>
      </p:sp>
      <p:sp>
        <p:nvSpPr>
          <p:cNvPr id="21" name="Rectangle: Folded Corner 20">
            <a:extLst>
              <a:ext uri="{FF2B5EF4-FFF2-40B4-BE49-F238E27FC236}">
                <a16:creationId xmlns:a16="http://schemas.microsoft.com/office/drawing/2014/main" id="{86C31D95-2E29-487B-853D-4B30E651A4A2}"/>
              </a:ext>
            </a:extLst>
          </p:cNvPr>
          <p:cNvSpPr/>
          <p:nvPr/>
        </p:nvSpPr>
        <p:spPr>
          <a:xfrm>
            <a:off x="6456362" y="4311580"/>
            <a:ext cx="1295400" cy="1079500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AU"/>
              <a:t>MCNP Volume table ratio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A29BDE8-16D5-4955-A33D-6122BD980DE2}"/>
              </a:ext>
            </a:extLst>
          </p:cNvPr>
          <p:cNvCxnSpPr>
            <a:cxnSpLocks/>
            <a:stCxn id="20" idx="6"/>
            <a:endCxn id="21" idx="1"/>
          </p:cNvCxnSpPr>
          <p:nvPr/>
        </p:nvCxnSpPr>
        <p:spPr>
          <a:xfrm>
            <a:off x="6096000" y="4851330"/>
            <a:ext cx="36036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41">
            <a:extLst>
              <a:ext uri="{FF2B5EF4-FFF2-40B4-BE49-F238E27FC236}">
                <a16:creationId xmlns:a16="http://schemas.microsoft.com/office/drawing/2014/main" id="{EDBDB2F7-FE9D-4425-92EA-54DA5235941C}"/>
              </a:ext>
            </a:extLst>
          </p:cNvPr>
          <p:cNvCxnSpPr>
            <a:cxnSpLocks/>
            <a:stCxn id="20" idx="4"/>
          </p:cNvCxnSpPr>
          <p:nvPr/>
        </p:nvCxnSpPr>
        <p:spPr>
          <a:xfrm rot="16200000" flipH="1">
            <a:off x="5610225" y="5192642"/>
            <a:ext cx="755650" cy="936625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3A293DA3-F3C0-49FA-828C-70863CDB10AD}"/>
              </a:ext>
            </a:extLst>
          </p:cNvPr>
          <p:cNvSpPr/>
          <p:nvPr/>
        </p:nvSpPr>
        <p:spPr>
          <a:xfrm>
            <a:off x="6456362" y="5514905"/>
            <a:ext cx="1295400" cy="1079500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AU"/>
              <a:t>Lost particles</a:t>
            </a:r>
          </a:p>
          <a:p>
            <a:pPr algn="ctr">
              <a:defRPr/>
            </a:pPr>
            <a:r>
              <a:rPr lang="en-AU"/>
              <a:t>table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1BEADD4-0D22-4CF0-8434-4F9A39444851}"/>
              </a:ext>
            </a:extLst>
          </p:cNvPr>
          <p:cNvCxnSpPr>
            <a:cxnSpLocks/>
          </p:cNvCxnSpPr>
          <p:nvPr/>
        </p:nvCxnSpPr>
        <p:spPr>
          <a:xfrm flipH="1">
            <a:off x="4440677" y="2708904"/>
            <a:ext cx="1022055" cy="1634496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095896D-038C-4530-8410-58D8187D2CA9}"/>
              </a:ext>
            </a:extLst>
          </p:cNvPr>
          <p:cNvSpPr/>
          <p:nvPr/>
        </p:nvSpPr>
        <p:spPr>
          <a:xfrm>
            <a:off x="682449" y="3642745"/>
            <a:ext cx="1867693" cy="863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AU"/>
              <a:t>Material list file (ID, density, comment string)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06CFA1-46B6-470A-91D7-303F8D7229A5}"/>
              </a:ext>
            </a:extLst>
          </p:cNvPr>
          <p:cNvSpPr txBox="1"/>
          <p:nvPr/>
        </p:nvSpPr>
        <p:spPr>
          <a:xfrm>
            <a:off x="1455361" y="311952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/>
              <a:t>+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DAACF082-2B23-4FC6-911F-7A97F5B23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89E3-5415-4A5A-BE07-350ACED63C72}" type="slidenum">
              <a:rPr lang="en-GB" smtClean="0"/>
              <a:t>29</a:t>
            </a:fld>
            <a:endParaRPr lang="en-GB"/>
          </a:p>
        </p:txBody>
      </p:sp>
      <p:sp>
        <p:nvSpPr>
          <p:cNvPr id="32" name="TextBox 10">
            <a:extLst>
              <a:ext uri="{FF2B5EF4-FFF2-40B4-BE49-F238E27FC236}">
                <a16:creationId xmlns:a16="http://schemas.microsoft.com/office/drawing/2014/main" id="{95061255-CB89-40F5-9C6C-7741C71DCB6C}"/>
              </a:ext>
            </a:extLst>
          </p:cNvPr>
          <p:cNvSpPr txBox="1"/>
          <p:nvPr/>
        </p:nvSpPr>
        <p:spPr>
          <a:xfrm>
            <a:off x="8545512" y="4536002"/>
            <a:ext cx="2067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1">
                    <a:lumMod val="75000"/>
                  </a:schemeClr>
                </a:solidFill>
              </a:rPr>
              <a:t>Tally normalized by CAD volume</a:t>
            </a:r>
          </a:p>
        </p:txBody>
      </p:sp>
      <p:cxnSp>
        <p:nvCxnSpPr>
          <p:cNvPr id="33" name="Straight Arrow Connector 27">
            <a:extLst>
              <a:ext uri="{FF2B5EF4-FFF2-40B4-BE49-F238E27FC236}">
                <a16:creationId xmlns:a16="http://schemas.microsoft.com/office/drawing/2014/main" id="{F535B260-BAC5-4B34-9C05-2BF5F3E62FA8}"/>
              </a:ext>
            </a:extLst>
          </p:cNvPr>
          <p:cNvCxnSpPr>
            <a:cxnSpLocks/>
          </p:cNvCxnSpPr>
          <p:nvPr/>
        </p:nvCxnSpPr>
        <p:spPr>
          <a:xfrm flipH="1">
            <a:off x="7817069" y="4889945"/>
            <a:ext cx="675178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n 36">
            <a:extLst>
              <a:ext uri="{FF2B5EF4-FFF2-40B4-BE49-F238E27FC236}">
                <a16:creationId xmlns:a16="http://schemas.microsoft.com/office/drawing/2014/main" id="{36492972-679C-4591-9548-2F5F61CDC8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3" r="5362"/>
          <a:stretch/>
        </p:blipFill>
        <p:spPr>
          <a:xfrm>
            <a:off x="7223964" y="2369912"/>
            <a:ext cx="4896000" cy="160985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EA43164B-C00C-4263-BD1F-2843B5328F98}"/>
              </a:ext>
            </a:extLst>
          </p:cNvPr>
          <p:cNvSpPr txBox="1"/>
          <p:nvPr/>
        </p:nvSpPr>
        <p:spPr>
          <a:xfrm>
            <a:off x="7963838" y="2000579"/>
            <a:ext cx="3700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GEOUNED </a:t>
            </a:r>
            <a:r>
              <a:rPr lang="es-ES" b="1" err="1"/>
              <a:t>source</a:t>
            </a:r>
            <a:r>
              <a:rPr lang="es-ES" b="1"/>
              <a:t> and </a:t>
            </a:r>
            <a:r>
              <a:rPr lang="es-ES" b="1" err="1"/>
              <a:t>tally</a:t>
            </a:r>
            <a:r>
              <a:rPr lang="es-ES" b="1"/>
              <a:t> </a:t>
            </a:r>
            <a:r>
              <a:rPr lang="es-ES" b="1" err="1"/>
              <a:t>definition</a:t>
            </a:r>
            <a:endParaRPr lang="es-ES" b="1"/>
          </a:p>
        </p:txBody>
      </p:sp>
    </p:spTree>
    <p:extLst>
      <p:ext uri="{BB962C8B-B14F-4D97-AF65-F5344CB8AC3E}">
        <p14:creationId xmlns:p14="http://schemas.microsoft.com/office/powerpoint/2010/main" val="749948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E4E752F-FB3B-40AB-91A9-A57686EBF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011" y="263595"/>
            <a:ext cx="1922813" cy="9443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EA75DEC-B74C-443B-AFE7-C9941133CF4E}"/>
              </a:ext>
            </a:extLst>
          </p:cNvPr>
          <p:cNvSpPr/>
          <p:nvPr/>
        </p:nvSpPr>
        <p:spPr>
          <a:xfrm>
            <a:off x="276447" y="263595"/>
            <a:ext cx="9488442" cy="944316"/>
          </a:xfrm>
          <a:prstGeom prst="roundRect">
            <a:avLst/>
          </a:prstGeom>
          <a:noFill/>
          <a:ln>
            <a:solidFill>
              <a:srgbClr val="00533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600" b="1"/>
              <a:t>GEOUNED code description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147892E-3E8D-4803-A3BD-2A1D8B7E2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267" y="1362778"/>
            <a:ext cx="11761977" cy="4351338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AU" sz="2600"/>
              <a:t>GEOUNED is a new conversion tool to convert CAD (B-rep) </a:t>
            </a:r>
            <a:r>
              <a:rPr lang="en-AU" sz="2600">
                <a:sym typeface="Symbol" panose="05050102010706020507" pitchFamily="18" charset="2"/>
              </a:rPr>
              <a:t> MC (CSG)</a:t>
            </a:r>
            <a:r>
              <a:rPr lang="en-AU" sz="2600"/>
              <a:t>.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AU" sz="2600"/>
              <a:t>Based on </a:t>
            </a:r>
            <a:r>
              <a:rPr lang="en-AU" sz="2600" b="1" err="1"/>
              <a:t>FreeCAD</a:t>
            </a:r>
            <a:r>
              <a:rPr lang="en-AU" sz="2600"/>
              <a:t> as interface for </a:t>
            </a:r>
            <a:r>
              <a:rPr lang="en-AU" sz="2600" b="1"/>
              <a:t>Open CASCADE</a:t>
            </a:r>
            <a:r>
              <a:rPr lang="en-AU" sz="2600"/>
              <a:t> CAD engine. Both tools are open source and actively supported.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AU" sz="2600"/>
              <a:t>GEOUNED is open source located in GitHub.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AU" sz="2600"/>
              <a:t>Programmed in Python 3. Used as script launched in a system console:</a:t>
            </a:r>
          </a:p>
          <a:p>
            <a:pPr lvl="2">
              <a:buFont typeface="Courier New" panose="02070309020205020404" pitchFamily="49" charset="0"/>
              <a:buChar char="o"/>
              <a:defRPr/>
            </a:pPr>
            <a:r>
              <a:rPr lang="en-AU" sz="2600"/>
              <a:t>Automatization of repetitive/complex tasks (comments, density factors)  </a:t>
            </a:r>
          </a:p>
          <a:p>
            <a:pPr lvl="2">
              <a:buFont typeface="Courier New" panose="02070309020205020404" pitchFamily="49" charset="0"/>
              <a:buChar char="o"/>
              <a:defRPr/>
            </a:pPr>
            <a:r>
              <a:rPr lang="en-AU" sz="2600"/>
              <a:t>Extension of capabilities </a:t>
            </a:r>
            <a:r>
              <a:rPr lang="en-AU" sz="2600">
                <a:sym typeface="Symbol" panose="05050102010706020507" pitchFamily="18" charset="2"/>
              </a:rPr>
              <a:t></a:t>
            </a:r>
            <a:r>
              <a:rPr lang="en-AU" sz="2600"/>
              <a:t> high adaptability to specific problems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AU" sz="2600"/>
              <a:t>Automatic void generation </a:t>
            </a:r>
            <a:r>
              <a:rPr lang="en-AU" sz="2600">
                <a:sym typeface="Symbol" panose="05050102010706020507" pitchFamily="18" charset="2"/>
              </a:rPr>
              <a:t></a:t>
            </a:r>
            <a:r>
              <a:rPr lang="en-AU" sz="2600"/>
              <a:t> essential for complex models</a:t>
            </a:r>
          </a:p>
          <a:p>
            <a:pPr lvl="2">
              <a:buFont typeface="Courier New" panose="02070309020205020404" pitchFamily="49" charset="0"/>
              <a:buChar char="o"/>
              <a:defRPr/>
            </a:pPr>
            <a:r>
              <a:rPr lang="en-AU" sz="2600"/>
              <a:t>Complex enclosure shapes for void generation based on CAD solids =&gt; structured hierarchical voids producing cleaner inputs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577CF6F-726A-45C2-9EDD-629C4784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89E3-5415-4A5A-BE07-350ACED63C72}" type="slidenum">
              <a:rPr lang="en-GB" smtClean="0"/>
              <a:t>3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0925FD-C712-41CC-876E-4ABFCAFD9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9051" y="5790884"/>
            <a:ext cx="2442755" cy="7305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0F88DB-780A-43FE-BC1B-D6DBBDF64B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346" y="5544639"/>
            <a:ext cx="1123694" cy="11236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BEBA5EC-075A-43FD-96C0-3063B0C1E788}"/>
              </a:ext>
            </a:extLst>
          </p:cNvPr>
          <p:cNvSpPr txBox="1"/>
          <p:nvPr/>
        </p:nvSpPr>
        <p:spPr>
          <a:xfrm>
            <a:off x="6645040" y="5723987"/>
            <a:ext cx="134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OPEN</a:t>
            </a:r>
          </a:p>
          <a:p>
            <a:r>
              <a:rPr lang="en-GB" sz="2000" b="1"/>
              <a:t>CASCADE</a:t>
            </a:r>
            <a:endParaRPr lang="en-IE" sz="2000" b="1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341C35-0988-41F1-BFC9-C545BBB7AE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758" y="5691493"/>
            <a:ext cx="746678" cy="82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736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C52F5-C2BC-9074-3FA2-C420F31CC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Void generation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90596-D1F6-A07F-F1E8-38C281A39D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Enclosures &amp; envelopes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9029F-C6F0-6BBE-1B0B-5BB54348C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89E3-5415-4A5A-BE07-350ACED63C72}" type="slidenum">
              <a:rPr lang="en-GB" smtClean="0"/>
              <a:t>30</a:t>
            </a:fld>
            <a:endParaRPr lang="en-GB"/>
          </a:p>
        </p:txBody>
      </p:sp>
      <p:pic>
        <p:nvPicPr>
          <p:cNvPr id="5" name="Imagen 6">
            <a:extLst>
              <a:ext uri="{FF2B5EF4-FFF2-40B4-BE49-F238E27FC236}">
                <a16:creationId xmlns:a16="http://schemas.microsoft.com/office/drawing/2014/main" id="{49C9ED88-6D00-8313-8C63-8B70F863D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011" y="263595"/>
            <a:ext cx="1922813" cy="94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379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E4E752F-FB3B-40AB-91A9-A57686EBF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011" y="263595"/>
            <a:ext cx="1922813" cy="9443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EA75DEC-B74C-443B-AFE7-C9941133CF4E}"/>
              </a:ext>
            </a:extLst>
          </p:cNvPr>
          <p:cNvSpPr/>
          <p:nvPr/>
        </p:nvSpPr>
        <p:spPr>
          <a:xfrm>
            <a:off x="276447" y="263595"/>
            <a:ext cx="9488442" cy="944316"/>
          </a:xfrm>
          <a:prstGeom prst="roundRect">
            <a:avLst/>
          </a:prstGeom>
          <a:noFill/>
          <a:ln>
            <a:solidFill>
              <a:srgbClr val="00533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600" b="1"/>
              <a:t>Enclosures and envelopes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147892E-3E8D-4803-A3BD-2A1D8B7E2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509535"/>
            <a:ext cx="584082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altLang="es-ES" sz="2400"/>
              <a:t>CAD solids can be used to void generation (enclosures) or exclusion regions (envelopes). </a:t>
            </a:r>
          </a:p>
          <a:p>
            <a:pPr marL="0" indent="0">
              <a:buNone/>
            </a:pPr>
            <a:r>
              <a:rPr lang="en-AU" altLang="es-ES" sz="2400"/>
              <a:t>Nested structure of the enclosures (several levels) can be defined</a:t>
            </a:r>
          </a:p>
          <a:p>
            <a:pPr lvl="1"/>
            <a:r>
              <a:rPr lang="en-US" altLang="es-ES">
                <a:highlight>
                  <a:srgbClr val="00FFFF"/>
                </a:highlight>
              </a:rPr>
              <a:t>1st level: outermost enclosure</a:t>
            </a:r>
          </a:p>
          <a:p>
            <a:pPr lvl="1"/>
            <a:r>
              <a:rPr lang="en-US" altLang="es-ES">
                <a:highlight>
                  <a:srgbClr val="00FF00"/>
                </a:highlight>
              </a:rPr>
              <a:t>2nd level: room enclosures</a:t>
            </a:r>
          </a:p>
          <a:p>
            <a:pPr lvl="1"/>
            <a:r>
              <a:rPr lang="en-US" altLang="es-ES">
                <a:highlight>
                  <a:srgbClr val="FF0000"/>
                </a:highlight>
              </a:rPr>
              <a:t>3rd level: Superconducting Radio Frequency Modules</a:t>
            </a:r>
            <a:endParaRPr lang="en-US" altLang="es-ES" sz="2400">
              <a:highlight>
                <a:srgbClr val="FF0000"/>
              </a:highlight>
            </a:endParaRPr>
          </a:p>
          <a:p>
            <a:pPr marL="0" indent="0">
              <a:buNone/>
            </a:pPr>
            <a:endParaRPr lang="en-AU" altLang="es-ES" sz="2400"/>
          </a:p>
          <a:p>
            <a:pPr marL="0" indent="0">
              <a:buNone/>
            </a:pPr>
            <a:endParaRPr lang="en-AU" altLang="es-ES" sz="2400"/>
          </a:p>
          <a:p>
            <a:pPr marL="0" indent="0">
              <a:buNone/>
            </a:pPr>
            <a:r>
              <a:rPr lang="en-AU" altLang="es-ES" sz="2400"/>
              <a:t>Structured hierarchical voids producing cleaner inputs</a:t>
            </a:r>
          </a:p>
          <a:p>
            <a:pPr marL="0" indent="0">
              <a:buNone/>
            </a:pPr>
            <a:r>
              <a:rPr lang="en-AU" altLang="es-ES" sz="2400"/>
              <a:t>Easy material assignment   </a:t>
            </a:r>
          </a:p>
          <a:p>
            <a:pPr marL="0" indent="0">
              <a:buNone/>
            </a:pPr>
            <a:endParaRPr lang="en-AU" altLang="es-ES" sz="2400"/>
          </a:p>
          <a:p>
            <a:pPr marL="0" indent="0">
              <a:buNone/>
              <a:defRPr/>
            </a:pPr>
            <a:endParaRPr lang="en-AU" sz="240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729F18E-C419-41FA-9235-D287AE025749}"/>
              </a:ext>
            </a:extLst>
          </p:cNvPr>
          <p:cNvSpPr/>
          <p:nvPr/>
        </p:nvSpPr>
        <p:spPr>
          <a:xfrm>
            <a:off x="8686619" y="4730138"/>
            <a:ext cx="649288" cy="638175"/>
          </a:xfrm>
          <a:prstGeom prst="down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53EF42-631C-495D-8DCB-F176B52599EA}"/>
              </a:ext>
            </a:extLst>
          </p:cNvPr>
          <p:cNvSpPr txBox="1"/>
          <p:nvPr/>
        </p:nvSpPr>
        <p:spPr>
          <a:xfrm>
            <a:off x="1269555" y="1302616"/>
            <a:ext cx="3882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/>
              <a:t>IFMIF-DONES: complex void structure</a:t>
            </a:r>
          </a:p>
        </p:txBody>
      </p:sp>
      <p:pic>
        <p:nvPicPr>
          <p:cNvPr id="11" name="Picture 19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97B8020F-E65B-4E4C-9602-735CECE55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72" y="1722947"/>
            <a:ext cx="5233752" cy="29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 screenshot of a video game&#10;&#10;Description automatically generated">
            <a:extLst>
              <a:ext uri="{FF2B5EF4-FFF2-40B4-BE49-F238E27FC236}">
                <a16:creationId xmlns:a16="http://schemas.microsoft.com/office/drawing/2014/main" id="{EEE67D67-86E7-42C3-B581-161BA6309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8" y="4941246"/>
            <a:ext cx="5043428" cy="128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99B4AA-1EC9-4DB7-A624-11D9B14EEEC8}"/>
              </a:ext>
            </a:extLst>
          </p:cNvPr>
          <p:cNvSpPr txBox="1"/>
          <p:nvPr/>
        </p:nvSpPr>
        <p:spPr>
          <a:xfrm>
            <a:off x="1246022" y="4520915"/>
            <a:ext cx="3906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Hierarchical nested enclosure structure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68CD91-E403-443C-81F7-02E98ACB956C}"/>
              </a:ext>
            </a:extLst>
          </p:cNvPr>
          <p:cNvSpPr txBox="1"/>
          <p:nvPr/>
        </p:nvSpPr>
        <p:spPr>
          <a:xfrm>
            <a:off x="1439208" y="6328380"/>
            <a:ext cx="3471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IFMIF-DONES MCNP model (</a:t>
            </a:r>
            <a:r>
              <a:rPr lang="en-GB" err="1"/>
              <a:t>pz</a:t>
            </a:r>
            <a:r>
              <a:rPr lang="en-GB"/>
              <a:t> = 0)</a:t>
            </a:r>
          </a:p>
        </p:txBody>
      </p:sp>
      <p:sp>
        <p:nvSpPr>
          <p:cNvPr id="15" name="Arrow: Curved Right 14">
            <a:extLst>
              <a:ext uri="{FF2B5EF4-FFF2-40B4-BE49-F238E27FC236}">
                <a16:creationId xmlns:a16="http://schemas.microsoft.com/office/drawing/2014/main" id="{76412D08-4D87-453F-B394-7CE89E421D7B}"/>
              </a:ext>
            </a:extLst>
          </p:cNvPr>
          <p:cNvSpPr/>
          <p:nvPr/>
        </p:nvSpPr>
        <p:spPr>
          <a:xfrm>
            <a:off x="140083" y="3983440"/>
            <a:ext cx="321600" cy="1058254"/>
          </a:xfrm>
          <a:prstGeom prst="curv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93742B-05C0-4FEC-A6E7-CDAB68C95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89E3-5415-4A5A-BE07-350ACED63C72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3492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8830311E-528A-B728-69FA-B188DC3AC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204" y="1884228"/>
            <a:ext cx="2869513" cy="3260360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27AAADB-60FC-C7E5-1C9B-FC4FE10B7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89E3-5415-4A5A-BE07-350ACED63C72}" type="slidenum">
              <a:rPr lang="en-GB" smtClean="0"/>
              <a:t>32</a:t>
            </a:fld>
            <a:endParaRPr lang="en-GB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0D9F155-C5D2-6D7F-9A7C-03F11CFF2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868" y="1785050"/>
            <a:ext cx="1954287" cy="358496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D91DEA2-6A4F-CAB2-6F98-DDB3C83BFAE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77"/>
          <a:stretch/>
        </p:blipFill>
        <p:spPr>
          <a:xfrm>
            <a:off x="620050" y="2089447"/>
            <a:ext cx="2690829" cy="305514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A5FD666-495A-1617-952E-0495F976FD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8815" y="1871528"/>
            <a:ext cx="2061942" cy="3529413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B4AAB7E4-7C9B-FE56-D6FD-E516683D68EC}"/>
              </a:ext>
            </a:extLst>
          </p:cNvPr>
          <p:cNvSpPr/>
          <p:nvPr/>
        </p:nvSpPr>
        <p:spPr>
          <a:xfrm>
            <a:off x="276447" y="263595"/>
            <a:ext cx="9488442" cy="944316"/>
          </a:xfrm>
          <a:prstGeom prst="roundRect">
            <a:avLst/>
          </a:prstGeom>
          <a:noFill/>
          <a:ln>
            <a:solidFill>
              <a:srgbClr val="00533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600" b="1" dirty="0"/>
              <a:t>Other example of enclosure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0EE42EF-2CAC-CF4E-AFDC-AA87E19FE8FE}"/>
              </a:ext>
            </a:extLst>
          </p:cNvPr>
          <p:cNvSpPr txBox="1"/>
          <p:nvPr/>
        </p:nvSpPr>
        <p:spPr>
          <a:xfrm>
            <a:off x="2831928" y="5674407"/>
            <a:ext cx="2307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WCLL manifold</a:t>
            </a:r>
          </a:p>
          <a:p>
            <a:pPr algn="ctr"/>
            <a:r>
              <a:rPr lang="en-US" dirty="0"/>
              <a:t>(void filled with water)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6B143C33-C455-4526-3922-D3ADBCF72167}"/>
              </a:ext>
            </a:extLst>
          </p:cNvPr>
          <p:cNvCxnSpPr/>
          <p:nvPr/>
        </p:nvCxnSpPr>
        <p:spPr>
          <a:xfrm flipV="1">
            <a:off x="3845607" y="5221480"/>
            <a:ext cx="72640" cy="418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6E86EB2-6CBE-4CAA-CEFB-CD7E9B15277E}"/>
              </a:ext>
            </a:extLst>
          </p:cNvPr>
          <p:cNvSpPr txBox="1"/>
          <p:nvPr/>
        </p:nvSpPr>
        <p:spPr>
          <a:xfrm>
            <a:off x="8939614" y="5879892"/>
            <a:ext cx="1727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Water enclosure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AC88B0C5-5E65-8A7F-F06C-771EE89F6E1E}"/>
              </a:ext>
            </a:extLst>
          </p:cNvPr>
          <p:cNvCxnSpPr/>
          <p:nvPr/>
        </p:nvCxnSpPr>
        <p:spPr>
          <a:xfrm flipV="1">
            <a:off x="9618133" y="5221480"/>
            <a:ext cx="110067" cy="654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A4D0FB9-D7EF-0731-66D6-00073EB179BC}"/>
              </a:ext>
            </a:extLst>
          </p:cNvPr>
          <p:cNvSpPr/>
          <p:nvPr/>
        </p:nvSpPr>
        <p:spPr>
          <a:xfrm>
            <a:off x="6671733" y="4089400"/>
            <a:ext cx="1272343" cy="3429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1F8D5B27-9EC6-DC08-5822-85AF5250215A}"/>
              </a:ext>
            </a:extLst>
          </p:cNvPr>
          <p:cNvSpPr txBox="1"/>
          <p:nvPr/>
        </p:nvSpPr>
        <p:spPr>
          <a:xfrm>
            <a:off x="5020668" y="3958595"/>
            <a:ext cx="1324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Enclosure definition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8B47EDB4-193F-76C6-0430-AC2A1E48918C}"/>
              </a:ext>
            </a:extLst>
          </p:cNvPr>
          <p:cNvCxnSpPr>
            <a:cxnSpLocks/>
          </p:cNvCxnSpPr>
          <p:nvPr/>
        </p:nvCxnSpPr>
        <p:spPr>
          <a:xfrm>
            <a:off x="6210300" y="4123267"/>
            <a:ext cx="688473" cy="137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2FA414E6-3B66-80B8-8EBF-BFE08247DE4C}"/>
              </a:ext>
            </a:extLst>
          </p:cNvPr>
          <p:cNvSpPr txBox="1"/>
          <p:nvPr/>
        </p:nvSpPr>
        <p:spPr>
          <a:xfrm>
            <a:off x="5020668" y="4384877"/>
            <a:ext cx="14590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Material identification</a:t>
            </a:r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3BA96568-9E3D-1B04-9C0C-BC7E3F597F7D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6479722" y="4384877"/>
            <a:ext cx="522529" cy="130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1931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7067A-DC04-68B4-F715-79DEFCA02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EA6F2DF-7076-A7E6-5C44-96703D4B5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89E3-5415-4A5A-BE07-350ACED63C72}" type="slidenum">
              <a:rPr lang="en-GB" smtClean="0"/>
              <a:t>33</a:t>
            </a:fld>
            <a:endParaRPr lang="en-GB" dirty="0"/>
          </a:p>
        </p:txBody>
      </p:sp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5130F47B-8A70-FBB5-9CDD-99DBB395C600}"/>
              </a:ext>
            </a:extLst>
          </p:cNvPr>
          <p:cNvSpPr/>
          <p:nvPr/>
        </p:nvSpPr>
        <p:spPr>
          <a:xfrm>
            <a:off x="276447" y="263595"/>
            <a:ext cx="9488442" cy="944316"/>
          </a:xfrm>
          <a:prstGeom prst="roundRect">
            <a:avLst/>
          </a:prstGeom>
          <a:noFill/>
          <a:ln>
            <a:solidFill>
              <a:srgbClr val="00533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600" b="1" dirty="0"/>
              <a:t>Other example of enclosure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EE736CC-0579-4395-4B5D-C6268522D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77" y="1761971"/>
            <a:ext cx="1767144" cy="30988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6EA8FB5-75C7-D16E-B1AA-837DF325E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266" y="1684949"/>
            <a:ext cx="2085865" cy="3717421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893A620-809D-CFD5-6159-5E047736ACC3}"/>
              </a:ext>
            </a:extLst>
          </p:cNvPr>
          <p:cNvSpPr txBox="1"/>
          <p:nvPr/>
        </p:nvSpPr>
        <p:spPr>
          <a:xfrm>
            <a:off x="510074" y="5376612"/>
            <a:ext cx="1451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Breeder units</a:t>
            </a:r>
          </a:p>
          <a:p>
            <a:pPr algn="ctr"/>
            <a:r>
              <a:rPr lang="en-US" dirty="0"/>
              <a:t>Material </a:t>
            </a:r>
            <a:r>
              <a:rPr lang="en-US" dirty="0" err="1"/>
              <a:t>LiPb</a:t>
            </a:r>
            <a:endParaRPr lang="en-US" dirty="0"/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0A307FC2-4C5C-C6B9-A2D8-FCD5832C94F8}"/>
              </a:ext>
            </a:extLst>
          </p:cNvPr>
          <p:cNvCxnSpPr>
            <a:stCxn id="15" idx="0"/>
            <a:endCxn id="3" idx="2"/>
          </p:cNvCxnSpPr>
          <p:nvPr/>
        </p:nvCxnSpPr>
        <p:spPr>
          <a:xfrm flipV="1">
            <a:off x="1235690" y="4860771"/>
            <a:ext cx="192759" cy="515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A37F868-7581-52BA-52E3-EC2EDDE9FCD9}"/>
              </a:ext>
            </a:extLst>
          </p:cNvPr>
          <p:cNvSpPr txBox="1"/>
          <p:nvPr/>
        </p:nvSpPr>
        <p:spPr>
          <a:xfrm>
            <a:off x="3049520" y="5402370"/>
            <a:ext cx="1185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Enclosures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FECAFBF9-D09A-4213-F06D-F22EF1ADC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6376" y="1494030"/>
            <a:ext cx="2277218" cy="4443578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9F529E64-390A-87AD-3B5B-46FDDAC8444F}"/>
              </a:ext>
            </a:extLst>
          </p:cNvPr>
          <p:cNvSpPr txBox="1"/>
          <p:nvPr/>
        </p:nvSpPr>
        <p:spPr>
          <a:xfrm>
            <a:off x="8176345" y="3020893"/>
            <a:ext cx="35308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If “</a:t>
            </a:r>
            <a:r>
              <a:rPr lang="en-US" sz="1400" dirty="0" err="1"/>
              <a:t>sort_enclosure</a:t>
            </a:r>
            <a:r>
              <a:rPr lang="en-US" sz="1400" dirty="0"/>
              <a:t>” settings is True, void cells of the enclosures will be located following the “PBLI_MANIFOLD_PLATE” cells in the CSG output file. Otherwise, the cells will be located at the end of the solid cell definition.</a:t>
            </a:r>
          </a:p>
        </p:txBody>
      </p:sp>
    </p:spTree>
    <p:extLst>
      <p:ext uri="{BB962C8B-B14F-4D97-AF65-F5344CB8AC3E}">
        <p14:creationId xmlns:p14="http://schemas.microsoft.com/office/powerpoint/2010/main" val="30343339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E4E752F-FB3B-40AB-91A9-A57686EBF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011" y="263595"/>
            <a:ext cx="1922813" cy="9443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EA75DEC-B74C-443B-AFE7-C9941133CF4E}"/>
              </a:ext>
            </a:extLst>
          </p:cNvPr>
          <p:cNvSpPr/>
          <p:nvPr/>
        </p:nvSpPr>
        <p:spPr>
          <a:xfrm>
            <a:off x="276447" y="263595"/>
            <a:ext cx="9488442" cy="944316"/>
          </a:xfrm>
          <a:prstGeom prst="roundRect">
            <a:avLst/>
          </a:prstGeom>
          <a:noFill/>
          <a:ln>
            <a:solidFill>
              <a:srgbClr val="00533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600" b="1" dirty="0"/>
              <a:t>Other example of enclosure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C58D7E-6085-1644-1795-CB35AFF951BF}"/>
              </a:ext>
            </a:extLst>
          </p:cNvPr>
          <p:cNvSpPr txBox="1"/>
          <p:nvPr/>
        </p:nvSpPr>
        <p:spPr>
          <a:xfrm>
            <a:off x="972183" y="2713138"/>
            <a:ext cx="2162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1" dirty="0"/>
              <a:t>Enclosures to define </a:t>
            </a:r>
          </a:p>
          <a:p>
            <a:pPr algn="ctr"/>
            <a:r>
              <a:rPr lang="en-AU" b="1" dirty="0" err="1"/>
              <a:t>LiPb</a:t>
            </a:r>
            <a:r>
              <a:rPr lang="en-AU" b="1" dirty="0"/>
              <a:t> and water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F41E90-716A-03EF-2D37-128452F1643F}"/>
              </a:ext>
            </a:extLst>
          </p:cNvPr>
          <p:cNvGrpSpPr/>
          <p:nvPr/>
        </p:nvGrpSpPr>
        <p:grpSpPr>
          <a:xfrm>
            <a:off x="3297477" y="1754028"/>
            <a:ext cx="6376219" cy="4449349"/>
            <a:chOff x="4593617" y="1603108"/>
            <a:chExt cx="6376219" cy="4449349"/>
          </a:xfrm>
        </p:grpSpPr>
        <p:pic>
          <p:nvPicPr>
            <p:cNvPr id="4" name="Picture 3" descr="A drawing of a cart&#10;&#10;Description automatically generated">
              <a:extLst>
                <a:ext uri="{FF2B5EF4-FFF2-40B4-BE49-F238E27FC236}">
                  <a16:creationId xmlns:a16="http://schemas.microsoft.com/office/drawing/2014/main" id="{3E8A7FB5-3820-BA71-C6A1-6E9800E15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42993" y="1487148"/>
              <a:ext cx="3210883" cy="3442803"/>
            </a:xfrm>
            <a:prstGeom prst="rect">
              <a:avLst/>
            </a:prstGeom>
          </p:spPr>
        </p:pic>
        <p:pic>
          <p:nvPicPr>
            <p:cNvPr id="6" name="Picture 5" descr="A drawing of a cart&#10;&#10;Description automatically generated">
              <a:extLst>
                <a:ext uri="{FF2B5EF4-FFF2-40B4-BE49-F238E27FC236}">
                  <a16:creationId xmlns:a16="http://schemas.microsoft.com/office/drawing/2014/main" id="{F3C30989-A13B-190F-A2D5-B124705B99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9" t="2414" r="60649" b="67141"/>
            <a:stretch/>
          </p:blipFill>
          <p:spPr>
            <a:xfrm rot="16200000">
              <a:off x="4607645" y="3944623"/>
              <a:ext cx="2156576" cy="204192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2BB192-FA8B-FB92-DA08-A5D0FAEFFDB2}"/>
                </a:ext>
              </a:extLst>
            </p:cNvPr>
            <p:cNvSpPr/>
            <p:nvPr/>
          </p:nvSpPr>
          <p:spPr>
            <a:xfrm>
              <a:off x="4593617" y="3864478"/>
              <a:ext cx="2113280" cy="217939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3A7C34F-665E-F1CF-FF04-0429089E33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05600" y="4651970"/>
              <a:ext cx="2027548" cy="14004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6196ABF-F87F-250C-1496-3B2A9D18CD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01029" y="3614057"/>
              <a:ext cx="2975428" cy="2322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EB0A43F-3DCF-E7A5-C5DE-324A83211880}"/>
                </a:ext>
              </a:extLst>
            </p:cNvPr>
            <p:cNvSpPr/>
            <p:nvPr/>
          </p:nvSpPr>
          <p:spPr>
            <a:xfrm>
              <a:off x="7565417" y="3617455"/>
              <a:ext cx="1167731" cy="101169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2BBF1B0-7AEE-CC42-E6F3-6C360C81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89E3-5415-4A5A-BE07-350ACED63C72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9089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id="{F62AC744-B373-4C0A-8EB8-BD6BCD921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795" y="2332895"/>
            <a:ext cx="2017472" cy="245869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D575C95-229D-C999-47DE-EF5C46A7D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959" y="3609527"/>
            <a:ext cx="4032250" cy="334881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E4E752F-FB3B-40AB-91A9-A57686EBF9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011" y="263595"/>
            <a:ext cx="1922813" cy="9443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EA75DEC-B74C-443B-AFE7-C9941133CF4E}"/>
              </a:ext>
            </a:extLst>
          </p:cNvPr>
          <p:cNvSpPr/>
          <p:nvPr/>
        </p:nvSpPr>
        <p:spPr>
          <a:xfrm>
            <a:off x="276447" y="263595"/>
            <a:ext cx="9488442" cy="944316"/>
          </a:xfrm>
          <a:prstGeom prst="roundRect">
            <a:avLst/>
          </a:prstGeom>
          <a:noFill/>
          <a:ln>
            <a:solidFill>
              <a:srgbClr val="00533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b="1" dirty="0"/>
              <a:t>Example of nested enclosures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577CF6F-726A-45C2-9EDD-629C4784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9758" y="6338916"/>
            <a:ext cx="2743200" cy="365125"/>
          </a:xfrm>
        </p:spPr>
        <p:txBody>
          <a:bodyPr/>
          <a:lstStyle/>
          <a:p>
            <a:fld id="{C53089E3-5415-4A5A-BE07-350ACED63C72}" type="slidenum">
              <a:rPr lang="en-GB" smtClean="0"/>
              <a:t>35</a:t>
            </a:fld>
            <a:endParaRPr lang="en-GB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3C5FBAA-37AA-82B9-544E-4D82A45C2B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499"/>
          <a:stretch/>
        </p:blipFill>
        <p:spPr>
          <a:xfrm>
            <a:off x="2988735" y="1443566"/>
            <a:ext cx="2431156" cy="27708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6F44582-D213-7D40-E696-A356A5E7B7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860" y="1927478"/>
            <a:ext cx="1898373" cy="1657186"/>
          </a:xfrm>
          <a:prstGeom prst="rect">
            <a:avLst/>
          </a:prstGeo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84F9016E-A00C-8616-109D-DDB26635F0D8}"/>
              </a:ext>
            </a:extLst>
          </p:cNvPr>
          <p:cNvCxnSpPr>
            <a:cxnSpLocks/>
          </p:cNvCxnSpPr>
          <p:nvPr/>
        </p:nvCxnSpPr>
        <p:spPr>
          <a:xfrm flipV="1">
            <a:off x="2053167" y="2006651"/>
            <a:ext cx="1665976" cy="269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46BD8951-0BC3-2F6C-C644-AAA79BDC0A2A}"/>
              </a:ext>
            </a:extLst>
          </p:cNvPr>
          <p:cNvCxnSpPr>
            <a:cxnSpLocks/>
          </p:cNvCxnSpPr>
          <p:nvPr/>
        </p:nvCxnSpPr>
        <p:spPr>
          <a:xfrm>
            <a:off x="1998133" y="2648756"/>
            <a:ext cx="1721010" cy="239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>
            <a:extLst>
              <a:ext uri="{FF2B5EF4-FFF2-40B4-BE49-F238E27FC236}">
                <a16:creationId xmlns:a16="http://schemas.microsoft.com/office/drawing/2014/main" id="{5507F487-9606-C5E2-21C8-EB81831F28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6118" y="2504603"/>
            <a:ext cx="2131700" cy="2115282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623B32E2-4E99-A163-0148-6EED432A7E6B}"/>
              </a:ext>
            </a:extLst>
          </p:cNvPr>
          <p:cNvSpPr txBox="1"/>
          <p:nvPr/>
        </p:nvSpPr>
        <p:spPr>
          <a:xfrm>
            <a:off x="7492999" y="1526336"/>
            <a:ext cx="192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Nested enclosures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79919B9-90CD-21FC-5274-32CCFD0A6996}"/>
              </a:ext>
            </a:extLst>
          </p:cNvPr>
          <p:cNvSpPr txBox="1"/>
          <p:nvPr/>
        </p:nvSpPr>
        <p:spPr>
          <a:xfrm>
            <a:off x="7789132" y="5195922"/>
            <a:ext cx="1275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Enclosure 1</a:t>
            </a:r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60C76444-F81A-5118-E90B-7B231127FF8B}"/>
              </a:ext>
            </a:extLst>
          </p:cNvPr>
          <p:cNvCxnSpPr>
            <a:cxnSpLocks/>
          </p:cNvCxnSpPr>
          <p:nvPr/>
        </p:nvCxnSpPr>
        <p:spPr>
          <a:xfrm flipH="1" flipV="1">
            <a:off x="7924800" y="4119279"/>
            <a:ext cx="389467" cy="1075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713576D-30A6-F721-74AC-1B2D58327EE2}"/>
              </a:ext>
            </a:extLst>
          </p:cNvPr>
          <p:cNvSpPr txBox="1"/>
          <p:nvPr/>
        </p:nvSpPr>
        <p:spPr>
          <a:xfrm>
            <a:off x="8060673" y="2031788"/>
            <a:ext cx="1265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Enclosure 2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CBDD265D-FEC4-647A-7986-ADBFBCCBEDEB}"/>
              </a:ext>
            </a:extLst>
          </p:cNvPr>
          <p:cNvCxnSpPr>
            <a:cxnSpLocks/>
          </p:cNvCxnSpPr>
          <p:nvPr/>
        </p:nvCxnSpPr>
        <p:spPr>
          <a:xfrm flipH="1">
            <a:off x="7539126" y="2455333"/>
            <a:ext cx="858692" cy="999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7AB74232-EED9-B456-2089-FBB8A02DCE64}"/>
              </a:ext>
            </a:extLst>
          </p:cNvPr>
          <p:cNvCxnSpPr>
            <a:cxnSpLocks/>
          </p:cNvCxnSpPr>
          <p:nvPr/>
        </p:nvCxnSpPr>
        <p:spPr>
          <a:xfrm>
            <a:off x="8559758" y="2455333"/>
            <a:ext cx="858833" cy="973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5B4977DF-323B-0F77-4B83-3795E5701237}"/>
              </a:ext>
            </a:extLst>
          </p:cNvPr>
          <p:cNvCxnSpPr>
            <a:cxnSpLocks/>
          </p:cNvCxnSpPr>
          <p:nvPr/>
        </p:nvCxnSpPr>
        <p:spPr>
          <a:xfrm flipV="1">
            <a:off x="8539346" y="4298901"/>
            <a:ext cx="672387" cy="895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adroTexto 40">
            <a:extLst>
              <a:ext uri="{FF2B5EF4-FFF2-40B4-BE49-F238E27FC236}">
                <a16:creationId xmlns:a16="http://schemas.microsoft.com/office/drawing/2014/main" id="{15389EB1-9C1C-2E99-97D7-0D474327D655}"/>
              </a:ext>
            </a:extLst>
          </p:cNvPr>
          <p:cNvSpPr txBox="1"/>
          <p:nvPr/>
        </p:nvSpPr>
        <p:spPr>
          <a:xfrm>
            <a:off x="9071292" y="4746600"/>
            <a:ext cx="90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XZ view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5884F4B2-708A-301E-A6EB-DB2F329DA0FB}"/>
              </a:ext>
            </a:extLst>
          </p:cNvPr>
          <p:cNvSpPr txBox="1"/>
          <p:nvPr/>
        </p:nvSpPr>
        <p:spPr>
          <a:xfrm>
            <a:off x="6920888" y="4698397"/>
            <a:ext cx="906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XY view</a:t>
            </a:r>
          </a:p>
        </p:txBody>
      </p:sp>
    </p:spTree>
    <p:extLst>
      <p:ext uri="{BB962C8B-B14F-4D97-AF65-F5344CB8AC3E}">
        <p14:creationId xmlns:p14="http://schemas.microsoft.com/office/powerpoint/2010/main" val="10878305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C52F5-C2BC-9074-3FA2-C420F31CC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Debug &amp; log 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9029F-C6F0-6BBE-1B0B-5BB54348C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89E3-5415-4A5A-BE07-350ACED63C72}" type="slidenum">
              <a:rPr lang="en-GB" smtClean="0"/>
              <a:t>36</a:t>
            </a:fld>
            <a:endParaRPr lang="en-GB"/>
          </a:p>
        </p:txBody>
      </p:sp>
      <p:pic>
        <p:nvPicPr>
          <p:cNvPr id="5" name="Imagen 6">
            <a:extLst>
              <a:ext uri="{FF2B5EF4-FFF2-40B4-BE49-F238E27FC236}">
                <a16:creationId xmlns:a16="http://schemas.microsoft.com/office/drawing/2014/main" id="{49C9ED88-6D00-8313-8C63-8B70F863D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011" y="263595"/>
            <a:ext cx="1922813" cy="94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263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E4E752F-FB3B-40AB-91A9-A57686EBF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011" y="263595"/>
            <a:ext cx="1922813" cy="9443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EA75DEC-B74C-443B-AFE7-C9941133CF4E}"/>
              </a:ext>
            </a:extLst>
          </p:cNvPr>
          <p:cNvSpPr/>
          <p:nvPr/>
        </p:nvSpPr>
        <p:spPr>
          <a:xfrm>
            <a:off x="276447" y="263595"/>
            <a:ext cx="9488442" cy="944316"/>
          </a:xfrm>
          <a:prstGeom prst="roundRect">
            <a:avLst/>
          </a:prstGeom>
          <a:noFill/>
          <a:ln>
            <a:solidFill>
              <a:srgbClr val="00533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b="1" err="1"/>
              <a:t>fuzzySurfaces</a:t>
            </a:r>
            <a:r>
              <a:rPr lang="en-US" sz="2600" b="1"/>
              <a:t> file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577CF6F-726A-45C2-9EDD-629C4784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9758" y="6338916"/>
            <a:ext cx="2743200" cy="365125"/>
          </a:xfrm>
        </p:spPr>
        <p:txBody>
          <a:bodyPr/>
          <a:lstStyle/>
          <a:p>
            <a:fld id="{C53089E3-5415-4A5A-BE07-350ACED63C72}" type="slidenum">
              <a:rPr lang="en-GB" smtClean="0"/>
              <a:t>37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A72090-F62D-D7D1-C32A-0C8A4928B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652" y="3559451"/>
            <a:ext cx="7273205" cy="20395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84B5FF-D631-5538-A1E6-7E26ED27C1BD}"/>
                  </a:ext>
                </a:extLst>
              </p:cNvPr>
              <p:cNvSpPr txBox="1"/>
              <p:nvPr/>
            </p:nvSpPr>
            <p:spPr>
              <a:xfrm>
                <a:off x="514905" y="1473693"/>
                <a:ext cx="1130127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/>
                  <a:t>Indicates which surfaces have been considered equal regarding the tolerance and which ones not.</a:t>
                </a:r>
              </a:p>
              <a:p>
                <a:r>
                  <a:rPr lang="en-AU"/>
                  <a:t>So far, only distances of planes and cylinders are saved.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AU"/>
                  <a:t>planes: independent term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𝑏𝑌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𝑐𝑍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AU"/>
                  <a:t>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AU"/>
                  <a:t>Cylinders: distance between axis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AU"/>
              </a:p>
              <a:p>
                <a:endParaRPr lang="en-AU"/>
              </a:p>
              <a:p>
                <a:r>
                  <a:rPr lang="en-AU"/>
                  <a:t>The criteria to be in the file is that evaluated quantity is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∈(0.5×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𝑡𝑜𝑙𝑒𝑟𝑎𝑛𝑐𝑒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,2×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𝑡𝑜𝑙𝑒𝑟𝑎𝑛𝑐𝑒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84B5FF-D631-5538-A1E6-7E26ED27C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05" y="1473693"/>
                <a:ext cx="11301274" cy="1754326"/>
              </a:xfrm>
              <a:prstGeom prst="rect">
                <a:avLst/>
              </a:prstGeom>
              <a:blipFill>
                <a:blip r:embed="rId4"/>
                <a:stretch>
                  <a:fillRect l="-431" t="-2083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07245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E4E752F-FB3B-40AB-91A9-A57686EBF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011" y="263595"/>
            <a:ext cx="1922813" cy="9443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EA75DEC-B74C-443B-AFE7-C9941133CF4E}"/>
              </a:ext>
            </a:extLst>
          </p:cNvPr>
          <p:cNvSpPr/>
          <p:nvPr/>
        </p:nvSpPr>
        <p:spPr>
          <a:xfrm>
            <a:off x="276447" y="263595"/>
            <a:ext cx="9488442" cy="944316"/>
          </a:xfrm>
          <a:prstGeom prst="roundRect">
            <a:avLst/>
          </a:prstGeom>
          <a:noFill/>
          <a:ln>
            <a:solidFill>
              <a:srgbClr val="00533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b="1"/>
              <a:t>Suspicious solids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577CF6F-726A-45C2-9EDD-629C4784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9758" y="6338916"/>
            <a:ext cx="2743200" cy="365125"/>
          </a:xfrm>
        </p:spPr>
        <p:txBody>
          <a:bodyPr/>
          <a:lstStyle/>
          <a:p>
            <a:fld id="{C53089E3-5415-4A5A-BE07-350ACED63C72}" type="slidenum">
              <a:rPr lang="en-GB" smtClean="0"/>
              <a:t>38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045A4A-2A14-D5D4-D8CE-1EF908EE9F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96" b="1"/>
          <a:stretch/>
        </p:blipFill>
        <p:spPr>
          <a:xfrm>
            <a:off x="3170713" y="2561224"/>
            <a:ext cx="6829425" cy="153851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E115E5E-3E88-6CA6-7E42-154278A60D52}"/>
              </a:ext>
            </a:extLst>
          </p:cNvPr>
          <p:cNvCxnSpPr>
            <a:cxnSpLocks/>
          </p:cNvCxnSpPr>
          <p:nvPr/>
        </p:nvCxnSpPr>
        <p:spPr>
          <a:xfrm flipH="1" flipV="1">
            <a:off x="1788294" y="2732179"/>
            <a:ext cx="1233996" cy="3018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0A660AF-E830-5548-DD0F-D13100BD9F24}"/>
              </a:ext>
            </a:extLst>
          </p:cNvPr>
          <p:cNvCxnSpPr>
            <a:cxnSpLocks/>
          </p:cNvCxnSpPr>
          <p:nvPr/>
        </p:nvCxnSpPr>
        <p:spPr>
          <a:xfrm flipH="1">
            <a:off x="1939214" y="3211573"/>
            <a:ext cx="1083076" cy="1189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9A43A9D-8F49-1AFE-0AF6-9AB50C6FD1B2}"/>
              </a:ext>
            </a:extLst>
          </p:cNvPr>
          <p:cNvCxnSpPr>
            <a:cxnSpLocks/>
          </p:cNvCxnSpPr>
          <p:nvPr/>
        </p:nvCxnSpPr>
        <p:spPr>
          <a:xfrm flipH="1">
            <a:off x="1835386" y="3730916"/>
            <a:ext cx="1083076" cy="3444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eft Brace 19">
            <a:extLst>
              <a:ext uri="{FF2B5EF4-FFF2-40B4-BE49-F238E27FC236}">
                <a16:creationId xmlns:a16="http://schemas.microsoft.com/office/drawing/2014/main" id="{5F02362A-8777-D82B-6C46-D70B0B264E6C}"/>
              </a:ext>
            </a:extLst>
          </p:cNvPr>
          <p:cNvSpPr/>
          <p:nvPr/>
        </p:nvSpPr>
        <p:spPr>
          <a:xfrm>
            <a:off x="2992673" y="3330483"/>
            <a:ext cx="178039" cy="730521"/>
          </a:xfrm>
          <a:prstGeom prst="leftBrace">
            <a:avLst>
              <a:gd name="adj1" fmla="val 54351"/>
              <a:gd name="adj2" fmla="val 4857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C1692B-4CF6-204A-71E8-A2AD1FEA3AE9}"/>
              </a:ext>
            </a:extLst>
          </p:cNvPr>
          <p:cNvSpPr txBox="1"/>
          <p:nvPr/>
        </p:nvSpPr>
        <p:spPr>
          <a:xfrm>
            <a:off x="338043" y="2448092"/>
            <a:ext cx="1376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/>
              <a:t>Cell number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36B76B-C80D-1623-632C-1FB7F4F61176}"/>
              </a:ext>
            </a:extLst>
          </p:cNvPr>
          <p:cNvSpPr txBox="1"/>
          <p:nvPr/>
        </p:nvSpPr>
        <p:spPr>
          <a:xfrm>
            <a:off x="490443" y="3124275"/>
            <a:ext cx="1376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/>
              <a:t>Comment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45E3F1-0AF5-82E9-45DF-ACAFED22B3EF}"/>
              </a:ext>
            </a:extLst>
          </p:cNvPr>
          <p:cNvSpPr txBox="1"/>
          <p:nvPr/>
        </p:nvSpPr>
        <p:spPr>
          <a:xfrm>
            <a:off x="338043" y="3943306"/>
            <a:ext cx="1646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/>
              <a:t>Cell definition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C13632-3215-BB3C-1580-D3D91874120B}"/>
              </a:ext>
            </a:extLst>
          </p:cNvPr>
          <p:cNvSpPr txBox="1"/>
          <p:nvPr/>
        </p:nvSpPr>
        <p:spPr>
          <a:xfrm>
            <a:off x="829506" y="1800023"/>
            <a:ext cx="9623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/>
              <a:t> “Warning_Solids_definition.txt” file contains information about MC definition of suspicious solids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11D9D5-3F15-E117-6ED7-873C972D0991}"/>
              </a:ext>
            </a:extLst>
          </p:cNvPr>
          <p:cNvSpPr txBox="1"/>
          <p:nvPr/>
        </p:nvSpPr>
        <p:spPr>
          <a:xfrm>
            <a:off x="946394" y="4731139"/>
            <a:ext cx="9977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/>
              <a:t>The suspicious solids are saved in “</a:t>
            </a:r>
            <a:r>
              <a:rPr lang="en-AU" err="1"/>
              <a:t>Suspicious_solids</a:t>
            </a:r>
            <a:r>
              <a:rPr lang="en-AU"/>
              <a:t>” folder that contains two STEP files for each solid</a:t>
            </a:r>
          </a:p>
          <a:p>
            <a:r>
              <a:rPr lang="en-AU"/>
              <a:t>the original and decomposed (split) version. </a:t>
            </a:r>
          </a:p>
        </p:txBody>
      </p:sp>
    </p:spTree>
    <p:extLst>
      <p:ext uri="{BB962C8B-B14F-4D97-AF65-F5344CB8AC3E}">
        <p14:creationId xmlns:p14="http://schemas.microsoft.com/office/powerpoint/2010/main" val="4762181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C30E6CB1-F715-44A1-94C9-B5144AC10283}"/>
              </a:ext>
            </a:extLst>
          </p:cNvPr>
          <p:cNvSpPr txBox="1">
            <a:spLocks/>
          </p:cNvSpPr>
          <p:nvPr/>
        </p:nvSpPr>
        <p:spPr>
          <a:xfrm>
            <a:off x="1657165" y="3309578"/>
            <a:ext cx="9144000" cy="9401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b="1">
                <a:solidFill>
                  <a:srgbClr val="00533F"/>
                </a:solidFill>
              </a:rPr>
              <a:t>Thank you for your attention</a:t>
            </a:r>
          </a:p>
        </p:txBody>
      </p:sp>
      <p:pic>
        <p:nvPicPr>
          <p:cNvPr id="9" name="Imagen 6">
            <a:extLst>
              <a:ext uri="{FF2B5EF4-FFF2-40B4-BE49-F238E27FC236}">
                <a16:creationId xmlns:a16="http://schemas.microsoft.com/office/drawing/2014/main" id="{B0452BD4-55E5-40B6-9011-0A0A56AF3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497" y="1055778"/>
            <a:ext cx="3747768" cy="1840571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6DD43FC-4198-45C6-B7BD-93BF4019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89E3-5415-4A5A-BE07-350ACED63C72}" type="slidenum">
              <a:rPr lang="en-GB" smtClean="0"/>
              <a:t>39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8AEFBA-A57C-4221-841A-3ED7B3D27D26}"/>
              </a:ext>
            </a:extLst>
          </p:cNvPr>
          <p:cNvSpPr txBox="1"/>
          <p:nvPr/>
        </p:nvSpPr>
        <p:spPr>
          <a:xfrm>
            <a:off x="114746" y="5917843"/>
            <a:ext cx="10171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GEOUNED code development has been partially supported by the </a:t>
            </a:r>
            <a:r>
              <a:rPr lang="en-US" sz="1200" err="1"/>
              <a:t>Ministerio</a:t>
            </a:r>
            <a:r>
              <a:rPr lang="en-US" sz="1200"/>
              <a:t> de </a:t>
            </a:r>
            <a:r>
              <a:rPr lang="en-US" sz="1200" err="1"/>
              <a:t>Ciencia</a:t>
            </a:r>
            <a:r>
              <a:rPr lang="en-US" sz="1200"/>
              <a:t> e </a:t>
            </a:r>
            <a:r>
              <a:rPr lang="en-US" sz="1200" err="1"/>
              <a:t>Innovación</a:t>
            </a:r>
            <a:r>
              <a:rPr lang="en-US" sz="1200"/>
              <a:t> (MICINN), Spain </a:t>
            </a:r>
          </a:p>
          <a:p>
            <a:r>
              <a:rPr lang="en-US" sz="1200"/>
              <a:t>under Plan </a:t>
            </a:r>
            <a:r>
              <a:rPr lang="en-US" sz="1200" err="1"/>
              <a:t>Estatal</a:t>
            </a:r>
            <a:r>
              <a:rPr lang="en-US" sz="1200"/>
              <a:t> </a:t>
            </a:r>
            <a:r>
              <a:rPr lang="en-US" sz="1200" err="1"/>
              <a:t>I+D+i</a:t>
            </a:r>
            <a:r>
              <a:rPr lang="en-US" sz="1200"/>
              <a:t> - </a:t>
            </a:r>
            <a:r>
              <a:rPr lang="en-US" sz="1200" err="1"/>
              <a:t>Retos</a:t>
            </a:r>
            <a:r>
              <a:rPr lang="en-US" sz="1200"/>
              <a:t> de la Sociedad,  project PID2019-109362RA-I00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EBA128-2DBA-7081-E2CF-EA5DBB769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783" y="1030500"/>
            <a:ext cx="3185604" cy="184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2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E4E752F-FB3B-40AB-91A9-A57686EBF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011" y="263595"/>
            <a:ext cx="1922813" cy="9443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EA75DEC-B74C-443B-AFE7-C9941133CF4E}"/>
              </a:ext>
            </a:extLst>
          </p:cNvPr>
          <p:cNvSpPr/>
          <p:nvPr/>
        </p:nvSpPr>
        <p:spPr>
          <a:xfrm>
            <a:off x="276447" y="263595"/>
            <a:ext cx="9488442" cy="944316"/>
          </a:xfrm>
          <a:prstGeom prst="roundRect">
            <a:avLst/>
          </a:prstGeom>
          <a:noFill/>
          <a:ln>
            <a:solidFill>
              <a:srgbClr val="00533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600" b="1"/>
              <a:t>GEOUNED Decomposition/Converted algorithms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147892E-3E8D-4803-A3BD-2A1D8B7E2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267" y="1362778"/>
            <a:ext cx="11653557" cy="511178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en-US" altLang="es-ES" sz="2600"/>
              <a:t>Solids are decomposed/converted using the most common surfaces used in MCNP: planes, cylinders, cones, spheres and torii.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BDF53B-2C98-4E5A-9897-3F3A1E1AC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89E3-5415-4A5A-BE07-350ACED63C72}" type="slidenum">
              <a:rPr lang="en-GB" smtClean="0"/>
              <a:t>4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5AE7E4-253A-4F04-B792-F5058774F3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64" t="13901" r="3653" b="11407"/>
          <a:stretch/>
        </p:blipFill>
        <p:spPr>
          <a:xfrm>
            <a:off x="706384" y="2933617"/>
            <a:ext cx="4275757" cy="3635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52F0C8-004E-4768-A7CE-6E85EFC170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087" t="9353" r="8541" b="4960"/>
          <a:stretch/>
        </p:blipFill>
        <p:spPr>
          <a:xfrm>
            <a:off x="6240455" y="2724282"/>
            <a:ext cx="3869947" cy="3884270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32962222-FBC9-45E2-B408-3196096D19B9}"/>
              </a:ext>
            </a:extLst>
          </p:cNvPr>
          <p:cNvSpPr/>
          <p:nvPr/>
        </p:nvSpPr>
        <p:spPr>
          <a:xfrm>
            <a:off x="5256717" y="4012695"/>
            <a:ext cx="1092079" cy="650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943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E4E752F-FB3B-40AB-91A9-A57686EBF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011" y="263595"/>
            <a:ext cx="1922813" cy="9443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EA75DEC-B74C-443B-AFE7-C9941133CF4E}"/>
              </a:ext>
            </a:extLst>
          </p:cNvPr>
          <p:cNvSpPr/>
          <p:nvPr/>
        </p:nvSpPr>
        <p:spPr>
          <a:xfrm>
            <a:off x="276447" y="263595"/>
            <a:ext cx="9488442" cy="944316"/>
          </a:xfrm>
          <a:prstGeom prst="roundRect">
            <a:avLst/>
          </a:prstGeom>
          <a:noFill/>
          <a:ln>
            <a:solidFill>
              <a:srgbClr val="00533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600" b="1"/>
              <a:t>GEOUNED automatic void generation algorithm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147892E-3E8D-4803-A3BD-2A1D8B7E2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221" y="1294874"/>
            <a:ext cx="11653557" cy="213412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s-ES" sz="2600"/>
              <a:t>The automatic void generation of GEOUNED is based on </a:t>
            </a:r>
            <a:r>
              <a:rPr lang="en-US" altLang="es-ES" sz="2600" err="1"/>
              <a:t>boolean</a:t>
            </a:r>
            <a:r>
              <a:rPr lang="en-US" altLang="es-ES" sz="2600"/>
              <a:t> expressions.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s-ES" sz="2600"/>
              <a:t>Interference function in necessary to know the solids that are within a void region.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AU" altLang="es-ES" sz="2400"/>
              <a:t>‘Real’: intrinsic </a:t>
            </a:r>
            <a:r>
              <a:rPr lang="en-AU" altLang="es-ES" sz="2400" err="1"/>
              <a:t>OpenCASCADE</a:t>
            </a:r>
            <a:r>
              <a:rPr lang="en-AU" altLang="es-ES" sz="2400"/>
              <a:t> CAD interference. Optimum but </a:t>
            </a:r>
            <a:r>
              <a:rPr lang="en-AU" altLang="es-ES" sz="2400">
                <a:sym typeface="Symbol" panose="05050102010706020507" pitchFamily="18" charset="2"/>
              </a:rPr>
              <a:t>#errors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AU" altLang="es-ES" sz="2400">
                <a:sym typeface="Symbol" panose="05050102010706020507" pitchFamily="18" charset="2"/>
              </a:rPr>
              <a:t>‘Pseudo’: home-made algorithm. Less optimum but faster and  stable</a:t>
            </a:r>
            <a:endParaRPr lang="en-AU" altLang="es-ES" sz="240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s-ES" sz="2600"/>
              <a:t>Control of void complexity by user criteria: #surfaces, #basic solids, volume min.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BDF53B-2C98-4E5A-9897-3F3A1E1AC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89E3-5415-4A5A-BE07-350ACED63C72}" type="slidenum">
              <a:rPr lang="en-GB" smtClean="0"/>
              <a:t>5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3BFC01-E0B8-5736-4A7B-CF08A045F71F}"/>
              </a:ext>
            </a:extLst>
          </p:cNvPr>
          <p:cNvGrpSpPr/>
          <p:nvPr/>
        </p:nvGrpSpPr>
        <p:grpSpPr>
          <a:xfrm>
            <a:off x="2210540" y="3586959"/>
            <a:ext cx="7128221" cy="2611432"/>
            <a:chOff x="2290439" y="4021328"/>
            <a:chExt cx="7128221" cy="2611432"/>
          </a:xfrm>
        </p:grpSpPr>
        <p:pic>
          <p:nvPicPr>
            <p:cNvPr id="3" name="Picture 2" descr="A picture containing text, clock&#10;&#10;Description automatically generated">
              <a:extLst>
                <a:ext uri="{FF2B5EF4-FFF2-40B4-BE49-F238E27FC236}">
                  <a16:creationId xmlns:a16="http://schemas.microsoft.com/office/drawing/2014/main" id="{A6D98D59-C823-97C7-7C60-04A840D823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30"/>
            <a:stretch/>
          </p:blipFill>
          <p:spPr>
            <a:xfrm>
              <a:off x="2290439" y="4021328"/>
              <a:ext cx="7128221" cy="2573077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A2F5599-3589-A4FA-B3FE-69AD8BCFD097}"/>
                </a:ext>
              </a:extLst>
            </p:cNvPr>
            <p:cNvSpPr/>
            <p:nvPr/>
          </p:nvSpPr>
          <p:spPr>
            <a:xfrm>
              <a:off x="7377344" y="6205491"/>
              <a:ext cx="2041316" cy="42726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96CD36D-F715-2652-787B-8B8CDF344EC9}"/>
                </a:ext>
              </a:extLst>
            </p:cNvPr>
            <p:cNvSpPr/>
            <p:nvPr/>
          </p:nvSpPr>
          <p:spPr>
            <a:xfrm>
              <a:off x="4697762" y="6242417"/>
              <a:ext cx="2182432" cy="39034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B26E645-B02A-7AE7-1894-D94B4330A4F3}"/>
                </a:ext>
              </a:extLst>
            </p:cNvPr>
            <p:cNvCxnSpPr>
              <a:stCxn id="5" idx="6"/>
              <a:endCxn id="4" idx="2"/>
            </p:cNvCxnSpPr>
            <p:nvPr/>
          </p:nvCxnSpPr>
          <p:spPr>
            <a:xfrm flipV="1">
              <a:off x="6880194" y="6419126"/>
              <a:ext cx="497150" cy="1846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4262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C52F5-C2BC-9074-3FA2-C420F31CC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Installation and</a:t>
            </a:r>
            <a:r>
              <a:rPr lang="es-ES"/>
              <a:t> </a:t>
            </a:r>
            <a:r>
              <a:rPr lang="en-US"/>
              <a:t>Execution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90596-D1F6-A07F-F1E8-38C281A39D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Windows and Linux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9029F-C6F0-6BBE-1B0B-5BB54348C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89E3-5415-4A5A-BE07-350ACED63C72}" type="slidenum">
              <a:rPr lang="en-GB" smtClean="0"/>
              <a:t>6</a:t>
            </a:fld>
            <a:endParaRPr lang="en-GB"/>
          </a:p>
        </p:txBody>
      </p:sp>
      <p:pic>
        <p:nvPicPr>
          <p:cNvPr id="5" name="Imagen 6">
            <a:extLst>
              <a:ext uri="{FF2B5EF4-FFF2-40B4-BE49-F238E27FC236}">
                <a16:creationId xmlns:a16="http://schemas.microsoft.com/office/drawing/2014/main" id="{49C9ED88-6D00-8313-8C63-8B70F863D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011" y="263595"/>
            <a:ext cx="1922813" cy="94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83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E4E752F-FB3B-40AB-91A9-A57686EBF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011" y="263595"/>
            <a:ext cx="1922813" cy="9443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EA75DEC-B74C-443B-AFE7-C9941133CF4E}"/>
              </a:ext>
            </a:extLst>
          </p:cNvPr>
          <p:cNvSpPr/>
          <p:nvPr/>
        </p:nvSpPr>
        <p:spPr>
          <a:xfrm>
            <a:off x="276447" y="263595"/>
            <a:ext cx="9488442" cy="944316"/>
          </a:xfrm>
          <a:prstGeom prst="roundRect">
            <a:avLst/>
          </a:prstGeom>
          <a:noFill/>
          <a:ln>
            <a:solidFill>
              <a:srgbClr val="00533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b="1"/>
              <a:t>Installation methods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577CF6F-726A-45C2-9EDD-629C4784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9758" y="6338916"/>
            <a:ext cx="2743200" cy="365125"/>
          </a:xfrm>
        </p:spPr>
        <p:txBody>
          <a:bodyPr/>
          <a:lstStyle/>
          <a:p>
            <a:fld id="{C53089E3-5415-4A5A-BE07-350ACED63C72}" type="slidenum">
              <a:rPr lang="en-GB" smtClean="0"/>
              <a:t>7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A5F23-2568-B06A-6499-EFCAB0454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035" y="2422686"/>
            <a:ext cx="9893920" cy="2885040"/>
          </a:xfrm>
        </p:spPr>
        <p:txBody>
          <a:bodyPr>
            <a:noAutofit/>
          </a:bodyPr>
          <a:lstStyle/>
          <a:p>
            <a:r>
              <a:rPr lang="en-GB" sz="1800" b="1" err="1">
                <a:solidFill>
                  <a:prstClr val="black"/>
                </a:solidFill>
              </a:rPr>
              <a:t>FreeCAD</a:t>
            </a:r>
            <a:r>
              <a:rPr lang="en-GB" sz="1800" b="1">
                <a:solidFill>
                  <a:prstClr val="black"/>
                </a:solidFill>
              </a:rPr>
              <a:t> + GEOUNED + Dependencies</a:t>
            </a:r>
            <a:br>
              <a:rPr lang="en-GB" sz="1800" b="1">
                <a:solidFill>
                  <a:prstClr val="black"/>
                </a:solidFill>
              </a:rPr>
            </a:br>
            <a:r>
              <a:rPr lang="en-GB" sz="1800">
                <a:solidFill>
                  <a:prstClr val="black"/>
                </a:solidFill>
              </a:rPr>
              <a:t>individual installation of all the components</a:t>
            </a:r>
            <a:br>
              <a:rPr lang="en-GB" sz="1800">
                <a:solidFill>
                  <a:prstClr val="black"/>
                </a:solidFill>
              </a:rPr>
            </a:br>
            <a:r>
              <a:rPr lang="en-GB" sz="1800">
                <a:solidFill>
                  <a:prstClr val="black"/>
                </a:solidFill>
              </a:rPr>
              <a:t>Required python version compatible with </a:t>
            </a:r>
            <a:r>
              <a:rPr lang="en-GB" sz="1800" err="1">
                <a:solidFill>
                  <a:prstClr val="black"/>
                </a:solidFill>
              </a:rPr>
              <a:t>FreeCAD</a:t>
            </a:r>
            <a:r>
              <a:rPr lang="en-GB" sz="1800">
                <a:solidFill>
                  <a:prstClr val="black"/>
                </a:solidFill>
              </a:rPr>
              <a:t> (currently python 3.8)</a:t>
            </a:r>
          </a:p>
          <a:p>
            <a:endParaRPr lang="en-GB" sz="1800" b="1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GB" sz="1800" b="1">
                <a:solidFill>
                  <a:prstClr val="black"/>
                </a:solidFill>
              </a:rPr>
              <a:t>or</a:t>
            </a:r>
          </a:p>
          <a:p>
            <a:endParaRPr lang="en-GB" sz="1800" b="1">
              <a:solidFill>
                <a:prstClr val="black"/>
              </a:solidFill>
            </a:endParaRPr>
          </a:p>
          <a:p>
            <a:r>
              <a:rPr lang="en-GB" sz="1800" b="1">
                <a:solidFill>
                  <a:prstClr val="black"/>
                </a:solidFill>
              </a:rPr>
              <a:t>Conda</a:t>
            </a:r>
            <a:br>
              <a:rPr lang="en-GB" sz="1800" b="1">
                <a:solidFill>
                  <a:prstClr val="black"/>
                </a:solidFill>
              </a:rPr>
            </a:br>
            <a:r>
              <a:rPr lang="en-GB" sz="1800">
                <a:solidFill>
                  <a:prstClr val="black"/>
                </a:solidFill>
              </a:rPr>
              <a:t>GEOUNED, </a:t>
            </a:r>
            <a:r>
              <a:rPr lang="en-GB" sz="1800" err="1">
                <a:solidFill>
                  <a:prstClr val="black"/>
                </a:solidFill>
              </a:rPr>
              <a:t>FreeCAD</a:t>
            </a:r>
            <a:r>
              <a:rPr lang="en-GB" sz="1800">
                <a:solidFill>
                  <a:prstClr val="black"/>
                </a:solidFill>
              </a:rPr>
              <a:t> and all dependencies, installed jointly</a:t>
            </a:r>
            <a:br>
              <a:rPr lang="en-GB" sz="1800">
                <a:solidFill>
                  <a:prstClr val="black"/>
                </a:solidFill>
              </a:rPr>
            </a:br>
            <a:r>
              <a:rPr lang="en-GB" sz="1800">
                <a:solidFill>
                  <a:prstClr val="black"/>
                </a:solidFill>
              </a:rPr>
              <a:t>No python restriction (use a </a:t>
            </a:r>
            <a:r>
              <a:rPr lang="en-GB" sz="1800" err="1">
                <a:solidFill>
                  <a:prstClr val="black"/>
                </a:solidFill>
              </a:rPr>
              <a:t>FreeCAD</a:t>
            </a:r>
            <a:r>
              <a:rPr lang="en-GB" sz="1800">
                <a:solidFill>
                  <a:prstClr val="black"/>
                </a:solidFill>
              </a:rPr>
              <a:t> package compiled for the Conda python version)</a:t>
            </a:r>
            <a:endParaRPr lang="en-GB" sz="140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180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es-ES" sz="1800">
              <a:hlinkClick r:id="rId3"/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4A1683FE-E351-8F98-CC1B-2F9ACCFFFD56}"/>
              </a:ext>
            </a:extLst>
          </p:cNvPr>
          <p:cNvSpPr txBox="1">
            <a:spLocks/>
          </p:cNvSpPr>
          <p:nvPr/>
        </p:nvSpPr>
        <p:spPr>
          <a:xfrm>
            <a:off x="276447" y="1550274"/>
            <a:ext cx="9893920" cy="1878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/>
              <a:t>2 </a:t>
            </a:r>
            <a:r>
              <a:rPr lang="en-GB" sz="2000"/>
              <a:t>Options</a:t>
            </a:r>
            <a:r>
              <a:rPr lang="en-GB" sz="1800"/>
              <a:t> 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>
              <a:solidFill>
                <a:prstClr val="black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s-ES" sz="180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469375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BFC7B-C6C2-48F4-BA06-526EFC05D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20755FE-83BF-F4EC-40F7-035A078B1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011" y="263595"/>
            <a:ext cx="1922813" cy="9443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B70C65-8F5A-4893-556A-41E15D04B25E}"/>
              </a:ext>
            </a:extLst>
          </p:cNvPr>
          <p:cNvSpPr/>
          <p:nvPr/>
        </p:nvSpPr>
        <p:spPr>
          <a:xfrm>
            <a:off x="276447" y="263595"/>
            <a:ext cx="9488442" cy="944316"/>
          </a:xfrm>
          <a:prstGeom prst="roundRect">
            <a:avLst/>
          </a:prstGeom>
          <a:noFill/>
          <a:ln>
            <a:solidFill>
              <a:srgbClr val="00533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b="1"/>
              <a:t>Installation Option 1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8434716-29EE-F255-7E25-D4A38BCB3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9758" y="6338916"/>
            <a:ext cx="2743200" cy="365125"/>
          </a:xfrm>
        </p:spPr>
        <p:txBody>
          <a:bodyPr/>
          <a:lstStyle/>
          <a:p>
            <a:fld id="{C53089E3-5415-4A5A-BE07-350ACED63C72}" type="slidenum">
              <a:rPr lang="en-GB" smtClean="0"/>
              <a:t>8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88B33-3BF0-79BF-C37C-1C6C2B420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0" y="1419368"/>
            <a:ext cx="10515600" cy="46455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>
                <a:solidFill>
                  <a:prstClr val="black"/>
                </a:solidFill>
              </a:rPr>
              <a:t>Install </a:t>
            </a:r>
            <a:r>
              <a:rPr lang="en-GB" sz="1800" b="1" err="1">
                <a:solidFill>
                  <a:prstClr val="black"/>
                </a:solidFill>
              </a:rPr>
              <a:t>FreeCAD</a:t>
            </a:r>
            <a:r>
              <a:rPr lang="en-GB" sz="1800">
                <a:solidFill>
                  <a:prstClr val="black"/>
                </a:solidFill>
              </a:rPr>
              <a:t> obtain from </a:t>
            </a:r>
            <a:r>
              <a:rPr lang="en-GB" sz="1800">
                <a:solidFill>
                  <a:prstClr val="black"/>
                </a:solidFill>
                <a:hlinkClick r:id="rId3"/>
              </a:rPr>
              <a:t>https://freecad.org</a:t>
            </a:r>
            <a:endParaRPr lang="en-GB" sz="180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180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GB" sz="1800">
                <a:solidFill>
                  <a:prstClr val="black"/>
                </a:solidFill>
              </a:rPr>
              <a:t>Install </a:t>
            </a:r>
            <a:r>
              <a:rPr lang="en-GB" sz="1800" b="1">
                <a:solidFill>
                  <a:prstClr val="black"/>
                </a:solidFill>
              </a:rPr>
              <a:t>GEOUNED :</a:t>
            </a:r>
          </a:p>
          <a:p>
            <a:r>
              <a:rPr lang="en-GB" sz="1800">
                <a:solidFill>
                  <a:prstClr val="black"/>
                </a:solidFill>
              </a:rPr>
              <a:t>Directly from GitHub repository: https://github.com/GEOUNED-code/GEOUNED</a:t>
            </a:r>
          </a:p>
          <a:p>
            <a:pPr marL="0" indent="0">
              <a:buNone/>
            </a:pPr>
            <a:r>
              <a:rPr lang="en-GB" sz="1800">
                <a:solidFill>
                  <a:prstClr val="black"/>
                </a:solidFill>
              </a:rPr>
              <a:t>Or via pip</a:t>
            </a:r>
          </a:p>
          <a:p>
            <a:r>
              <a:rPr lang="en-GB" sz="1800">
                <a:solidFill>
                  <a:prstClr val="black"/>
                </a:solidFill>
              </a:rPr>
              <a:t>pip install </a:t>
            </a:r>
            <a:r>
              <a:rPr lang="en-GB" sz="1800" err="1">
                <a:solidFill>
                  <a:prstClr val="black"/>
                </a:solidFill>
              </a:rPr>
              <a:t>git+https</a:t>
            </a:r>
            <a:r>
              <a:rPr lang="en-GB" sz="1800">
                <a:solidFill>
                  <a:prstClr val="black"/>
                </a:solidFill>
              </a:rPr>
              <a:t>://github.com/GEOUNED-code/</a:t>
            </a:r>
            <a:r>
              <a:rPr lang="en-GB" sz="1800" err="1">
                <a:solidFill>
                  <a:prstClr val="black"/>
                </a:solidFill>
              </a:rPr>
              <a:t>GEOUNED.git</a:t>
            </a:r>
            <a:endParaRPr lang="en-GB" sz="180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GB" sz="1800">
                <a:solidFill>
                  <a:prstClr val="black"/>
                </a:solidFill>
              </a:rPr>
              <a:t>Or using git </a:t>
            </a:r>
          </a:p>
          <a:p>
            <a:r>
              <a:rPr lang="en-GB" sz="1800">
                <a:solidFill>
                  <a:prstClr val="black"/>
                </a:solidFill>
              </a:rPr>
              <a:t>git clone -b dev </a:t>
            </a:r>
            <a:r>
              <a:rPr lang="en-GB" sz="1800">
                <a:solidFill>
                  <a:prstClr val="black"/>
                </a:solidFill>
                <a:hlinkClick r:id="rId4"/>
              </a:rPr>
              <a:t>https://github.com/GEOUNED-code/GEOUNED.git</a:t>
            </a:r>
            <a:endParaRPr lang="es-ES" sz="1800">
              <a:solidFill>
                <a:prstClr val="black"/>
              </a:solidFill>
            </a:endParaRPr>
          </a:p>
          <a:p>
            <a:endParaRPr lang="es-ES" sz="180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GB" sz="1800">
                <a:solidFill>
                  <a:prstClr val="black"/>
                </a:solidFill>
              </a:rPr>
              <a:t>Install </a:t>
            </a:r>
            <a:r>
              <a:rPr lang="en-GB" sz="1800" err="1">
                <a:solidFill>
                  <a:prstClr val="black"/>
                </a:solidFill>
              </a:rPr>
              <a:t>geouned</a:t>
            </a:r>
            <a:r>
              <a:rPr lang="en-GB" sz="1800">
                <a:solidFill>
                  <a:prstClr val="black"/>
                </a:solidFill>
              </a:rPr>
              <a:t> dependency libraries:</a:t>
            </a:r>
          </a:p>
          <a:p>
            <a:pPr marL="625475"/>
            <a:r>
              <a:rPr lang="en-GB" sz="1800" b="1" err="1">
                <a:solidFill>
                  <a:prstClr val="black"/>
                </a:solidFill>
              </a:rPr>
              <a:t>numpy</a:t>
            </a:r>
            <a:r>
              <a:rPr lang="en-GB" sz="1800" b="1">
                <a:solidFill>
                  <a:prstClr val="black"/>
                </a:solidFill>
              </a:rPr>
              <a:t> </a:t>
            </a:r>
          </a:p>
          <a:p>
            <a:pPr marL="625475"/>
            <a:r>
              <a:rPr lang="en-GB" sz="1800" b="1" err="1">
                <a:solidFill>
                  <a:prstClr val="black"/>
                </a:solidFill>
              </a:rPr>
              <a:t>tqdm</a:t>
            </a:r>
            <a:endParaRPr lang="en-GB" sz="1800" b="1">
              <a:solidFill>
                <a:prstClr val="black"/>
              </a:solidFill>
            </a:endParaRPr>
          </a:p>
          <a:p>
            <a:endParaRPr lang="en-GB" sz="180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1147353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81460-841A-D4D1-D656-047A3B939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E097C6F-8EFA-4782-9D6A-1872D5CD1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011" y="263595"/>
            <a:ext cx="1922813" cy="9443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1CE51F2-571E-E238-FAE6-A12B1A00B0CA}"/>
              </a:ext>
            </a:extLst>
          </p:cNvPr>
          <p:cNvSpPr/>
          <p:nvPr/>
        </p:nvSpPr>
        <p:spPr>
          <a:xfrm>
            <a:off x="276447" y="263595"/>
            <a:ext cx="9488442" cy="944316"/>
          </a:xfrm>
          <a:prstGeom prst="roundRect">
            <a:avLst/>
          </a:prstGeom>
          <a:noFill/>
          <a:ln>
            <a:solidFill>
              <a:srgbClr val="00533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b="1"/>
              <a:t>Installation Option 2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5DF0557-4D96-51DE-64D5-0ACEC5C98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9758" y="6338916"/>
            <a:ext cx="2743200" cy="365125"/>
          </a:xfrm>
        </p:spPr>
        <p:txBody>
          <a:bodyPr/>
          <a:lstStyle/>
          <a:p>
            <a:fld id="{C53089E3-5415-4A5A-BE07-350ACED63C72}" type="slidenum">
              <a:rPr lang="en-GB" smtClean="0"/>
              <a:t>9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46782-5F7B-1E3B-78B8-87CDFBAB1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0" y="1419368"/>
            <a:ext cx="10515600" cy="46455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>
                <a:solidFill>
                  <a:prstClr val="black"/>
                </a:solidFill>
              </a:rPr>
              <a:t>Install </a:t>
            </a:r>
            <a:r>
              <a:rPr lang="en-GB" sz="1800" b="1">
                <a:solidFill>
                  <a:prstClr val="black"/>
                </a:solidFill>
              </a:rPr>
              <a:t>GEOUNED </a:t>
            </a:r>
            <a:r>
              <a:rPr lang="en-GB" sz="1800">
                <a:solidFill>
                  <a:prstClr val="black"/>
                </a:solidFill>
              </a:rPr>
              <a:t>with Conda</a:t>
            </a:r>
          </a:p>
          <a:p>
            <a:pPr marL="0" indent="0">
              <a:buNone/>
            </a:pPr>
            <a:endParaRPr lang="en-GB" sz="180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GB" sz="1800">
                <a:solidFill>
                  <a:prstClr val="black"/>
                </a:solidFill>
              </a:rPr>
              <a:t>I don’t know how it works ask A. Cubi, A. Kolsek, or J. Shimwell</a:t>
            </a:r>
          </a:p>
          <a:p>
            <a:pPr marL="0" indent="0">
              <a:buNone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2843835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8510fe4-59cf-4d17-84e4-98ef513b86d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6D3F3171711224E80929CAE2FC87A35" ma:contentTypeVersion="15" ma:contentTypeDescription="Crear nuevo documento." ma:contentTypeScope="" ma:versionID="4ba3a75d8c2a2bbc435de56fa7e1e007">
  <xsd:schema xmlns:xsd="http://www.w3.org/2001/XMLSchema" xmlns:xs="http://www.w3.org/2001/XMLSchema" xmlns:p="http://schemas.microsoft.com/office/2006/metadata/properties" xmlns:ns3="f8510fe4-59cf-4d17-84e4-98ef513b86de" xmlns:ns4="512d2212-1b33-46ae-832d-56f9a69edb58" targetNamespace="http://schemas.microsoft.com/office/2006/metadata/properties" ma:root="true" ma:fieldsID="416bb2353099705a48279f327ac79e6a" ns3:_="" ns4:_="">
    <xsd:import namespace="f8510fe4-59cf-4d17-84e4-98ef513b86de"/>
    <xsd:import namespace="512d2212-1b33-46ae-832d-56f9a69edb5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510fe4-59cf-4d17-84e4-98ef513b86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2d2212-1b33-46ae-832d-56f9a69edb5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AC3456-D273-4C8E-9D4E-89B4138D23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F84503-A7AB-4F04-AA03-AB0BAAC358E0}">
  <ds:schemaRefs>
    <ds:schemaRef ds:uri="512d2212-1b33-46ae-832d-56f9a69edb58"/>
    <ds:schemaRef ds:uri="f8510fe4-59cf-4d17-84e4-98ef513b86d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E36DD0F-53E2-4B6C-80B2-2E3B7AA55BD3}">
  <ds:schemaRefs>
    <ds:schemaRef ds:uri="512d2212-1b33-46ae-832d-56f9a69edb58"/>
    <ds:schemaRef ds:uri="f8510fe4-59cf-4d17-84e4-98ef513b86d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2273</Words>
  <Application>Microsoft Office PowerPoint</Application>
  <PresentationFormat>Widescreen</PresentationFormat>
  <Paragraphs>339</Paragraphs>
  <Slides>39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Training on GEOUNED tool</vt:lpstr>
      <vt:lpstr>Introduction</vt:lpstr>
      <vt:lpstr>PowerPoint Presentation</vt:lpstr>
      <vt:lpstr>PowerPoint Presentation</vt:lpstr>
      <vt:lpstr>PowerPoint Presentation</vt:lpstr>
      <vt:lpstr>Installation and Execution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CSG to CAD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 preparation </vt:lpstr>
      <vt:lpstr>PowerPoint Presentation</vt:lpstr>
      <vt:lpstr>PowerPoint Presentation</vt:lpstr>
      <vt:lpstr>PowerPoint Presentation</vt:lpstr>
      <vt:lpstr>Void generation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Debug &amp; log files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super user</dc:creator>
  <cp:lastModifiedBy>PATRICK SAUVAN</cp:lastModifiedBy>
  <cp:revision>3</cp:revision>
  <dcterms:created xsi:type="dcterms:W3CDTF">2019-10-09T08:48:54Z</dcterms:created>
  <dcterms:modified xsi:type="dcterms:W3CDTF">2025-06-09T15:14:24Z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0x01010096D3F3171711224E80929CAE2FC87A35</vt:lpwstr>
  </property>
  <property fmtid="{D5CDD505-2E9C-101B-9397-08002B2CF9AE}" pid="3" name="MediaServiceImageTags">
    <vt:lpwstr/>
  </property>
</Properties>
</file>