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1"/>
  </p:notesMasterIdLst>
  <p:handoutMasterIdLst>
    <p:handoutMasterId r:id="rId22"/>
  </p:handoutMasterIdLst>
  <p:sldIdLst>
    <p:sldId id="861" r:id="rId5"/>
    <p:sldId id="924" r:id="rId6"/>
    <p:sldId id="922" r:id="rId7"/>
    <p:sldId id="926" r:id="rId8"/>
    <p:sldId id="927" r:id="rId9"/>
    <p:sldId id="928" r:id="rId10"/>
    <p:sldId id="929" r:id="rId11"/>
    <p:sldId id="930" r:id="rId12"/>
    <p:sldId id="940" r:id="rId13"/>
    <p:sldId id="933" r:id="rId14"/>
    <p:sldId id="936" r:id="rId15"/>
    <p:sldId id="939" r:id="rId16"/>
    <p:sldId id="931" r:id="rId17"/>
    <p:sldId id="912" r:id="rId18"/>
    <p:sldId id="942" r:id="rId19"/>
    <p:sldId id="943" r:id="rId20"/>
  </p:sldIdLst>
  <p:sldSz cx="12192000" cy="6858000"/>
  <p:notesSz cx="6797675" cy="9929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pring" id="{D5F0ED87-7609-4B17-9190-EF089F0BC637}">
          <p14:sldIdLst>
            <p14:sldId id="861"/>
            <p14:sldId id="924"/>
            <p14:sldId id="922"/>
            <p14:sldId id="926"/>
            <p14:sldId id="927"/>
            <p14:sldId id="928"/>
            <p14:sldId id="929"/>
            <p14:sldId id="930"/>
            <p14:sldId id="940"/>
            <p14:sldId id="933"/>
            <p14:sldId id="936"/>
            <p14:sldId id="939"/>
            <p14:sldId id="931"/>
            <p14:sldId id="912"/>
            <p14:sldId id="942"/>
            <p14:sldId id="943"/>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10" userDrawn="1">
          <p15:clr>
            <a:srgbClr val="A4A3A4"/>
          </p15:clr>
        </p15:guide>
        <p15:guide id="2" pos="2101" userDrawn="1">
          <p15:clr>
            <a:srgbClr val="A4A3A4"/>
          </p15:clr>
        </p15:guide>
        <p15:guide id="3" orient="horz" pos="3128">
          <p15:clr>
            <a:srgbClr val="A4A3A4"/>
          </p15:clr>
        </p15:guide>
        <p15:guide id="4"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rme de Andrés Sanchis" initials="CDAS" lastIdx="18" clrIdx="0"/>
  <p:cmAuthor id="2" name="LITAUDON Xavier 124529" initials="LX1"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66"/>
    <a:srgbClr val="960000"/>
    <a:srgbClr val="A20000"/>
    <a:srgbClr val="00CC00"/>
    <a:srgbClr val="E3E3E3"/>
    <a:srgbClr val="85F600"/>
    <a:srgbClr val="E02D00"/>
    <a:srgbClr val="F81100"/>
    <a:srgbClr val="245794"/>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6E9B5A-7E89-491A-8D19-A42FD142E736}" v="1085" dt="2022-03-03T10:37:24.80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C4B1156A-380E-4F78-BDF5-A606A8083BF9}" styleName="Style moyen 4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8EC20E35-A176-4012-BC5E-935CFFF8708E}" styleName="Stile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077" autoAdjust="0"/>
    <p:restoredTop sz="97219" autoAdjust="0"/>
  </p:normalViewPr>
  <p:slideViewPr>
    <p:cSldViewPr showGuides="1">
      <p:cViewPr varScale="1">
        <p:scale>
          <a:sx n="79" d="100"/>
          <a:sy n="79" d="100"/>
        </p:scale>
        <p:origin x="1229" y="96"/>
      </p:cViewPr>
      <p:guideLst>
        <p:guide orient="horz" pos="2160"/>
        <p:guide pos="3840"/>
      </p:guideLst>
    </p:cSldViewPr>
  </p:slideViewPr>
  <p:outlineViewPr>
    <p:cViewPr>
      <p:scale>
        <a:sx n="33" d="100"/>
        <a:sy n="33" d="100"/>
      </p:scale>
      <p:origin x="0" y="8616"/>
    </p:cViewPr>
  </p:outlineViewPr>
  <p:notesTextViewPr>
    <p:cViewPr>
      <p:scale>
        <a:sx n="3" d="2"/>
        <a:sy n="3" d="2"/>
      </p:scale>
      <p:origin x="0" y="0"/>
    </p:cViewPr>
  </p:notesTextViewPr>
  <p:sorterViewPr>
    <p:cViewPr varScale="1">
      <p:scale>
        <a:sx n="1" d="1"/>
        <a:sy n="1" d="1"/>
      </p:scale>
      <p:origin x="0" y="0"/>
    </p:cViewPr>
  </p:sorterViewPr>
  <p:notesViewPr>
    <p:cSldViewPr showGuides="1">
      <p:cViewPr varScale="1">
        <p:scale>
          <a:sx n="73" d="100"/>
          <a:sy n="73" d="100"/>
        </p:scale>
        <p:origin x="-4046" y="-86"/>
      </p:cViewPr>
      <p:guideLst>
        <p:guide orient="horz" pos="3110"/>
        <p:guide pos="2101"/>
        <p:guide orient="horz" pos="3128"/>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3"/>
            <a:ext cx="2945659" cy="496491"/>
          </a:xfrm>
          <a:prstGeom prst="rect">
            <a:avLst/>
          </a:prstGeom>
        </p:spPr>
        <p:txBody>
          <a:bodyPr vert="horz" lIns="95556" tIns="47778" rIns="95556" bIns="47778" rtlCol="0"/>
          <a:lstStyle>
            <a:lvl1pPr algn="l">
              <a:defRPr sz="1300"/>
            </a:lvl1pPr>
          </a:lstStyle>
          <a:p>
            <a:endParaRPr lang="en-GB" dirty="0">
              <a:latin typeface="Arial" panose="020B0604020202020204" pitchFamily="34" charset="0"/>
            </a:endParaRPr>
          </a:p>
        </p:txBody>
      </p:sp>
      <p:sp>
        <p:nvSpPr>
          <p:cNvPr id="3" name="Date Placeholder 2"/>
          <p:cNvSpPr>
            <a:spLocks noGrp="1"/>
          </p:cNvSpPr>
          <p:nvPr>
            <p:ph type="dt" sz="quarter" idx="1"/>
          </p:nvPr>
        </p:nvSpPr>
        <p:spPr>
          <a:xfrm>
            <a:off x="3850446" y="3"/>
            <a:ext cx="2945659" cy="496491"/>
          </a:xfrm>
          <a:prstGeom prst="rect">
            <a:avLst/>
          </a:prstGeom>
        </p:spPr>
        <p:txBody>
          <a:bodyPr vert="horz" lIns="95556" tIns="47778" rIns="95556" bIns="47778" rtlCol="0"/>
          <a:lstStyle>
            <a:lvl1pPr algn="r">
              <a:defRPr sz="1300"/>
            </a:lvl1pPr>
          </a:lstStyle>
          <a:p>
            <a:fld id="{15B2C45A-E869-45FE-B529-AF49C0F3C669}" type="datetimeFigureOut">
              <a:rPr lang="en-GB" smtClean="0">
                <a:latin typeface="Arial" panose="020B0604020202020204" pitchFamily="34" charset="0"/>
              </a:rPr>
              <a:pPr/>
              <a:t>09/04/2025</a:t>
            </a:fld>
            <a:endParaRPr lang="en-GB" dirty="0">
              <a:latin typeface="Arial" panose="020B0604020202020204" pitchFamily="34" charset="0"/>
            </a:endParaRPr>
          </a:p>
        </p:txBody>
      </p:sp>
      <p:sp>
        <p:nvSpPr>
          <p:cNvPr id="4" name="Footer Placeholder 3"/>
          <p:cNvSpPr>
            <a:spLocks noGrp="1"/>
          </p:cNvSpPr>
          <p:nvPr>
            <p:ph type="ftr" sz="quarter" idx="2"/>
          </p:nvPr>
        </p:nvSpPr>
        <p:spPr>
          <a:xfrm>
            <a:off x="1" y="9431601"/>
            <a:ext cx="2945659" cy="496491"/>
          </a:xfrm>
          <a:prstGeom prst="rect">
            <a:avLst/>
          </a:prstGeom>
        </p:spPr>
        <p:txBody>
          <a:bodyPr vert="horz" lIns="95556" tIns="47778" rIns="95556" bIns="47778" rtlCol="0" anchor="b"/>
          <a:lstStyle>
            <a:lvl1pPr algn="l">
              <a:defRPr sz="1300"/>
            </a:lvl1pPr>
          </a:lstStyle>
          <a:p>
            <a:endParaRPr lang="en-GB" dirty="0">
              <a:latin typeface="Arial" panose="020B0604020202020204" pitchFamily="34" charset="0"/>
            </a:endParaRPr>
          </a:p>
        </p:txBody>
      </p:sp>
      <p:sp>
        <p:nvSpPr>
          <p:cNvPr id="5" name="Slide Number Placeholder 4"/>
          <p:cNvSpPr>
            <a:spLocks noGrp="1"/>
          </p:cNvSpPr>
          <p:nvPr>
            <p:ph type="sldNum" sz="quarter" idx="3"/>
          </p:nvPr>
        </p:nvSpPr>
        <p:spPr>
          <a:xfrm>
            <a:off x="3850446" y="9431601"/>
            <a:ext cx="2945659" cy="496491"/>
          </a:xfrm>
          <a:prstGeom prst="rect">
            <a:avLst/>
          </a:prstGeom>
        </p:spPr>
        <p:txBody>
          <a:bodyPr vert="horz" lIns="95556" tIns="47778" rIns="95556" bIns="47778" rtlCol="0" anchor="b"/>
          <a:lstStyle>
            <a:lvl1pPr algn="r">
              <a:defRPr sz="1300"/>
            </a:lvl1pPr>
          </a:lstStyle>
          <a:p>
            <a:fld id="{A1166760-0E69-430F-A97F-08802152DB5E}" type="slidenum">
              <a:rPr lang="en-GB" smtClean="0">
                <a:latin typeface="Arial" panose="020B0604020202020204" pitchFamily="34" charset="0"/>
              </a:rPr>
              <a:pPr/>
              <a:t>‹N›</a:t>
            </a:fld>
            <a:endParaRPr lang="en-GB" dirty="0">
              <a:latin typeface="Arial" panose="020B0604020202020204" pitchFamily="34" charset="0"/>
            </a:endParaRPr>
          </a:p>
        </p:txBody>
      </p:sp>
    </p:spTree>
    <p:extLst>
      <p:ext uri="{BB962C8B-B14F-4D97-AF65-F5344CB8AC3E}">
        <p14:creationId xmlns:p14="http://schemas.microsoft.com/office/powerpoint/2010/main" val="29436496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3"/>
            <a:ext cx="2945659" cy="496491"/>
          </a:xfrm>
          <a:prstGeom prst="rect">
            <a:avLst/>
          </a:prstGeom>
        </p:spPr>
        <p:txBody>
          <a:bodyPr vert="horz" lIns="95556" tIns="47778" rIns="95556" bIns="47778" rtlCol="0"/>
          <a:lstStyle>
            <a:lvl1pPr algn="l">
              <a:defRPr sz="1300">
                <a:latin typeface="Arial" panose="020B0604020202020204" pitchFamily="34" charset="0"/>
              </a:defRPr>
            </a:lvl1pPr>
          </a:lstStyle>
          <a:p>
            <a:endParaRPr lang="en-GB" dirty="0"/>
          </a:p>
        </p:txBody>
      </p:sp>
      <p:sp>
        <p:nvSpPr>
          <p:cNvPr id="3" name="Date Placeholder 2"/>
          <p:cNvSpPr>
            <a:spLocks noGrp="1"/>
          </p:cNvSpPr>
          <p:nvPr>
            <p:ph type="dt" idx="1"/>
          </p:nvPr>
        </p:nvSpPr>
        <p:spPr>
          <a:xfrm>
            <a:off x="3850446" y="3"/>
            <a:ext cx="2945659" cy="496491"/>
          </a:xfrm>
          <a:prstGeom prst="rect">
            <a:avLst/>
          </a:prstGeom>
        </p:spPr>
        <p:txBody>
          <a:bodyPr vert="horz" lIns="95556" tIns="47778" rIns="95556" bIns="47778" rtlCol="0"/>
          <a:lstStyle>
            <a:lvl1pPr algn="r">
              <a:defRPr sz="1300">
                <a:latin typeface="Arial" panose="020B0604020202020204" pitchFamily="34" charset="0"/>
              </a:defRPr>
            </a:lvl1pPr>
          </a:lstStyle>
          <a:p>
            <a:fld id="{F93E6C17-F35F-4654-8DE9-B693AC206066}" type="datetimeFigureOut">
              <a:rPr lang="en-GB" smtClean="0"/>
              <a:pPr/>
              <a:t>09/04/2025</a:t>
            </a:fld>
            <a:endParaRPr lang="en-GB" dirty="0"/>
          </a:p>
        </p:txBody>
      </p:sp>
      <p:sp>
        <p:nvSpPr>
          <p:cNvPr id="4" name="Slide Image Placeholder 3"/>
          <p:cNvSpPr>
            <a:spLocks noGrp="1" noRot="1" noChangeAspect="1"/>
          </p:cNvSpPr>
          <p:nvPr>
            <p:ph type="sldImg" idx="2"/>
          </p:nvPr>
        </p:nvSpPr>
        <p:spPr>
          <a:xfrm>
            <a:off x="90488" y="746125"/>
            <a:ext cx="6616700" cy="3722688"/>
          </a:xfrm>
          <a:prstGeom prst="rect">
            <a:avLst/>
          </a:prstGeom>
          <a:noFill/>
          <a:ln w="12700">
            <a:solidFill>
              <a:prstClr val="black"/>
            </a:solidFill>
          </a:ln>
        </p:spPr>
        <p:txBody>
          <a:bodyPr vert="horz" lIns="95556" tIns="47778" rIns="95556" bIns="47778" rtlCol="0" anchor="ctr"/>
          <a:lstStyle/>
          <a:p>
            <a:endParaRPr lang="en-GB" dirty="0"/>
          </a:p>
        </p:txBody>
      </p:sp>
      <p:sp>
        <p:nvSpPr>
          <p:cNvPr id="5" name="Notes Placeholder 4"/>
          <p:cNvSpPr>
            <a:spLocks noGrp="1"/>
          </p:cNvSpPr>
          <p:nvPr>
            <p:ph type="body" sz="quarter" idx="3"/>
          </p:nvPr>
        </p:nvSpPr>
        <p:spPr>
          <a:xfrm>
            <a:off x="679768" y="4716664"/>
            <a:ext cx="5438140" cy="4468416"/>
          </a:xfrm>
          <a:prstGeom prst="rect">
            <a:avLst/>
          </a:prstGeom>
        </p:spPr>
        <p:txBody>
          <a:bodyPr vert="horz" lIns="95556" tIns="47778" rIns="95556" bIns="47778"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1" y="9431601"/>
            <a:ext cx="2945659" cy="496491"/>
          </a:xfrm>
          <a:prstGeom prst="rect">
            <a:avLst/>
          </a:prstGeom>
        </p:spPr>
        <p:txBody>
          <a:bodyPr vert="horz" lIns="95556" tIns="47778" rIns="95556" bIns="47778" rtlCol="0" anchor="b"/>
          <a:lstStyle>
            <a:lvl1pPr algn="l">
              <a:defRPr sz="1300">
                <a:latin typeface="Arial" panose="020B0604020202020204" pitchFamily="34" charset="0"/>
              </a:defRPr>
            </a:lvl1pPr>
          </a:lstStyle>
          <a:p>
            <a:endParaRPr lang="en-GB" dirty="0"/>
          </a:p>
        </p:txBody>
      </p:sp>
      <p:sp>
        <p:nvSpPr>
          <p:cNvPr id="7" name="Slide Number Placeholder 6"/>
          <p:cNvSpPr>
            <a:spLocks noGrp="1"/>
          </p:cNvSpPr>
          <p:nvPr>
            <p:ph type="sldNum" sz="quarter" idx="5"/>
          </p:nvPr>
        </p:nvSpPr>
        <p:spPr>
          <a:xfrm>
            <a:off x="3850446" y="9431601"/>
            <a:ext cx="2945659" cy="496491"/>
          </a:xfrm>
          <a:prstGeom prst="rect">
            <a:avLst/>
          </a:prstGeom>
        </p:spPr>
        <p:txBody>
          <a:bodyPr vert="horz" lIns="95556" tIns="47778" rIns="95556" bIns="47778" rtlCol="0" anchor="b"/>
          <a:lstStyle>
            <a:lvl1pPr algn="r">
              <a:defRPr sz="1300">
                <a:latin typeface="Arial" panose="020B0604020202020204" pitchFamily="34" charset="0"/>
              </a:defRPr>
            </a:lvl1pPr>
          </a:lstStyle>
          <a:p>
            <a:fld id="{49027E0A-1465-4A40-B1D5-9126D49509FC}" type="slidenum">
              <a:rPr lang="en-GB" smtClean="0"/>
              <a:pPr/>
              <a:t>‹N›</a:t>
            </a:fld>
            <a:endParaRPr lang="en-GB" dirty="0"/>
          </a:p>
        </p:txBody>
      </p:sp>
    </p:spTree>
    <p:extLst>
      <p:ext uri="{BB962C8B-B14F-4D97-AF65-F5344CB8AC3E}">
        <p14:creationId xmlns:p14="http://schemas.microsoft.com/office/powerpoint/2010/main" val="25133482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4" name="Bild 7"/>
          <p:cNvPicPr>
            <a:picLocks noChangeAspect="1"/>
          </p:cNvPicPr>
          <p:nvPr userDrawn="1"/>
        </p:nvPicPr>
        <p:blipFill rotWithShape="1">
          <a:blip r:embed="rId2" cstate="print">
            <a:extLst>
              <a:ext uri="{28A0092B-C50C-407E-A947-70E740481C1C}">
                <a14:useLocalDpi xmlns:a14="http://schemas.microsoft.com/office/drawing/2010/main" val="0"/>
              </a:ext>
            </a:extLst>
          </a:blip>
          <a:srcRect t="1" b="27348"/>
          <a:stretch/>
        </p:blipFill>
        <p:spPr>
          <a:xfrm>
            <a:off x="-1" y="0"/>
            <a:ext cx="12197925" cy="5570706"/>
          </a:xfrm>
          <a:prstGeom prst="rect">
            <a:avLst/>
          </a:prstGeom>
        </p:spPr>
      </p:pic>
      <p:grpSp>
        <p:nvGrpSpPr>
          <p:cNvPr id="4" name="Gruppieren 3"/>
          <p:cNvGrpSpPr/>
          <p:nvPr userDrawn="1"/>
        </p:nvGrpSpPr>
        <p:grpSpPr>
          <a:xfrm>
            <a:off x="5735960" y="5812522"/>
            <a:ext cx="6120680" cy="923330"/>
            <a:chOff x="5735960" y="5717361"/>
            <a:chExt cx="6120680" cy="923330"/>
          </a:xfrm>
        </p:grpSpPr>
        <p:pic>
          <p:nvPicPr>
            <p:cNvPr id="25" name="Grafik 24"/>
            <p:cNvPicPr preferRelativeResize="0">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auto">
            <a:xfrm>
              <a:off x="5735960" y="5774784"/>
              <a:ext cx="997207" cy="656496"/>
            </a:xfrm>
            <a:prstGeom prst="rect">
              <a:avLst/>
            </a:prstGeom>
            <a:noFill/>
            <a:ln>
              <a:noFill/>
            </a:ln>
          </p:spPr>
        </p:pic>
        <p:sp>
          <p:nvSpPr>
            <p:cNvPr id="3" name="Rechteck 2"/>
            <p:cNvSpPr/>
            <p:nvPr userDrawn="1"/>
          </p:nvSpPr>
          <p:spPr>
            <a:xfrm>
              <a:off x="6744072" y="5717361"/>
              <a:ext cx="5112568" cy="923330"/>
            </a:xfrm>
            <a:prstGeom prst="rect">
              <a:avLst/>
            </a:prstGeom>
          </p:spPr>
          <p:txBody>
            <a:bodyPr wrap="square">
              <a:spAutoFit/>
            </a:bodyPr>
            <a:lstStyle/>
            <a:p>
              <a:pPr algn="just">
                <a:lnSpc>
                  <a:spcPct val="90000"/>
                </a:lnSpc>
              </a:pPr>
              <a:r>
                <a:rPr lang="en-GB" sz="1000" dirty="0">
                  <a:latin typeface="Arial" panose="020B0604020202020204" pitchFamily="34" charset="0"/>
                </a:rPr>
                <a:t>This work has been carried out within the framework of the EUROfusion Consortium, funded by the European Union via the </a:t>
              </a:r>
              <a:r>
                <a:rPr lang="en-GB" sz="1000" dirty="0" err="1">
                  <a:latin typeface="Arial" panose="020B0604020202020204" pitchFamily="34" charset="0"/>
                </a:rPr>
                <a:t>Euratom</a:t>
              </a:r>
              <a:r>
                <a:rPr lang="en-GB" sz="1000" dirty="0">
                  <a:latin typeface="Arial" panose="020B0604020202020204" pitchFamily="34" charset="0"/>
                </a:rPr>
                <a:t> Research and Training Programme (Grant Agreement No 101052200 — EUROfusion). Views and opinions expressed are however those of the author(s) only and do not necessarily reflect those of the European Union or the European Commission. Neither the European Union nor the European Commission can be held responsible for them.</a:t>
              </a:r>
            </a:p>
          </p:txBody>
        </p:sp>
      </p:grpSp>
    </p:spTree>
    <p:extLst>
      <p:ext uri="{BB962C8B-B14F-4D97-AF65-F5344CB8AC3E}">
        <p14:creationId xmlns:p14="http://schemas.microsoft.com/office/powerpoint/2010/main" val="1694295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EUROfusion_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7ECB478-BAE3-9650-1ED0-40553289DFEC}"/>
              </a:ext>
            </a:extLst>
          </p:cNvPr>
          <p:cNvSpPr/>
          <p:nvPr userDrawn="1"/>
        </p:nvSpPr>
        <p:spPr>
          <a:xfrm>
            <a:off x="0" y="6525344"/>
            <a:ext cx="12192000" cy="332656"/>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983432" y="192515"/>
            <a:ext cx="9451776" cy="457200"/>
          </a:xfrm>
        </p:spPr>
        <p:txBody>
          <a:bodyPr>
            <a:noAutofit/>
          </a:bodyPr>
          <a:lstStyle>
            <a:lvl1pPr algn="l">
              <a:lnSpc>
                <a:spcPts val="2400"/>
              </a:lnSpc>
              <a:defRPr sz="2800" b="1">
                <a:solidFill>
                  <a:schemeClr val="tx2"/>
                </a:solidFill>
                <a:latin typeface="+mn-lt"/>
                <a:cs typeface="Arial" panose="020B0604020202020204" pitchFamily="34" charset="0"/>
              </a:defRPr>
            </a:lvl1pPr>
          </a:lstStyle>
          <a:p>
            <a:r>
              <a:rPr lang="en-US" dirty="0"/>
              <a:t>Click to edit Master title style</a:t>
            </a:r>
            <a:endParaRPr lang="en-GB" dirty="0"/>
          </a:p>
        </p:txBody>
      </p:sp>
      <p:sp>
        <p:nvSpPr>
          <p:cNvPr id="3" name="Content Placeholder 2"/>
          <p:cNvSpPr>
            <a:spLocks noGrp="1"/>
          </p:cNvSpPr>
          <p:nvPr>
            <p:ph idx="1"/>
          </p:nvPr>
        </p:nvSpPr>
        <p:spPr>
          <a:xfrm>
            <a:off x="609600" y="836712"/>
            <a:ext cx="11103024" cy="5688632"/>
          </a:xfrm>
        </p:spPr>
        <p:txBody>
          <a:bodyPr>
            <a:normAutofit/>
          </a:bodyPr>
          <a:lstStyle>
            <a:lvl1pPr marL="257175" indent="-257175">
              <a:buFont typeface="Arial" panose="020B0604020202020204" pitchFamily="34" charset="0"/>
              <a:buChar char="•"/>
              <a:defRPr sz="2400" b="1">
                <a:latin typeface="+mn-lt"/>
                <a:cs typeface="Arial" panose="020B0604020202020204" pitchFamily="34" charset="0"/>
              </a:defRPr>
            </a:lvl1pPr>
            <a:lvl2pPr marL="557213" indent="-214313">
              <a:buFont typeface="Arial" panose="020B0604020202020204" pitchFamily="34" charset="0"/>
              <a:buChar char="•"/>
              <a:defRPr sz="1800">
                <a:solidFill>
                  <a:srgbClr val="002060"/>
                </a:solidFill>
                <a:latin typeface="+mn-lt"/>
                <a:cs typeface="Arial" panose="020B0604020202020204" pitchFamily="34" charset="0"/>
              </a:defRPr>
            </a:lvl2pPr>
            <a:lvl3pPr marL="857250" indent="-171450">
              <a:buFont typeface="Arial" panose="020B0604020202020204" pitchFamily="34" charset="0"/>
              <a:buChar char="•"/>
              <a:defRPr sz="1600">
                <a:solidFill>
                  <a:srgbClr val="002060"/>
                </a:solidFill>
                <a:latin typeface="+mn-lt"/>
                <a:cs typeface="Arial" panose="020B0604020202020204" pitchFamily="34" charset="0"/>
              </a:defRPr>
            </a:lvl3pPr>
            <a:lvl4pPr>
              <a:defRPr/>
            </a:lvl4pPr>
            <a:lvl5pPr>
              <a:defRPr/>
            </a:lvl5pPr>
          </a:lstStyle>
          <a:p>
            <a:pPr lvl="0"/>
            <a:r>
              <a:rPr lang="en-US" dirty="0"/>
              <a:t>Click to edit Master text styles</a:t>
            </a:r>
          </a:p>
          <a:p>
            <a:pPr lvl="1"/>
            <a:r>
              <a:rPr lang="en-US" dirty="0"/>
              <a:t>Second level</a:t>
            </a:r>
          </a:p>
          <a:p>
            <a:pPr lvl="2"/>
            <a:r>
              <a:rPr lang="en-US" dirty="0"/>
              <a:t>Third level</a:t>
            </a:r>
          </a:p>
        </p:txBody>
      </p:sp>
      <p:sp>
        <p:nvSpPr>
          <p:cNvPr id="8" name="Footer Placeholder 7"/>
          <p:cNvSpPr>
            <a:spLocks noGrp="1"/>
          </p:cNvSpPr>
          <p:nvPr>
            <p:ph type="ftr" sz="quarter" idx="11"/>
          </p:nvPr>
        </p:nvSpPr>
        <p:spPr>
          <a:xfrm>
            <a:off x="825624" y="6555770"/>
            <a:ext cx="11103024" cy="329614"/>
          </a:xfrm>
          <a:prstGeom prst="rect">
            <a:avLst/>
          </a:prstGeom>
        </p:spPr>
        <p:txBody>
          <a:bodyPr anchor="t"/>
          <a:lstStyle>
            <a:lvl1pPr>
              <a:defRPr sz="1200">
                <a:solidFill>
                  <a:schemeClr val="bg1"/>
                </a:solidFill>
              </a:defRPr>
            </a:lvl1pPr>
          </a:lstStyle>
          <a:p>
            <a:pPr algn="r"/>
            <a:r>
              <a:rPr lang="en-GB" dirty="0"/>
              <a:t>Nicola Fonnesu et al., | </a:t>
            </a:r>
            <a:r>
              <a:rPr lang="en-US" dirty="0"/>
              <a:t>Neutronic benchmark and validation experiments at the Frascati Neutron Generator</a:t>
            </a:r>
            <a:r>
              <a:rPr lang="en-GB" dirty="0"/>
              <a:t>| </a:t>
            </a:r>
            <a:r>
              <a:rPr lang="en-US" dirty="0">
                <a:solidFill>
                  <a:schemeClr val="bg1"/>
                </a:solidFill>
                <a:latin typeface="Arial" panose="020B0604020202020204" pitchFamily="34" charset="0"/>
                <a:cs typeface="Arial" panose="020B0604020202020204" pitchFamily="34" charset="0"/>
              </a:rPr>
              <a:t>Fusion Neutronics Meeting 2025 </a:t>
            </a:r>
            <a:r>
              <a:rPr lang="en-GB" dirty="0"/>
              <a:t>10/04/25 | Page </a:t>
            </a:r>
            <a:fld id="{6A6D9FA1-99C7-4910-8E32-B85D378B0060}" type="slidenum">
              <a:rPr lang="en-GB" smtClean="0">
                <a:solidFill>
                  <a:prstClr val="white"/>
                </a:solidFill>
              </a:rPr>
              <a:pPr/>
              <a:t>‹N›</a:t>
            </a:fld>
            <a:endParaRPr lang="en-GB" dirty="0"/>
          </a:p>
        </p:txBody>
      </p:sp>
      <p:pic>
        <p:nvPicPr>
          <p:cNvPr id="1026" name="Picture 2" descr="EUROfusion - Realising Fusion Energy">
            <a:extLst>
              <a:ext uri="{FF2B5EF4-FFF2-40B4-BE49-F238E27FC236}">
                <a16:creationId xmlns:a16="http://schemas.microsoft.com/office/drawing/2014/main" id="{D76DEB2B-40A9-CD88-03A2-1B2D1E8A0C70}"/>
              </a:ext>
            </a:extLst>
          </p:cNvPr>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91344" y="57007"/>
            <a:ext cx="636023" cy="63602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0CFE93D-B60A-5519-67CA-2FB5FDAACE49}"/>
              </a:ext>
            </a:extLst>
          </p:cNvPr>
          <p:cNvPicPr>
            <a:picLocks noChangeAspect="1"/>
          </p:cNvPicPr>
          <p:nvPr userDrawn="1"/>
        </p:nvPicPr>
        <p:blipFill>
          <a:blip r:embed="rId3" cstate="email">
            <a:alphaModFix amt="65000"/>
            <a:extLst>
              <a:ext uri="{28A0092B-C50C-407E-A947-70E740481C1C}">
                <a14:useLocalDpi xmlns:a14="http://schemas.microsoft.com/office/drawing/2010/main"/>
              </a:ext>
            </a:extLst>
          </a:blip>
          <a:srcRect/>
          <a:stretch>
            <a:fillRect/>
          </a:stretch>
        </p:blipFill>
        <p:spPr>
          <a:xfrm>
            <a:off x="7247890" y="252412"/>
            <a:ext cx="4944110" cy="6353175"/>
          </a:xfrm>
          <a:prstGeom prst="rect">
            <a:avLst/>
          </a:prstGeom>
          <a:noFill/>
        </p:spPr>
      </p:pic>
    </p:spTree>
    <p:extLst>
      <p:ext uri="{BB962C8B-B14F-4D97-AF65-F5344CB8AC3E}">
        <p14:creationId xmlns:p14="http://schemas.microsoft.com/office/powerpoint/2010/main" val="32939893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623392" y="6356353"/>
            <a:ext cx="3860800" cy="365125"/>
          </a:xfrm>
          <a:prstGeom prst="rect">
            <a:avLst/>
          </a:prstGeom>
        </p:spPr>
        <p:txBody>
          <a:bodyPr vert="horz" lIns="91440" tIns="45720" rIns="91440" bIns="45720" rtlCol="0" anchor="ctr"/>
          <a:lstStyle>
            <a:lvl1pPr algn="l">
              <a:defRPr sz="1000">
                <a:solidFill>
                  <a:schemeClr val="tx1">
                    <a:tint val="75000"/>
                  </a:schemeClr>
                </a:solidFill>
                <a:latin typeface="Arial" panose="020B0604020202020204" pitchFamily="34" charset="0"/>
              </a:defRPr>
            </a:lvl1pPr>
          </a:lstStyle>
          <a:p>
            <a:r>
              <a:rPr lang="fr-FR" dirty="0"/>
              <a:t>A. </a:t>
            </a:r>
            <a:r>
              <a:rPr lang="fr-FR" dirty="0" err="1"/>
              <a:t>Author</a:t>
            </a:r>
            <a:r>
              <a:rPr lang="fr-FR" dirty="0"/>
              <a:t>  |  XYZ PB Meeting  |  dd Mth </a:t>
            </a:r>
            <a:r>
              <a:rPr lang="fr-FR" dirty="0" err="1"/>
              <a:t>yyyy</a:t>
            </a:r>
            <a:endParaRPr lang="en-GB" dirty="0"/>
          </a:p>
        </p:txBody>
      </p:sp>
      <p:sp>
        <p:nvSpPr>
          <p:cNvPr id="6" name="Slide Number Placeholder 5"/>
          <p:cNvSpPr>
            <a:spLocks noGrp="1"/>
          </p:cNvSpPr>
          <p:nvPr>
            <p:ph type="sldNum" sz="quarter" idx="4"/>
          </p:nvPr>
        </p:nvSpPr>
        <p:spPr>
          <a:xfrm>
            <a:off x="10848528" y="6356353"/>
            <a:ext cx="733872"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defRPr>
            </a:lvl1pPr>
          </a:lstStyle>
          <a:p>
            <a:fld id="{6A6D9FA1-99C7-4910-8E32-B85D378B0060}" type="slidenum">
              <a:rPr lang="en-GB" smtClean="0"/>
              <a:pPr/>
              <a:t>‹N›</a:t>
            </a:fld>
            <a:endParaRPr lang="en-GB" dirty="0"/>
          </a:p>
        </p:txBody>
      </p:sp>
    </p:spTree>
    <p:extLst>
      <p:ext uri="{BB962C8B-B14F-4D97-AF65-F5344CB8AC3E}">
        <p14:creationId xmlns:p14="http://schemas.microsoft.com/office/powerpoint/2010/main" val="886642047"/>
      </p:ext>
    </p:extLst>
  </p:cSld>
  <p:clrMap bg1="lt1" tx1="dk1" bg2="lt2" tx2="dk2" accent1="accent1" accent2="accent2" accent3="accent3" accent4="accent4" accent5="accent5" accent6="accent6" hlink="hlink" folHlink="folHlink"/>
  <p:sldLayoutIdLst>
    <p:sldLayoutId id="2147483649" r:id="rId1"/>
    <p:sldLayoutId id="2147483656" r:id="rId2"/>
  </p:sldLayoutIdLst>
  <p:hf hdr="0" dt="0"/>
  <p:txStyles>
    <p:titleStyle>
      <a:lvl1pPr algn="ctr" defTabSz="685800" rtl="0" eaLnBrk="1" latinLnBrk="0" hangingPunct="1">
        <a:spcBef>
          <a:spcPct val="0"/>
        </a:spcBef>
        <a:buNone/>
        <a:defRPr sz="3300" kern="1200">
          <a:solidFill>
            <a:schemeClr val="tx1"/>
          </a:solidFill>
          <a:latin typeface="Arial" panose="020B0604020202020204" pitchFamily="34" charset="0"/>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Arial" panose="020B0604020202020204" pitchFamily="34" charset="0"/>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Arial" panose="020B0604020202020204" pitchFamily="34" charset="0"/>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Arial" panose="020B0604020202020204" pitchFamily="34" charset="0"/>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mailto:nicola.fonnesu@enea.it"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mailto:nicola.fonnesu@enea.it"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Vai alla Hom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2" name="Footer Placeholder 3">
            <a:extLst>
              <a:ext uri="{FF2B5EF4-FFF2-40B4-BE49-F238E27FC236}">
                <a16:creationId xmlns:a16="http://schemas.microsoft.com/office/drawing/2014/main" id="{32CB9585-862D-4F27-AC26-5AD4C9418A33}"/>
              </a:ext>
            </a:extLst>
          </p:cNvPr>
          <p:cNvSpPr txBox="1">
            <a:spLocks/>
          </p:cNvSpPr>
          <p:nvPr/>
        </p:nvSpPr>
        <p:spPr>
          <a:xfrm>
            <a:off x="5863062" y="159040"/>
            <a:ext cx="6214797" cy="646331"/>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solidFill>
                  <a:schemeClr val="bg1"/>
                </a:solidFill>
                <a:latin typeface="Arial" panose="020B0604020202020204" pitchFamily="34" charset="0"/>
                <a:cs typeface="Arial" panose="020B0604020202020204" pitchFamily="34" charset="0"/>
              </a:rPr>
              <a:t>Fusion Neutronics Meeting 2025</a:t>
            </a:r>
            <a:r>
              <a:rPr lang="en-GB" dirty="0">
                <a:solidFill>
                  <a:schemeClr val="bg1"/>
                </a:solidFill>
                <a:latin typeface="Arial" panose="020B0604020202020204" pitchFamily="34" charset="0"/>
                <a:cs typeface="Arial" panose="020B0604020202020204" pitchFamily="34" charset="0"/>
              </a:rPr>
              <a:t>, 7</a:t>
            </a:r>
            <a:r>
              <a:rPr lang="en-GB" baseline="30000" dirty="0">
                <a:solidFill>
                  <a:schemeClr val="bg1"/>
                </a:solidFill>
                <a:latin typeface="Arial" panose="020B0604020202020204" pitchFamily="34" charset="0"/>
                <a:cs typeface="Arial" panose="020B0604020202020204" pitchFamily="34" charset="0"/>
              </a:rPr>
              <a:t>th</a:t>
            </a:r>
            <a:r>
              <a:rPr lang="en-GB" dirty="0">
                <a:solidFill>
                  <a:schemeClr val="bg1"/>
                </a:solidFill>
                <a:latin typeface="Arial" panose="020B0604020202020204" pitchFamily="34" charset="0"/>
                <a:cs typeface="Arial" panose="020B0604020202020204" pitchFamily="34" charset="0"/>
              </a:rPr>
              <a:t>-10</a:t>
            </a:r>
            <a:r>
              <a:rPr lang="en-GB" baseline="30000" dirty="0">
                <a:solidFill>
                  <a:schemeClr val="bg1"/>
                </a:solidFill>
                <a:latin typeface="Arial" panose="020B0604020202020204" pitchFamily="34" charset="0"/>
                <a:cs typeface="Arial" panose="020B0604020202020204" pitchFamily="34" charset="0"/>
              </a:rPr>
              <a:t>th</a:t>
            </a:r>
            <a:r>
              <a:rPr lang="en-GB" dirty="0">
                <a:solidFill>
                  <a:schemeClr val="bg1"/>
                </a:solidFill>
                <a:latin typeface="Arial" panose="020B0604020202020204" pitchFamily="34" charset="0"/>
                <a:cs typeface="Arial" panose="020B0604020202020204" pitchFamily="34" charset="0"/>
              </a:rPr>
              <a:t> April, 2025 </a:t>
            </a:r>
            <a:r>
              <a:rPr lang="en-GB" dirty="0" err="1">
                <a:solidFill>
                  <a:schemeClr val="bg1"/>
                </a:solidFill>
                <a:latin typeface="Arial" panose="020B0604020202020204" pitchFamily="34" charset="0"/>
                <a:cs typeface="Arial" panose="020B0604020202020204" pitchFamily="34" charset="0"/>
              </a:rPr>
              <a:t>Facultad</a:t>
            </a:r>
            <a:r>
              <a:rPr lang="en-GB" dirty="0">
                <a:solidFill>
                  <a:schemeClr val="bg1"/>
                </a:solidFill>
                <a:latin typeface="Arial" panose="020B0604020202020204" pitchFamily="34" charset="0"/>
                <a:cs typeface="Arial" panose="020B0604020202020204" pitchFamily="34" charset="0"/>
              </a:rPr>
              <a:t> de </a:t>
            </a:r>
            <a:r>
              <a:rPr lang="en-GB" dirty="0" err="1">
                <a:solidFill>
                  <a:schemeClr val="bg1"/>
                </a:solidFill>
                <a:latin typeface="Arial" panose="020B0604020202020204" pitchFamily="34" charset="0"/>
                <a:cs typeface="Arial" panose="020B0604020202020204" pitchFamily="34" charset="0"/>
              </a:rPr>
              <a:t>Educación</a:t>
            </a:r>
            <a:r>
              <a:rPr lang="en-GB" dirty="0">
                <a:solidFill>
                  <a:schemeClr val="bg1"/>
                </a:solidFill>
                <a:latin typeface="Arial" panose="020B0604020202020204" pitchFamily="34" charset="0"/>
                <a:cs typeface="Arial" panose="020B0604020202020204" pitchFamily="34" charset="0"/>
              </a:rPr>
              <a:t> of UNED, Madrid</a:t>
            </a:r>
          </a:p>
        </p:txBody>
      </p:sp>
      <p:sp>
        <p:nvSpPr>
          <p:cNvPr id="16" name="ZoneTexte 2"/>
          <p:cNvSpPr txBox="1"/>
          <p:nvPr/>
        </p:nvSpPr>
        <p:spPr>
          <a:xfrm>
            <a:off x="155575" y="4083637"/>
            <a:ext cx="7736945" cy="1600438"/>
          </a:xfrm>
          <a:prstGeom prst="rect">
            <a:avLst/>
          </a:prstGeom>
          <a:noFill/>
        </p:spPr>
        <p:txBody>
          <a:bodyPr wrap="square" rtlCol="0">
            <a:spAutoFit/>
          </a:bodyPr>
          <a:lstStyle/>
          <a:p>
            <a:pPr>
              <a:spcBef>
                <a:spcPts val="600"/>
              </a:spcBef>
              <a:spcAft>
                <a:spcPts val="600"/>
              </a:spcAft>
            </a:pPr>
            <a:r>
              <a:rPr lang="it-IT" sz="2400" b="1" dirty="0">
                <a:solidFill>
                  <a:schemeClr val="bg1"/>
                </a:solidFill>
                <a:effectLst/>
                <a:ea typeface="Malgun Gothic" panose="020B0503020000020004" pitchFamily="34" charset="-127"/>
                <a:cs typeface="Times New Roman" panose="02020603050405020304" pitchFamily="18" charset="0"/>
              </a:rPr>
              <a:t>N. Fonnesu</a:t>
            </a:r>
          </a:p>
          <a:p>
            <a:pPr>
              <a:buNone/>
            </a:pPr>
            <a:r>
              <a:rPr lang="it-IT" sz="2000" b="1" dirty="0">
                <a:solidFill>
                  <a:schemeClr val="bg1"/>
                </a:solidFill>
                <a:effectLst/>
                <a:ea typeface="Malgun Gothic" panose="020B0503020000020004" pitchFamily="34" charset="-127"/>
                <a:cs typeface="Times New Roman" panose="02020603050405020304" pitchFamily="18" charset="0"/>
              </a:rPr>
              <a:t>ENEA, </a:t>
            </a:r>
            <a:r>
              <a:rPr lang="it-IT" sz="2000" b="1" dirty="0" err="1">
                <a:solidFill>
                  <a:schemeClr val="bg1"/>
                </a:solidFill>
                <a:effectLst/>
                <a:ea typeface="Malgun Gothic" panose="020B0503020000020004" pitchFamily="34" charset="-127"/>
                <a:cs typeface="Times New Roman" panose="02020603050405020304" pitchFamily="18" charset="0"/>
              </a:rPr>
              <a:t>Nuclear</a:t>
            </a:r>
            <a:r>
              <a:rPr lang="it-IT" sz="2000" b="1" dirty="0">
                <a:solidFill>
                  <a:schemeClr val="bg1"/>
                </a:solidFill>
                <a:effectLst/>
                <a:ea typeface="Malgun Gothic" panose="020B0503020000020004" pitchFamily="34" charset="-127"/>
                <a:cs typeface="Times New Roman" panose="02020603050405020304" pitchFamily="18" charset="0"/>
              </a:rPr>
              <a:t> Department, Frascati, Rome</a:t>
            </a:r>
          </a:p>
          <a:p>
            <a:r>
              <a:rPr lang="en-US" sz="1600" i="1" u="sng" dirty="0">
                <a:solidFill>
                  <a:schemeClr val="bg1"/>
                </a:solidFill>
                <a:effectLst/>
                <a:ea typeface="Malgun Gothic" panose="020B0503020000020004" pitchFamily="34" charset="-127"/>
                <a:cs typeface="Times New Roman" panose="02020603050405020304" pitchFamily="18" charset="0"/>
                <a:hlinkClick r:id="rId2">
                  <a:extLst>
                    <a:ext uri="{A12FA001-AC4F-418D-AE19-62706E023703}">
                      <ahyp:hlinkClr xmlns:ahyp="http://schemas.microsoft.com/office/drawing/2018/hyperlinkcolor" val="tx"/>
                    </a:ext>
                  </a:extLst>
                </a:hlinkClick>
              </a:rPr>
              <a:t>nicola.fonnesu@enea.it</a:t>
            </a:r>
            <a:endParaRPr lang="it-IT" sz="1600" dirty="0">
              <a:solidFill>
                <a:schemeClr val="bg1"/>
              </a:solidFill>
              <a:effectLst/>
              <a:ea typeface="Malgun Gothic" panose="020B0503020000020004" pitchFamily="34" charset="-127"/>
              <a:cs typeface="Times New Roman" panose="02020603050405020304" pitchFamily="18" charset="0"/>
            </a:endParaRPr>
          </a:p>
          <a:p>
            <a:pPr algn="ctr">
              <a:spcBef>
                <a:spcPts val="600"/>
              </a:spcBef>
              <a:spcAft>
                <a:spcPts val="600"/>
              </a:spcAft>
            </a:pPr>
            <a:r>
              <a:rPr lang="it-IT" sz="2800" b="1" dirty="0">
                <a:solidFill>
                  <a:schemeClr val="bg1"/>
                </a:solidFill>
                <a:effectLst/>
                <a:latin typeface="+mj-lt"/>
                <a:ea typeface="Malgun Gothic" panose="020B0503020000020004" pitchFamily="34" charset="-127"/>
                <a:cs typeface="Times New Roman" panose="02020603050405020304" pitchFamily="18" charset="0"/>
              </a:rPr>
              <a:t> </a:t>
            </a:r>
          </a:p>
        </p:txBody>
      </p:sp>
      <p:sp>
        <p:nvSpPr>
          <p:cNvPr id="3" name="CasellaDiTesto 2">
            <a:extLst>
              <a:ext uri="{FF2B5EF4-FFF2-40B4-BE49-F238E27FC236}">
                <a16:creationId xmlns:a16="http://schemas.microsoft.com/office/drawing/2014/main" id="{4A471062-87C6-7B66-887B-BFDCE6CD2E88}"/>
              </a:ext>
            </a:extLst>
          </p:cNvPr>
          <p:cNvSpPr txBox="1"/>
          <p:nvPr/>
        </p:nvSpPr>
        <p:spPr>
          <a:xfrm>
            <a:off x="1137532" y="2351782"/>
            <a:ext cx="9635593" cy="1077218"/>
          </a:xfrm>
          <a:prstGeom prst="rect">
            <a:avLst/>
          </a:prstGeom>
          <a:noFill/>
        </p:spPr>
        <p:txBody>
          <a:bodyPr wrap="square">
            <a:spAutoFit/>
          </a:bodyPr>
          <a:lstStyle/>
          <a:p>
            <a:pPr algn="ctr"/>
            <a:r>
              <a:rPr lang="en-US" sz="3200" b="1" dirty="0"/>
              <a:t>Neutronic benchmark and validation experiments at the Frascati Neutron Generator</a:t>
            </a:r>
            <a:endParaRPr lang="it-IT" sz="2400" dirty="0">
              <a:solidFill>
                <a:schemeClr val="bg1"/>
              </a:solidFill>
            </a:endParaRPr>
          </a:p>
        </p:txBody>
      </p:sp>
      <p:pic>
        <p:nvPicPr>
          <p:cNvPr id="5" name="Immagine 4" descr="Immagine che contiene testo, Carattere, schermata, Elementi grafici&#10;&#10;Il contenuto generato dall'IA potrebbe non essere corretto.">
            <a:extLst>
              <a:ext uri="{FF2B5EF4-FFF2-40B4-BE49-F238E27FC236}">
                <a16:creationId xmlns:a16="http://schemas.microsoft.com/office/drawing/2014/main" id="{855682B2-789D-DAA4-C85B-3FDB66BBC2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3600" y="5908534"/>
            <a:ext cx="4023925" cy="760826"/>
          </a:xfrm>
          <a:prstGeom prst="rect">
            <a:avLst/>
          </a:prstGeom>
        </p:spPr>
      </p:pic>
    </p:spTree>
    <p:extLst>
      <p:ext uri="{BB962C8B-B14F-4D97-AF65-F5344CB8AC3E}">
        <p14:creationId xmlns:p14="http://schemas.microsoft.com/office/powerpoint/2010/main" val="3029119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21CCC54-AB7F-E659-E5E5-2B834DF6ADE4}"/>
              </a:ext>
            </a:extLst>
          </p:cNvPr>
          <p:cNvSpPr>
            <a:spLocks noGrp="1"/>
          </p:cNvSpPr>
          <p:nvPr>
            <p:ph type="title"/>
          </p:nvPr>
        </p:nvSpPr>
        <p:spPr/>
        <p:txBody>
          <a:bodyPr/>
          <a:lstStyle/>
          <a:p>
            <a:r>
              <a:rPr lang="en-US" dirty="0"/>
              <a:t>Concrete</a:t>
            </a:r>
            <a:r>
              <a:rPr lang="en-US" sz="1800" b="1" dirty="0">
                <a:effectLst/>
                <a:latin typeface="Calibri" panose="020F0502020204030204" pitchFamily="34" charset="0"/>
                <a:ea typeface="Calibri" panose="020F0502020204030204" pitchFamily="34" charset="0"/>
                <a:cs typeface="Arial" panose="020B0604020202020204" pitchFamily="34" charset="0"/>
              </a:rPr>
              <a:t> </a:t>
            </a:r>
            <a:r>
              <a:rPr lang="en-US" dirty="0"/>
              <a:t>shielding benchmark experiment </a:t>
            </a:r>
            <a:endParaRPr lang="it-IT" dirty="0"/>
          </a:p>
        </p:txBody>
      </p:sp>
      <p:sp>
        <p:nvSpPr>
          <p:cNvPr id="4" name="Segnaposto piè di pagina 3">
            <a:extLst>
              <a:ext uri="{FF2B5EF4-FFF2-40B4-BE49-F238E27FC236}">
                <a16:creationId xmlns:a16="http://schemas.microsoft.com/office/drawing/2014/main" id="{573C3295-DCB4-AEF1-E515-BCF8B7BD6799}"/>
              </a:ext>
            </a:extLst>
          </p:cNvPr>
          <p:cNvSpPr>
            <a:spLocks noGrp="1"/>
          </p:cNvSpPr>
          <p:nvPr>
            <p:ph type="ftr" sz="quarter" idx="11"/>
          </p:nvPr>
        </p:nvSpPr>
        <p:spPr/>
        <p:txBody>
          <a:bodyPr/>
          <a:lstStyle/>
          <a:p>
            <a:pPr algn="r"/>
            <a:r>
              <a:rPr lang="en-GB"/>
              <a:t>Nicola Fonnesu et al., | </a:t>
            </a:r>
            <a:r>
              <a:rPr lang="en-US"/>
              <a:t>Neutronic benchmark and validation experiments at the Frascati Neutron Generator</a:t>
            </a:r>
            <a:r>
              <a:rPr lang="en-GB"/>
              <a:t>| </a:t>
            </a:r>
            <a:r>
              <a:rPr lang="en-US">
                <a:solidFill>
                  <a:schemeClr val="bg1"/>
                </a:solidFill>
                <a:latin typeface="Arial" panose="020B0604020202020204" pitchFamily="34" charset="0"/>
                <a:cs typeface="Arial" panose="020B0604020202020204" pitchFamily="34" charset="0"/>
              </a:rPr>
              <a:t>Fusion Neutronics Meeting 2025 </a:t>
            </a:r>
            <a:r>
              <a:rPr lang="en-GB"/>
              <a:t>10/04/25 | Page </a:t>
            </a:r>
            <a:fld id="{6A6D9FA1-99C7-4910-8E32-B85D378B0060}" type="slidenum">
              <a:rPr lang="en-GB" smtClean="0">
                <a:solidFill>
                  <a:prstClr val="white"/>
                </a:solidFill>
              </a:rPr>
              <a:pPr algn="r"/>
              <a:t>10</a:t>
            </a:fld>
            <a:endParaRPr lang="en-GB" dirty="0"/>
          </a:p>
        </p:txBody>
      </p:sp>
      <p:pic>
        <p:nvPicPr>
          <p:cNvPr id="11" name="Picture 1" descr="A yellow and pink box with blue squares&#10;&#10;Description automatically generated with medium confidence">
            <a:extLst>
              <a:ext uri="{FF2B5EF4-FFF2-40B4-BE49-F238E27FC236}">
                <a16:creationId xmlns:a16="http://schemas.microsoft.com/office/drawing/2014/main" id="{B49961D5-562B-5FC9-44BA-47281DC37116}"/>
              </a:ext>
            </a:extLst>
          </p:cNvPr>
          <p:cNvPicPr>
            <a:picLocks noChangeAspect="1"/>
          </p:cNvPicPr>
          <p:nvPr/>
        </p:nvPicPr>
        <p:blipFill>
          <a:blip r:embed="rId2"/>
          <a:stretch>
            <a:fillRect/>
          </a:stretch>
        </p:blipFill>
        <p:spPr>
          <a:xfrm>
            <a:off x="407368" y="837313"/>
            <a:ext cx="5372534" cy="5459218"/>
          </a:xfrm>
          <a:prstGeom prst="rect">
            <a:avLst/>
          </a:prstGeom>
        </p:spPr>
      </p:pic>
      <p:sp>
        <p:nvSpPr>
          <p:cNvPr id="16" name="Ovale 15">
            <a:extLst>
              <a:ext uri="{FF2B5EF4-FFF2-40B4-BE49-F238E27FC236}">
                <a16:creationId xmlns:a16="http://schemas.microsoft.com/office/drawing/2014/main" id="{499C686C-F5F2-AA1B-6DCB-E9F5B0A03BE6}"/>
              </a:ext>
            </a:extLst>
          </p:cNvPr>
          <p:cNvSpPr/>
          <p:nvPr/>
        </p:nvSpPr>
        <p:spPr>
          <a:xfrm>
            <a:off x="2135560" y="3356992"/>
            <a:ext cx="144016" cy="144016"/>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Ovale 19">
            <a:extLst>
              <a:ext uri="{FF2B5EF4-FFF2-40B4-BE49-F238E27FC236}">
                <a16:creationId xmlns:a16="http://schemas.microsoft.com/office/drawing/2014/main" id="{FFD75E52-4B8C-22D0-79B8-B9DD5833EB71}"/>
              </a:ext>
            </a:extLst>
          </p:cNvPr>
          <p:cNvSpPr/>
          <p:nvPr/>
        </p:nvSpPr>
        <p:spPr>
          <a:xfrm>
            <a:off x="1957352" y="3356992"/>
            <a:ext cx="144016" cy="144016"/>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Ovale 21">
            <a:extLst>
              <a:ext uri="{FF2B5EF4-FFF2-40B4-BE49-F238E27FC236}">
                <a16:creationId xmlns:a16="http://schemas.microsoft.com/office/drawing/2014/main" id="{F879C2C8-DED9-929F-2FC4-39D8C97B641D}"/>
              </a:ext>
            </a:extLst>
          </p:cNvPr>
          <p:cNvSpPr/>
          <p:nvPr/>
        </p:nvSpPr>
        <p:spPr>
          <a:xfrm>
            <a:off x="4223792" y="3356992"/>
            <a:ext cx="144016" cy="144016"/>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Ovale 22">
            <a:extLst>
              <a:ext uri="{FF2B5EF4-FFF2-40B4-BE49-F238E27FC236}">
                <a16:creationId xmlns:a16="http://schemas.microsoft.com/office/drawing/2014/main" id="{F355AE1B-5539-B90D-ED25-DEB7BFCD10F0}"/>
              </a:ext>
            </a:extLst>
          </p:cNvPr>
          <p:cNvSpPr/>
          <p:nvPr/>
        </p:nvSpPr>
        <p:spPr>
          <a:xfrm>
            <a:off x="2855640" y="3356992"/>
            <a:ext cx="144016" cy="144016"/>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Ovale 23">
            <a:extLst>
              <a:ext uri="{FF2B5EF4-FFF2-40B4-BE49-F238E27FC236}">
                <a16:creationId xmlns:a16="http://schemas.microsoft.com/office/drawing/2014/main" id="{DC001E00-6174-7D3C-7564-6BA96F461C6D}"/>
              </a:ext>
            </a:extLst>
          </p:cNvPr>
          <p:cNvSpPr/>
          <p:nvPr/>
        </p:nvSpPr>
        <p:spPr>
          <a:xfrm>
            <a:off x="3719736" y="3356992"/>
            <a:ext cx="144016" cy="144016"/>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Ovale 24">
            <a:extLst>
              <a:ext uri="{FF2B5EF4-FFF2-40B4-BE49-F238E27FC236}">
                <a16:creationId xmlns:a16="http://schemas.microsoft.com/office/drawing/2014/main" id="{CAE767B0-3A49-80CD-B793-909272C6138B}"/>
              </a:ext>
            </a:extLst>
          </p:cNvPr>
          <p:cNvSpPr/>
          <p:nvPr/>
        </p:nvSpPr>
        <p:spPr>
          <a:xfrm>
            <a:off x="3215680" y="3356992"/>
            <a:ext cx="144016" cy="144016"/>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Ovale 25">
            <a:extLst>
              <a:ext uri="{FF2B5EF4-FFF2-40B4-BE49-F238E27FC236}">
                <a16:creationId xmlns:a16="http://schemas.microsoft.com/office/drawing/2014/main" id="{E7597DD0-AF41-C8A8-21AC-FD55D3B0EB57}"/>
              </a:ext>
            </a:extLst>
          </p:cNvPr>
          <p:cNvSpPr/>
          <p:nvPr/>
        </p:nvSpPr>
        <p:spPr>
          <a:xfrm>
            <a:off x="2495600" y="3356992"/>
            <a:ext cx="144016" cy="144016"/>
          </a:xfrm>
          <a:prstGeom prst="ellips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CasellaDiTesto 27">
            <a:extLst>
              <a:ext uri="{FF2B5EF4-FFF2-40B4-BE49-F238E27FC236}">
                <a16:creationId xmlns:a16="http://schemas.microsoft.com/office/drawing/2014/main" id="{77987E18-92E4-41CF-2D29-6AB98AD7E517}"/>
              </a:ext>
            </a:extLst>
          </p:cNvPr>
          <p:cNvSpPr txBox="1"/>
          <p:nvPr/>
        </p:nvSpPr>
        <p:spPr>
          <a:xfrm>
            <a:off x="659396" y="5157192"/>
            <a:ext cx="4968552" cy="830997"/>
          </a:xfrm>
          <a:prstGeom prst="rect">
            <a:avLst/>
          </a:prstGeom>
          <a:noFill/>
        </p:spPr>
        <p:txBody>
          <a:bodyPr wrap="square">
            <a:spAutoFit/>
          </a:bodyPr>
          <a:lstStyle/>
          <a:p>
            <a:r>
              <a:rPr lang="en-US" sz="1600" b="1" dirty="0">
                <a:effectLst/>
                <a:latin typeface="Calibri" panose="020F0502020204030204" pitchFamily="34" charset="0"/>
                <a:ea typeface="Calibri" panose="020F0502020204030204" pitchFamily="34" charset="0"/>
                <a:cs typeface="Arial" panose="020B0604020202020204" pitchFamily="34" charset="0"/>
              </a:rPr>
              <a:t>D. Flammini</a:t>
            </a:r>
            <a:r>
              <a:rPr lang="en-US" sz="1600" dirty="0">
                <a:effectLst/>
                <a:latin typeface="Calibri" panose="020F0502020204030204" pitchFamily="34" charset="0"/>
                <a:ea typeface="Calibri" panose="020F0502020204030204" pitchFamily="34" charset="0"/>
                <a:cs typeface="Arial" panose="020B0604020202020204" pitchFamily="34" charset="0"/>
              </a:rPr>
              <a:t>, Conceptual layout of a DEMO relevant concrete shielding benchmark experiment (ENEA), </a:t>
            </a:r>
            <a:r>
              <a:rPr lang="en-GB" sz="1600" dirty="0">
                <a:effectLst/>
                <a:latin typeface="Calibri" panose="020F0502020204030204" pitchFamily="34" charset="0"/>
                <a:ea typeface="Calibri" panose="020F0502020204030204" pitchFamily="34" charset="0"/>
                <a:cs typeface="Arial" panose="020B0604020202020204" pitchFamily="34" charset="0"/>
              </a:rPr>
              <a:t>WPBB-S.05.02-T008-D003, </a:t>
            </a:r>
            <a:r>
              <a:rPr lang="en-GB" sz="1600" dirty="0" err="1">
                <a:effectLst/>
                <a:latin typeface="Calibri" panose="020F0502020204030204" pitchFamily="34" charset="0"/>
                <a:ea typeface="Calibri" panose="020F0502020204030204" pitchFamily="34" charset="0"/>
                <a:cs typeface="Arial" panose="020B0604020202020204" pitchFamily="34" charset="0"/>
              </a:rPr>
              <a:t>EUROfusion</a:t>
            </a:r>
            <a:r>
              <a:rPr lang="en-GB" sz="1600" dirty="0">
                <a:effectLst/>
                <a:latin typeface="Calibri" panose="020F0502020204030204" pitchFamily="34" charset="0"/>
                <a:ea typeface="Calibri" panose="020F0502020204030204" pitchFamily="34" charset="0"/>
                <a:cs typeface="Arial" panose="020B0604020202020204" pitchFamily="34" charset="0"/>
              </a:rPr>
              <a:t> Report</a:t>
            </a:r>
            <a:r>
              <a:rPr lang="en-US" sz="1600" dirty="0">
                <a:effectLst/>
                <a:latin typeface="Calibri" panose="020F0502020204030204" pitchFamily="34" charset="0"/>
                <a:ea typeface="Calibri" panose="020F0502020204030204" pitchFamily="34" charset="0"/>
                <a:cs typeface="Arial" panose="020B0604020202020204" pitchFamily="34" charset="0"/>
              </a:rPr>
              <a:t> </a:t>
            </a:r>
            <a:endParaRPr lang="it-IT" sz="1600" dirty="0"/>
          </a:p>
        </p:txBody>
      </p:sp>
      <p:sp>
        <p:nvSpPr>
          <p:cNvPr id="30" name="CasellaDiTesto 29">
            <a:extLst>
              <a:ext uri="{FF2B5EF4-FFF2-40B4-BE49-F238E27FC236}">
                <a16:creationId xmlns:a16="http://schemas.microsoft.com/office/drawing/2014/main" id="{1BCC995C-9E13-43E2-2066-6248C81F0D28}"/>
              </a:ext>
            </a:extLst>
          </p:cNvPr>
          <p:cNvSpPr txBox="1"/>
          <p:nvPr/>
        </p:nvSpPr>
        <p:spPr>
          <a:xfrm>
            <a:off x="6012570" y="561000"/>
            <a:ext cx="6179430" cy="2246769"/>
          </a:xfrm>
          <a:prstGeom prst="rect">
            <a:avLst/>
          </a:prstGeom>
          <a:noFill/>
        </p:spPr>
        <p:txBody>
          <a:bodyPr wrap="square">
            <a:spAutoFit/>
          </a:bodyPr>
          <a:lstStyle/>
          <a:p>
            <a:r>
              <a:rPr lang="en-GB" sz="2000" dirty="0">
                <a:effectLst/>
                <a:latin typeface="Calibri" panose="020F0502020204030204" pitchFamily="34" charset="0"/>
                <a:ea typeface="Times New Roman" panose="02020603050405020304" pitchFamily="18" charset="0"/>
                <a:cs typeface="Times New Roman" panose="02020603050405020304" pitchFamily="18" charset="0"/>
              </a:rPr>
              <a:t>The pre-analyses defined the experimental configuration for </a:t>
            </a:r>
            <a:r>
              <a:rPr lang="en-GB" sz="2000" dirty="0">
                <a:latin typeface="Calibri" panose="020F0502020204030204" pitchFamily="34" charset="0"/>
                <a:ea typeface="Times New Roman" panose="02020603050405020304" pitchFamily="18" charset="0"/>
                <a:cs typeface="Times New Roman" panose="02020603050405020304" pitchFamily="18" charset="0"/>
              </a:rPr>
              <a:t>to have both </a:t>
            </a:r>
            <a:r>
              <a:rPr lang="en-GB" sz="2000" b="1" dirty="0">
                <a:latin typeface="Calibri" panose="020F0502020204030204" pitchFamily="34" charset="0"/>
                <a:ea typeface="Times New Roman" panose="02020603050405020304" pitchFamily="18" charset="0"/>
                <a:cs typeface="Times New Roman" panose="02020603050405020304" pitchFamily="18" charset="0"/>
              </a:rPr>
              <a:t>measurable activated foils </a:t>
            </a:r>
            <a:r>
              <a:rPr lang="en-GB" sz="2000" dirty="0">
                <a:latin typeface="Calibri" panose="020F0502020204030204" pitchFamily="34" charset="0"/>
                <a:ea typeface="Times New Roman" panose="02020603050405020304" pitchFamily="18" charset="0"/>
                <a:cs typeface="Times New Roman" panose="02020603050405020304" pitchFamily="18" charset="0"/>
              </a:rPr>
              <a:t>and low </a:t>
            </a:r>
            <a:r>
              <a:rPr lang="en-GB" sz="2000" b="1" dirty="0">
                <a:latin typeface="Calibri" panose="020F0502020204030204" pitchFamily="34" charset="0"/>
                <a:ea typeface="Times New Roman" panose="02020603050405020304" pitchFamily="18" charset="0"/>
                <a:cs typeface="Times New Roman" panose="02020603050405020304" pitchFamily="18" charset="0"/>
              </a:rPr>
              <a:t>background (&lt; 10%)</a:t>
            </a:r>
            <a:r>
              <a:rPr lang="en-GB" sz="2000" dirty="0">
                <a:latin typeface="Calibri" panose="020F0502020204030204" pitchFamily="34" charset="0"/>
                <a:ea typeface="Times New Roman" panose="02020603050405020304" pitchFamily="18" charset="0"/>
                <a:cs typeface="Times New Roman" panose="02020603050405020304" pitchFamily="18" charset="0"/>
              </a:rPr>
              <a:t> </a:t>
            </a:r>
            <a:r>
              <a:rPr lang="en-GB" sz="2000" dirty="0">
                <a:effectLst/>
                <a:latin typeface="Calibri" panose="020F0502020204030204" pitchFamily="34" charset="0"/>
                <a:ea typeface="Times New Roman" panose="02020603050405020304" pitchFamily="18" charset="0"/>
                <a:cs typeface="Times New Roman" panose="02020603050405020304" pitchFamily="18" charset="0"/>
              </a:rPr>
              <a:t>due to scattered neutrons, so that the experimental response of the detectors is a measure of the neutron transport inside the concrete mock-up and it is not influenced in a significant way by the surrounding environment. </a:t>
            </a:r>
            <a:endParaRPr lang="it-IT" sz="2000" dirty="0"/>
          </a:p>
        </p:txBody>
      </p:sp>
      <p:pic>
        <p:nvPicPr>
          <p:cNvPr id="31" name="Picture 18">
            <a:extLst>
              <a:ext uri="{FF2B5EF4-FFF2-40B4-BE49-F238E27FC236}">
                <a16:creationId xmlns:a16="http://schemas.microsoft.com/office/drawing/2014/main" id="{993A3634-B404-C7D2-6A59-A005F50922F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50558" y="2986326"/>
            <a:ext cx="5872683" cy="3390887"/>
          </a:xfrm>
          <a:prstGeom prst="rect">
            <a:avLst/>
          </a:prstGeom>
          <a:noFill/>
          <a:ln>
            <a:noFill/>
          </a:ln>
        </p:spPr>
      </p:pic>
      <p:sp>
        <p:nvSpPr>
          <p:cNvPr id="34" name="Parentesi graffa chiusa 33">
            <a:extLst>
              <a:ext uri="{FF2B5EF4-FFF2-40B4-BE49-F238E27FC236}">
                <a16:creationId xmlns:a16="http://schemas.microsoft.com/office/drawing/2014/main" id="{E6DB7690-9A72-C7AE-4231-65771C288B28}"/>
              </a:ext>
            </a:extLst>
          </p:cNvPr>
          <p:cNvSpPr/>
          <p:nvPr/>
        </p:nvSpPr>
        <p:spPr>
          <a:xfrm rot="5400000">
            <a:off x="2963653" y="2451524"/>
            <a:ext cx="504056" cy="2592285"/>
          </a:xfrm>
          <a:prstGeom prst="rightBrace">
            <a:avLst>
              <a:gd name="adj1" fmla="val 29562"/>
              <a:gd name="adj2" fmla="val 49999"/>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37" name="Parentesi graffa chiusa 36">
            <a:extLst>
              <a:ext uri="{FF2B5EF4-FFF2-40B4-BE49-F238E27FC236}">
                <a16:creationId xmlns:a16="http://schemas.microsoft.com/office/drawing/2014/main" id="{2EE1A8AC-37A6-529B-8E96-A6FDA6DCF9F4}"/>
              </a:ext>
            </a:extLst>
          </p:cNvPr>
          <p:cNvSpPr/>
          <p:nvPr/>
        </p:nvSpPr>
        <p:spPr>
          <a:xfrm rot="16200000">
            <a:off x="8318789" y="1450721"/>
            <a:ext cx="497839" cy="3071209"/>
          </a:xfrm>
          <a:prstGeom prst="rightBrace">
            <a:avLst>
              <a:gd name="adj1" fmla="val 8333"/>
              <a:gd name="adj2" fmla="val 49999"/>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Tree>
    <p:extLst>
      <p:ext uri="{BB962C8B-B14F-4D97-AF65-F5344CB8AC3E}">
        <p14:creationId xmlns:p14="http://schemas.microsoft.com/office/powerpoint/2010/main" val="41875736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59C524-7051-6544-605D-8A6B8149A757}"/>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063F047B-DC8B-9E63-0CE6-1951772B1497}"/>
              </a:ext>
            </a:extLst>
          </p:cNvPr>
          <p:cNvSpPr>
            <a:spLocks noGrp="1"/>
          </p:cNvSpPr>
          <p:nvPr>
            <p:ph type="title"/>
          </p:nvPr>
        </p:nvSpPr>
        <p:spPr>
          <a:xfrm>
            <a:off x="1001076" y="332656"/>
            <a:ext cx="9559420" cy="457200"/>
          </a:xfrm>
        </p:spPr>
        <p:txBody>
          <a:bodyPr/>
          <a:lstStyle/>
          <a:p>
            <a:r>
              <a:rPr lang="en-US" dirty="0"/>
              <a:t>Silica-based optical fibers for 14 MeV neutron beam monitoring</a:t>
            </a:r>
            <a:endParaRPr lang="it-IT" dirty="0"/>
          </a:p>
        </p:txBody>
      </p:sp>
      <p:sp>
        <p:nvSpPr>
          <p:cNvPr id="4" name="Segnaposto piè di pagina 3">
            <a:extLst>
              <a:ext uri="{FF2B5EF4-FFF2-40B4-BE49-F238E27FC236}">
                <a16:creationId xmlns:a16="http://schemas.microsoft.com/office/drawing/2014/main" id="{34EBCF51-9C19-3BC7-6872-F4F188F1A9CA}"/>
              </a:ext>
            </a:extLst>
          </p:cNvPr>
          <p:cNvSpPr>
            <a:spLocks noGrp="1"/>
          </p:cNvSpPr>
          <p:nvPr>
            <p:ph type="ftr" sz="quarter" idx="11"/>
          </p:nvPr>
        </p:nvSpPr>
        <p:spPr/>
        <p:txBody>
          <a:bodyPr/>
          <a:lstStyle/>
          <a:p>
            <a:pPr algn="r"/>
            <a:r>
              <a:rPr lang="en-GB"/>
              <a:t>Nicola Fonnesu et al., | </a:t>
            </a:r>
            <a:r>
              <a:rPr lang="en-US"/>
              <a:t>Neutronic benchmark and validation experiments at the Frascati Neutron Generator</a:t>
            </a:r>
            <a:r>
              <a:rPr lang="en-GB"/>
              <a:t>| </a:t>
            </a:r>
            <a:r>
              <a:rPr lang="en-US">
                <a:solidFill>
                  <a:schemeClr val="bg1"/>
                </a:solidFill>
                <a:latin typeface="Arial" panose="020B0604020202020204" pitchFamily="34" charset="0"/>
                <a:cs typeface="Arial" panose="020B0604020202020204" pitchFamily="34" charset="0"/>
              </a:rPr>
              <a:t>Fusion Neutronics Meeting 2025 </a:t>
            </a:r>
            <a:r>
              <a:rPr lang="en-GB"/>
              <a:t>10/04/25 | Page </a:t>
            </a:r>
            <a:fld id="{6A6D9FA1-99C7-4910-8E32-B85D378B0060}" type="slidenum">
              <a:rPr lang="en-GB" smtClean="0">
                <a:solidFill>
                  <a:prstClr val="white"/>
                </a:solidFill>
              </a:rPr>
              <a:pPr algn="r"/>
              <a:t>11</a:t>
            </a:fld>
            <a:endParaRPr lang="en-GB" dirty="0"/>
          </a:p>
        </p:txBody>
      </p:sp>
      <p:sp>
        <p:nvSpPr>
          <p:cNvPr id="6" name="CasellaDiTesto 5">
            <a:extLst>
              <a:ext uri="{FF2B5EF4-FFF2-40B4-BE49-F238E27FC236}">
                <a16:creationId xmlns:a16="http://schemas.microsoft.com/office/drawing/2014/main" id="{2CE8A276-FADB-1D34-8ED6-1B9859EFC997}"/>
              </a:ext>
            </a:extLst>
          </p:cNvPr>
          <p:cNvSpPr txBox="1"/>
          <p:nvPr/>
        </p:nvSpPr>
        <p:spPr>
          <a:xfrm>
            <a:off x="85739" y="6155414"/>
            <a:ext cx="11737304" cy="307777"/>
          </a:xfrm>
          <a:prstGeom prst="rect">
            <a:avLst/>
          </a:prstGeom>
          <a:noFill/>
        </p:spPr>
        <p:txBody>
          <a:bodyPr wrap="square">
            <a:spAutoFit/>
          </a:bodyPr>
          <a:lstStyle/>
          <a:p>
            <a:r>
              <a:rPr lang="it-IT" sz="1400" b="0" i="0" dirty="0">
                <a:solidFill>
                  <a:srgbClr val="000000"/>
                </a:solidFill>
                <a:effectLst/>
              </a:rPr>
              <a:t>Luca </a:t>
            </a:r>
            <a:r>
              <a:rPr lang="it-IT" sz="1400" b="0" i="0" dirty="0" err="1">
                <a:solidFill>
                  <a:srgbClr val="000000"/>
                </a:solidFill>
                <a:effectLst/>
              </a:rPr>
              <a:t>Weninger</a:t>
            </a:r>
            <a:r>
              <a:rPr lang="it-IT" sz="1400" b="0" i="0" dirty="0">
                <a:solidFill>
                  <a:srgbClr val="000000"/>
                </a:solidFill>
                <a:effectLst/>
              </a:rPr>
              <a:t> et al., </a:t>
            </a:r>
            <a:r>
              <a:rPr lang="en-US" sz="1400" b="0" i="0" dirty="0">
                <a:solidFill>
                  <a:srgbClr val="000000"/>
                </a:solidFill>
                <a:effectLst/>
              </a:rPr>
              <a:t>Potential of </a:t>
            </a:r>
            <a:r>
              <a:rPr lang="en-US" sz="1400" b="0" i="0" dirty="0" err="1">
                <a:solidFill>
                  <a:srgbClr val="000000"/>
                </a:solidFill>
                <a:effectLst/>
              </a:rPr>
              <a:t>radioluminescent</a:t>
            </a:r>
            <a:r>
              <a:rPr lang="en-US" sz="1400" b="0" i="0" dirty="0">
                <a:solidFill>
                  <a:srgbClr val="000000"/>
                </a:solidFill>
                <a:effectLst/>
              </a:rPr>
              <a:t> silica-based optical fibers for 14 MeV neutron beam monitoring, Results in Optics 19 (2025) 100807</a:t>
            </a:r>
            <a:endParaRPr lang="it-IT" dirty="0"/>
          </a:p>
        </p:txBody>
      </p:sp>
      <p:sp>
        <p:nvSpPr>
          <p:cNvPr id="8" name="CasellaDiTesto 7">
            <a:extLst>
              <a:ext uri="{FF2B5EF4-FFF2-40B4-BE49-F238E27FC236}">
                <a16:creationId xmlns:a16="http://schemas.microsoft.com/office/drawing/2014/main" id="{694047A0-DDF7-F27A-89DD-6C7524AEE2DB}"/>
              </a:ext>
            </a:extLst>
          </p:cNvPr>
          <p:cNvSpPr txBox="1"/>
          <p:nvPr/>
        </p:nvSpPr>
        <p:spPr>
          <a:xfrm>
            <a:off x="268166" y="860351"/>
            <a:ext cx="11372450" cy="646331"/>
          </a:xfrm>
          <a:prstGeom prst="rect">
            <a:avLst/>
          </a:prstGeom>
          <a:noFill/>
        </p:spPr>
        <p:txBody>
          <a:bodyPr wrap="square">
            <a:spAutoFit/>
          </a:bodyPr>
          <a:lstStyle/>
          <a:p>
            <a:r>
              <a:rPr lang="en-US" b="0" i="0" dirty="0">
                <a:solidFill>
                  <a:srgbClr val="000000"/>
                </a:solidFill>
                <a:effectLst/>
              </a:rPr>
              <a:t>Ce-doped optical fibers, based on the radiation-induced luminescence (RIL) phenomenon</a:t>
            </a:r>
            <a:r>
              <a:rPr lang="en-US" dirty="0"/>
              <a:t> </a:t>
            </a:r>
            <a:br>
              <a:rPr lang="en-US" dirty="0"/>
            </a:br>
            <a:r>
              <a:rPr lang="en-US" sz="1800" b="0" i="0" dirty="0">
                <a:solidFill>
                  <a:srgbClr val="000000"/>
                </a:solidFill>
                <a:effectLst/>
              </a:rPr>
              <a:t>RIL response calibrated to the neutron flux, via a linear fit between the facility monitors and the optical fiber response.</a:t>
            </a:r>
            <a:r>
              <a:rPr lang="en-US" dirty="0"/>
              <a:t> </a:t>
            </a:r>
            <a:endParaRPr lang="it-IT" dirty="0"/>
          </a:p>
        </p:txBody>
      </p:sp>
      <p:pic>
        <p:nvPicPr>
          <p:cNvPr id="7" name="Immagine 6">
            <a:extLst>
              <a:ext uri="{FF2B5EF4-FFF2-40B4-BE49-F238E27FC236}">
                <a16:creationId xmlns:a16="http://schemas.microsoft.com/office/drawing/2014/main" id="{1285BA71-D099-4EAE-4903-C4973C09C0A4}"/>
              </a:ext>
            </a:extLst>
          </p:cNvPr>
          <p:cNvPicPr>
            <a:picLocks noChangeAspect="1"/>
          </p:cNvPicPr>
          <p:nvPr/>
        </p:nvPicPr>
        <p:blipFill>
          <a:blip r:embed="rId2"/>
          <a:stretch>
            <a:fillRect/>
          </a:stretch>
        </p:blipFill>
        <p:spPr>
          <a:xfrm>
            <a:off x="370080" y="1627332"/>
            <a:ext cx="9004093" cy="4529498"/>
          </a:xfrm>
          <a:prstGeom prst="rect">
            <a:avLst/>
          </a:prstGeom>
        </p:spPr>
      </p:pic>
      <p:pic>
        <p:nvPicPr>
          <p:cNvPr id="11" name="Immagine 10">
            <a:extLst>
              <a:ext uri="{FF2B5EF4-FFF2-40B4-BE49-F238E27FC236}">
                <a16:creationId xmlns:a16="http://schemas.microsoft.com/office/drawing/2014/main" id="{54B6E2D8-CA59-512F-4173-5FB08B0224F4}"/>
              </a:ext>
            </a:extLst>
          </p:cNvPr>
          <p:cNvPicPr>
            <a:picLocks noChangeAspect="1"/>
          </p:cNvPicPr>
          <p:nvPr/>
        </p:nvPicPr>
        <p:blipFill>
          <a:blip r:embed="rId3"/>
          <a:stretch>
            <a:fillRect/>
          </a:stretch>
        </p:blipFill>
        <p:spPr>
          <a:xfrm>
            <a:off x="9362952" y="5565885"/>
            <a:ext cx="2734057" cy="495369"/>
          </a:xfrm>
          <a:prstGeom prst="rect">
            <a:avLst/>
          </a:prstGeom>
        </p:spPr>
      </p:pic>
    </p:spTree>
    <p:extLst>
      <p:ext uri="{BB962C8B-B14F-4D97-AF65-F5344CB8AC3E}">
        <p14:creationId xmlns:p14="http://schemas.microsoft.com/office/powerpoint/2010/main" val="1921125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BAA42F-7E6A-FE50-039F-B09D4A2EB0CE}"/>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7E19C932-2EAF-A416-0439-9182C7B42066}"/>
              </a:ext>
            </a:extLst>
          </p:cNvPr>
          <p:cNvSpPr>
            <a:spLocks noGrp="1"/>
          </p:cNvSpPr>
          <p:nvPr>
            <p:ph type="title"/>
          </p:nvPr>
        </p:nvSpPr>
        <p:spPr>
          <a:xfrm>
            <a:off x="1001076" y="332656"/>
            <a:ext cx="9559420" cy="457200"/>
          </a:xfrm>
        </p:spPr>
        <p:txBody>
          <a:bodyPr/>
          <a:lstStyle/>
          <a:p>
            <a:r>
              <a:rPr lang="en-US" dirty="0"/>
              <a:t>Silica-based optical fibers for 14 MeV neutron beam monitoring</a:t>
            </a:r>
            <a:endParaRPr lang="it-IT" dirty="0"/>
          </a:p>
        </p:txBody>
      </p:sp>
      <p:sp>
        <p:nvSpPr>
          <p:cNvPr id="4" name="Segnaposto piè di pagina 3">
            <a:extLst>
              <a:ext uri="{FF2B5EF4-FFF2-40B4-BE49-F238E27FC236}">
                <a16:creationId xmlns:a16="http://schemas.microsoft.com/office/drawing/2014/main" id="{9D1E268E-C780-13F5-DC14-C6814A361547}"/>
              </a:ext>
            </a:extLst>
          </p:cNvPr>
          <p:cNvSpPr>
            <a:spLocks noGrp="1"/>
          </p:cNvSpPr>
          <p:nvPr>
            <p:ph type="ftr" sz="quarter" idx="11"/>
          </p:nvPr>
        </p:nvSpPr>
        <p:spPr/>
        <p:txBody>
          <a:bodyPr/>
          <a:lstStyle/>
          <a:p>
            <a:pPr algn="r"/>
            <a:r>
              <a:rPr lang="en-GB"/>
              <a:t>Nicola Fonnesu et al., | </a:t>
            </a:r>
            <a:r>
              <a:rPr lang="en-US"/>
              <a:t>Neutronic benchmark and validation experiments at the Frascati Neutron Generator</a:t>
            </a:r>
            <a:r>
              <a:rPr lang="en-GB"/>
              <a:t>| </a:t>
            </a:r>
            <a:r>
              <a:rPr lang="en-US">
                <a:solidFill>
                  <a:schemeClr val="bg1"/>
                </a:solidFill>
                <a:latin typeface="Arial" panose="020B0604020202020204" pitchFamily="34" charset="0"/>
                <a:cs typeface="Arial" panose="020B0604020202020204" pitchFamily="34" charset="0"/>
              </a:rPr>
              <a:t>Fusion Neutronics Meeting 2025 </a:t>
            </a:r>
            <a:r>
              <a:rPr lang="en-GB"/>
              <a:t>10/04/25 | Page </a:t>
            </a:r>
            <a:fld id="{6A6D9FA1-99C7-4910-8E32-B85D378B0060}" type="slidenum">
              <a:rPr lang="en-GB" smtClean="0">
                <a:solidFill>
                  <a:prstClr val="white"/>
                </a:solidFill>
              </a:rPr>
              <a:pPr algn="r"/>
              <a:t>12</a:t>
            </a:fld>
            <a:endParaRPr lang="en-GB" dirty="0"/>
          </a:p>
        </p:txBody>
      </p:sp>
      <p:sp>
        <p:nvSpPr>
          <p:cNvPr id="6" name="CasellaDiTesto 5">
            <a:extLst>
              <a:ext uri="{FF2B5EF4-FFF2-40B4-BE49-F238E27FC236}">
                <a16:creationId xmlns:a16="http://schemas.microsoft.com/office/drawing/2014/main" id="{7053B259-353F-204D-D632-2552C87C04BD}"/>
              </a:ext>
            </a:extLst>
          </p:cNvPr>
          <p:cNvSpPr txBox="1"/>
          <p:nvPr/>
        </p:nvSpPr>
        <p:spPr>
          <a:xfrm>
            <a:off x="85739" y="6155414"/>
            <a:ext cx="11737304" cy="307777"/>
          </a:xfrm>
          <a:prstGeom prst="rect">
            <a:avLst/>
          </a:prstGeom>
          <a:noFill/>
        </p:spPr>
        <p:txBody>
          <a:bodyPr wrap="square">
            <a:spAutoFit/>
          </a:bodyPr>
          <a:lstStyle/>
          <a:p>
            <a:r>
              <a:rPr lang="it-IT" sz="1400" b="0" i="0" dirty="0">
                <a:solidFill>
                  <a:srgbClr val="000000"/>
                </a:solidFill>
                <a:effectLst/>
              </a:rPr>
              <a:t>Luca </a:t>
            </a:r>
            <a:r>
              <a:rPr lang="it-IT" sz="1400" b="0" i="0" dirty="0" err="1">
                <a:solidFill>
                  <a:srgbClr val="000000"/>
                </a:solidFill>
                <a:effectLst/>
              </a:rPr>
              <a:t>Weninger</a:t>
            </a:r>
            <a:r>
              <a:rPr lang="it-IT" sz="1400" b="0" i="0" dirty="0">
                <a:solidFill>
                  <a:srgbClr val="000000"/>
                </a:solidFill>
                <a:effectLst/>
              </a:rPr>
              <a:t> et al., </a:t>
            </a:r>
            <a:r>
              <a:rPr lang="en-US" sz="1400" b="0" i="0" dirty="0">
                <a:solidFill>
                  <a:srgbClr val="000000"/>
                </a:solidFill>
                <a:effectLst/>
              </a:rPr>
              <a:t>Potential of </a:t>
            </a:r>
            <a:r>
              <a:rPr lang="en-US" sz="1400" b="0" i="0" dirty="0" err="1">
                <a:solidFill>
                  <a:srgbClr val="000000"/>
                </a:solidFill>
                <a:effectLst/>
              </a:rPr>
              <a:t>radioluminescent</a:t>
            </a:r>
            <a:r>
              <a:rPr lang="en-US" sz="1400" b="0" i="0" dirty="0">
                <a:solidFill>
                  <a:srgbClr val="000000"/>
                </a:solidFill>
                <a:effectLst/>
              </a:rPr>
              <a:t> silica-based optical fibers for 14 MeV neutron beam monitoring, Results in Optics 19 (2025) 100807</a:t>
            </a:r>
            <a:endParaRPr lang="it-IT" dirty="0"/>
          </a:p>
        </p:txBody>
      </p:sp>
      <p:sp>
        <p:nvSpPr>
          <p:cNvPr id="8" name="CasellaDiTesto 7">
            <a:extLst>
              <a:ext uri="{FF2B5EF4-FFF2-40B4-BE49-F238E27FC236}">
                <a16:creationId xmlns:a16="http://schemas.microsoft.com/office/drawing/2014/main" id="{E4132C34-DD39-EC27-AAFB-08D21D7B6067}"/>
              </a:ext>
            </a:extLst>
          </p:cNvPr>
          <p:cNvSpPr txBox="1"/>
          <p:nvPr/>
        </p:nvSpPr>
        <p:spPr>
          <a:xfrm>
            <a:off x="268166" y="860351"/>
            <a:ext cx="11372450" cy="646331"/>
          </a:xfrm>
          <a:prstGeom prst="rect">
            <a:avLst/>
          </a:prstGeom>
          <a:noFill/>
        </p:spPr>
        <p:txBody>
          <a:bodyPr wrap="square">
            <a:spAutoFit/>
          </a:bodyPr>
          <a:lstStyle/>
          <a:p>
            <a:r>
              <a:rPr lang="en-US" b="0" i="0" dirty="0">
                <a:solidFill>
                  <a:srgbClr val="000000"/>
                </a:solidFill>
                <a:effectLst/>
              </a:rPr>
              <a:t>Ce-doped optical fibers, based on the radiation-induced luminescence (RIL) phenomenon</a:t>
            </a:r>
            <a:r>
              <a:rPr lang="en-US" dirty="0"/>
              <a:t> </a:t>
            </a:r>
            <a:br>
              <a:rPr lang="en-US" dirty="0"/>
            </a:br>
            <a:r>
              <a:rPr lang="en-US" sz="1800" b="0" i="0" dirty="0">
                <a:solidFill>
                  <a:srgbClr val="000000"/>
                </a:solidFill>
                <a:effectLst/>
              </a:rPr>
              <a:t>RIL response calibrated to the neutron flux, via a linear fit between the facility monitors and the optical fiber response</a:t>
            </a:r>
            <a:r>
              <a:rPr lang="en-US" sz="1800" b="0" i="0" dirty="0">
                <a:solidFill>
                  <a:srgbClr val="000000"/>
                </a:solidFill>
                <a:effectLst/>
                <a:latin typeface="CharisSIL"/>
              </a:rPr>
              <a:t>.</a:t>
            </a:r>
            <a:r>
              <a:rPr lang="en-US" dirty="0"/>
              <a:t> </a:t>
            </a:r>
            <a:endParaRPr lang="it-IT" dirty="0"/>
          </a:p>
        </p:txBody>
      </p:sp>
      <p:pic>
        <p:nvPicPr>
          <p:cNvPr id="11" name="Immagine 10">
            <a:extLst>
              <a:ext uri="{FF2B5EF4-FFF2-40B4-BE49-F238E27FC236}">
                <a16:creationId xmlns:a16="http://schemas.microsoft.com/office/drawing/2014/main" id="{9E74F04E-42D8-7BC7-630E-856E9F567CDF}"/>
              </a:ext>
            </a:extLst>
          </p:cNvPr>
          <p:cNvPicPr>
            <a:picLocks noChangeAspect="1"/>
          </p:cNvPicPr>
          <p:nvPr/>
        </p:nvPicPr>
        <p:blipFill>
          <a:blip r:embed="rId2"/>
          <a:stretch>
            <a:fillRect/>
          </a:stretch>
        </p:blipFill>
        <p:spPr>
          <a:xfrm>
            <a:off x="9362952" y="5565885"/>
            <a:ext cx="2734057" cy="495369"/>
          </a:xfrm>
          <a:prstGeom prst="rect">
            <a:avLst/>
          </a:prstGeom>
        </p:spPr>
      </p:pic>
      <p:pic>
        <p:nvPicPr>
          <p:cNvPr id="3" name="Immagine 2">
            <a:extLst>
              <a:ext uri="{FF2B5EF4-FFF2-40B4-BE49-F238E27FC236}">
                <a16:creationId xmlns:a16="http://schemas.microsoft.com/office/drawing/2014/main" id="{91AE5761-179D-5B36-ED58-32A068FBE2B5}"/>
              </a:ext>
            </a:extLst>
          </p:cNvPr>
          <p:cNvPicPr>
            <a:picLocks noChangeAspect="1"/>
          </p:cNvPicPr>
          <p:nvPr/>
        </p:nvPicPr>
        <p:blipFill>
          <a:blip r:embed="rId3"/>
          <a:stretch>
            <a:fillRect/>
          </a:stretch>
        </p:blipFill>
        <p:spPr>
          <a:xfrm>
            <a:off x="3092826" y="1518453"/>
            <a:ext cx="5375920" cy="4636961"/>
          </a:xfrm>
          <a:prstGeom prst="rect">
            <a:avLst/>
          </a:prstGeom>
        </p:spPr>
      </p:pic>
    </p:spTree>
    <p:extLst>
      <p:ext uri="{BB962C8B-B14F-4D97-AF65-F5344CB8AC3E}">
        <p14:creationId xmlns:p14="http://schemas.microsoft.com/office/powerpoint/2010/main" val="38973180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7ABC6CB8-709C-6558-7C0A-CAEDE01EB08A}"/>
              </a:ext>
            </a:extLst>
          </p:cNvPr>
          <p:cNvSpPr>
            <a:spLocks noGrp="1"/>
          </p:cNvSpPr>
          <p:nvPr>
            <p:ph type="ftr" sz="quarter" idx="11"/>
          </p:nvPr>
        </p:nvSpPr>
        <p:spPr/>
        <p:txBody>
          <a:bodyPr/>
          <a:lstStyle/>
          <a:p>
            <a:pPr algn="r"/>
            <a:r>
              <a:rPr lang="en-GB"/>
              <a:t>Nicola Fonnesu et al., | </a:t>
            </a:r>
            <a:r>
              <a:rPr lang="en-US"/>
              <a:t>Neutronic benchmark and validation experiments at the Frascati Neutron Generator</a:t>
            </a:r>
            <a:r>
              <a:rPr lang="en-GB"/>
              <a:t>| </a:t>
            </a:r>
            <a:r>
              <a:rPr lang="en-US">
                <a:solidFill>
                  <a:schemeClr val="bg1"/>
                </a:solidFill>
                <a:latin typeface="Arial" panose="020B0604020202020204" pitchFamily="34" charset="0"/>
                <a:cs typeface="Arial" panose="020B0604020202020204" pitchFamily="34" charset="0"/>
              </a:rPr>
              <a:t>Fusion Neutronics Meeting 2025 </a:t>
            </a:r>
            <a:r>
              <a:rPr lang="en-GB"/>
              <a:t>10/04/25 | Page </a:t>
            </a:r>
            <a:fld id="{6A6D9FA1-99C7-4910-8E32-B85D378B0060}" type="slidenum">
              <a:rPr lang="en-GB" smtClean="0">
                <a:solidFill>
                  <a:prstClr val="white"/>
                </a:solidFill>
              </a:rPr>
              <a:pPr algn="r"/>
              <a:t>13</a:t>
            </a:fld>
            <a:endParaRPr lang="en-GB" dirty="0"/>
          </a:p>
        </p:txBody>
      </p:sp>
      <p:sp>
        <p:nvSpPr>
          <p:cNvPr id="5" name="Titolo 1">
            <a:extLst>
              <a:ext uri="{FF2B5EF4-FFF2-40B4-BE49-F238E27FC236}">
                <a16:creationId xmlns:a16="http://schemas.microsoft.com/office/drawing/2014/main" id="{B3180DA6-6409-92B1-A2BD-F8E56C8FF300}"/>
              </a:ext>
            </a:extLst>
          </p:cNvPr>
          <p:cNvSpPr txBox="1">
            <a:spLocks/>
          </p:cNvSpPr>
          <p:nvPr/>
        </p:nvSpPr>
        <p:spPr>
          <a:xfrm>
            <a:off x="1135832" y="188640"/>
            <a:ext cx="10576792" cy="457200"/>
          </a:xfrm>
          <a:prstGeom prst="rect">
            <a:avLst/>
          </a:prstGeom>
        </p:spPr>
        <p:txBody>
          <a:bodyPr vert="horz" lIns="91440" tIns="45720" rIns="91440" bIns="45720" rtlCol="0" anchor="ctr">
            <a:noAutofit/>
          </a:bodyPr>
          <a:lstStyle>
            <a:lvl1pPr algn="l" defTabSz="685800" rtl="0" eaLnBrk="1" latinLnBrk="0" hangingPunct="1">
              <a:lnSpc>
                <a:spcPts val="2400"/>
              </a:lnSpc>
              <a:spcBef>
                <a:spcPct val="0"/>
              </a:spcBef>
              <a:buNone/>
              <a:defRPr sz="2800" b="1" kern="1200">
                <a:solidFill>
                  <a:schemeClr val="tx2"/>
                </a:solidFill>
                <a:latin typeface="+mn-lt"/>
                <a:ea typeface="+mj-ea"/>
                <a:cs typeface="Arial" panose="020B0604020202020204" pitchFamily="34" charset="0"/>
              </a:defRPr>
            </a:lvl1pPr>
          </a:lstStyle>
          <a:p>
            <a:r>
              <a:rPr lang="nl-NL" dirty="0"/>
              <a:t>Concluding Remarks</a:t>
            </a:r>
            <a:endParaRPr lang="it-IT" dirty="0"/>
          </a:p>
        </p:txBody>
      </p:sp>
      <p:sp>
        <p:nvSpPr>
          <p:cNvPr id="6" name="CasellaDiTesto 5">
            <a:extLst>
              <a:ext uri="{FF2B5EF4-FFF2-40B4-BE49-F238E27FC236}">
                <a16:creationId xmlns:a16="http://schemas.microsoft.com/office/drawing/2014/main" id="{312C7D97-6851-6B7A-1A38-8F7E341F6F03}"/>
              </a:ext>
            </a:extLst>
          </p:cNvPr>
          <p:cNvSpPr txBox="1"/>
          <p:nvPr/>
        </p:nvSpPr>
        <p:spPr>
          <a:xfrm>
            <a:off x="426662" y="727531"/>
            <a:ext cx="11338675" cy="5293757"/>
          </a:xfrm>
          <a:prstGeom prst="rect">
            <a:avLst/>
          </a:prstGeom>
          <a:noFill/>
        </p:spPr>
        <p:txBody>
          <a:bodyPr wrap="square">
            <a:spAutoFit/>
          </a:bodyPr>
          <a:lstStyle/>
          <a:p>
            <a:pPr algn="ctr">
              <a:spcAft>
                <a:spcPts val="1200"/>
              </a:spcAft>
            </a:pPr>
            <a:r>
              <a:rPr lang="en-GB" sz="2400" b="1" dirty="0"/>
              <a:t>ACP loop at FNG </a:t>
            </a:r>
          </a:p>
          <a:p>
            <a:pPr marL="342900" indent="-342900">
              <a:spcAft>
                <a:spcPts val="1200"/>
              </a:spcAft>
              <a:buFont typeface="Arial" panose="020B0604020202020204" pitchFamily="34" charset="0"/>
              <a:buChar char="•"/>
            </a:pPr>
            <a:r>
              <a:rPr lang="en-US" sz="2200" b="1" dirty="0"/>
              <a:t>Engineering of the project completed </a:t>
            </a:r>
            <a:r>
              <a:rPr lang="en-US" sz="2200" dirty="0"/>
              <a:t>(both hardware and control system)</a:t>
            </a:r>
          </a:p>
          <a:p>
            <a:pPr marL="342900" indent="-342900">
              <a:spcAft>
                <a:spcPts val="1200"/>
              </a:spcAft>
              <a:buFont typeface="Arial" panose="020B0604020202020204" pitchFamily="34" charset="0"/>
              <a:buChar char="•"/>
            </a:pPr>
            <a:r>
              <a:rPr lang="en-US" sz="2200" b="1" dirty="0"/>
              <a:t>Installation and test </a:t>
            </a:r>
            <a:r>
              <a:rPr lang="en-US" sz="2200" dirty="0"/>
              <a:t>(water chemistry and thermo-hydraulic) </a:t>
            </a:r>
            <a:r>
              <a:rPr lang="en-US" sz="2200" b="1" dirty="0"/>
              <a:t>by July 2025</a:t>
            </a:r>
          </a:p>
          <a:p>
            <a:pPr marL="342900" indent="-342900">
              <a:spcAft>
                <a:spcPts val="1200"/>
              </a:spcAft>
              <a:buFont typeface="Arial" panose="020B0604020202020204" pitchFamily="34" charset="0"/>
              <a:buChar char="•"/>
            </a:pPr>
            <a:r>
              <a:rPr lang="en-US" sz="2200" dirty="0"/>
              <a:t>A proposal of </a:t>
            </a:r>
            <a:r>
              <a:rPr lang="en-US" sz="2200" b="1" dirty="0"/>
              <a:t>experiment of Cu dust &lt;=11 g compliant </a:t>
            </a:r>
            <a:r>
              <a:rPr lang="en-US" sz="2200" dirty="0"/>
              <a:t>with safety and quality of experiment by 2025</a:t>
            </a:r>
          </a:p>
          <a:p>
            <a:pPr algn="ctr">
              <a:spcAft>
                <a:spcPts val="1200"/>
              </a:spcAft>
            </a:pPr>
            <a:r>
              <a:rPr lang="en-US" sz="2400" b="1" dirty="0"/>
              <a:t>Concrete shielding benchmark experiment </a:t>
            </a:r>
          </a:p>
          <a:p>
            <a:pPr marL="342900" indent="-342900">
              <a:spcAft>
                <a:spcPts val="1200"/>
              </a:spcAft>
              <a:buFont typeface="Arial" panose="020B0604020202020204" pitchFamily="34" charset="0"/>
              <a:buChar char="•"/>
            </a:pPr>
            <a:r>
              <a:rPr lang="en-US" sz="2200" kern="0" dirty="0">
                <a:effectLst/>
                <a:ea typeface="Malgun Gothic" panose="020B0503020000020004" pitchFamily="34" charset="-127"/>
              </a:rPr>
              <a:t>DEMO-relevant ordinary concrete shielding benchmark experiment (36 50x50x5 cm</a:t>
            </a:r>
            <a:r>
              <a:rPr lang="en-US" sz="2200" kern="0" baseline="30000" dirty="0">
                <a:effectLst/>
                <a:ea typeface="Malgun Gothic" panose="020B0503020000020004" pitchFamily="34" charset="-127"/>
              </a:rPr>
              <a:t>3</a:t>
            </a:r>
            <a:r>
              <a:rPr lang="en-US" sz="2200" kern="0" dirty="0">
                <a:effectLst/>
                <a:ea typeface="Malgun Gothic" panose="020B0503020000020004" pitchFamily="34" charset="-127"/>
              </a:rPr>
              <a:t> slabs) is foreseen in 2025</a:t>
            </a:r>
          </a:p>
          <a:p>
            <a:pPr marL="342900" indent="-342900">
              <a:spcAft>
                <a:spcPts val="1200"/>
              </a:spcAft>
              <a:buFont typeface="Arial" panose="020B0604020202020204" pitchFamily="34" charset="0"/>
              <a:buChar char="•"/>
            </a:pPr>
            <a:r>
              <a:rPr lang="en-US" sz="2200" kern="0" dirty="0">
                <a:effectLst/>
                <a:ea typeface="Malgun Gothic" panose="020B0503020000020004" pitchFamily="34" charset="-127"/>
              </a:rPr>
              <a:t>Feasibility demonstrated by MCNP pre-analysis with JEFF and </a:t>
            </a:r>
            <a:r>
              <a:rPr lang="en-US" sz="2200" kern="0" dirty="0">
                <a:effectLst/>
                <a:ea typeface="Malgun Gothic" panose="020B0503020000020004" pitchFamily="34" charset="-127"/>
                <a:cs typeface="Times New Roman" panose="02020603050405020304" pitchFamily="18" charset="0"/>
              </a:rPr>
              <a:t>IRDFF-II </a:t>
            </a:r>
            <a:r>
              <a:rPr lang="en-US" sz="2200" kern="0" dirty="0">
                <a:effectLst/>
                <a:ea typeface="Malgun Gothic" panose="020B0503020000020004" pitchFamily="34" charset="-127"/>
              </a:rPr>
              <a:t>data libraries</a:t>
            </a:r>
          </a:p>
          <a:p>
            <a:pPr marL="342900" indent="-342900">
              <a:spcAft>
                <a:spcPts val="1200"/>
              </a:spcAft>
              <a:buFont typeface="Arial" panose="020B0604020202020204" pitchFamily="34" charset="0"/>
              <a:buChar char="•"/>
            </a:pPr>
            <a:r>
              <a:rPr lang="en-US" sz="2200" b="1" kern="0" dirty="0">
                <a:effectLst/>
                <a:ea typeface="Malgun Gothic" panose="020B0503020000020004" pitchFamily="34" charset="-127"/>
              </a:rPr>
              <a:t>Neutron flux and fluence </a:t>
            </a:r>
            <a:r>
              <a:rPr lang="en-US" sz="2200" kern="0" dirty="0">
                <a:effectLst/>
                <a:ea typeface="Malgun Gothic" panose="020B0503020000020004" pitchFamily="34" charset="-127"/>
              </a:rPr>
              <a:t>will be measured at different depths of penetration both with </a:t>
            </a:r>
            <a:r>
              <a:rPr lang="en-US" sz="2200" b="1" kern="0" dirty="0">
                <a:effectLst/>
                <a:ea typeface="Malgun Gothic" panose="020B0503020000020004" pitchFamily="34" charset="-127"/>
              </a:rPr>
              <a:t>activation foils </a:t>
            </a:r>
            <a:r>
              <a:rPr lang="en-US" sz="2200" kern="0" dirty="0">
                <a:effectLst/>
                <a:ea typeface="Malgun Gothic" panose="020B0503020000020004" pitchFamily="34" charset="-127"/>
              </a:rPr>
              <a:t>and some active detectors, among which, the promising </a:t>
            </a:r>
            <a:r>
              <a:rPr lang="en-US" sz="2200" kern="0" dirty="0" err="1">
                <a:effectLst/>
                <a:ea typeface="Malgun Gothic" panose="020B0503020000020004" pitchFamily="34" charset="-127"/>
              </a:rPr>
              <a:t>radioluminescent</a:t>
            </a:r>
            <a:r>
              <a:rPr lang="en-US" sz="2200" kern="0" dirty="0">
                <a:effectLst/>
                <a:ea typeface="Malgun Gothic" panose="020B0503020000020004" pitchFamily="34" charset="-127"/>
              </a:rPr>
              <a:t> optical fiber developed by </a:t>
            </a:r>
            <a:r>
              <a:rPr lang="en-US" sz="2200" kern="0" dirty="0" err="1">
                <a:effectLst/>
                <a:ea typeface="Malgun Gothic" panose="020B0503020000020004" pitchFamily="34" charset="-127"/>
              </a:rPr>
              <a:t>Laboratoire</a:t>
            </a:r>
            <a:r>
              <a:rPr lang="en-US" sz="2200" kern="0" dirty="0">
                <a:effectLst/>
                <a:ea typeface="Malgun Gothic" panose="020B0503020000020004" pitchFamily="34" charset="-127"/>
              </a:rPr>
              <a:t> Hubert </a:t>
            </a:r>
            <a:r>
              <a:rPr lang="en-US" sz="2200" kern="0" dirty="0" err="1">
                <a:effectLst/>
                <a:ea typeface="Malgun Gothic" panose="020B0503020000020004" pitchFamily="34" charset="-127"/>
              </a:rPr>
              <a:t>Curien</a:t>
            </a:r>
            <a:r>
              <a:rPr lang="en-US" sz="2200" kern="0" dirty="0">
                <a:effectLst/>
                <a:ea typeface="Malgun Gothic" panose="020B0503020000020004" pitchFamily="34" charset="-127"/>
              </a:rPr>
              <a:t>.</a:t>
            </a:r>
            <a:endParaRPr lang="en-US" sz="2200" b="1" dirty="0"/>
          </a:p>
        </p:txBody>
      </p:sp>
    </p:spTree>
    <p:extLst>
      <p:ext uri="{BB962C8B-B14F-4D97-AF65-F5344CB8AC3E}">
        <p14:creationId xmlns:p14="http://schemas.microsoft.com/office/powerpoint/2010/main" val="18667223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olo 1"/>
          <p:cNvSpPr txBox="1">
            <a:spLocks/>
          </p:cNvSpPr>
          <p:nvPr/>
        </p:nvSpPr>
        <p:spPr>
          <a:xfrm>
            <a:off x="4943872" y="1375630"/>
            <a:ext cx="2304256" cy="457200"/>
          </a:xfrm>
          <a:prstGeom prst="rect">
            <a:avLst/>
          </a:prstGeom>
        </p:spPr>
        <p:txBody>
          <a:bodyPr vert="horz" lIns="91440" tIns="45720" rIns="91440" bIns="45720" rtlCol="0" anchor="ctr">
            <a:noAutofit/>
          </a:bodyPr>
          <a:lstStyle>
            <a:lvl1pPr algn="l" defTabSz="685800" rtl="0" eaLnBrk="1" latinLnBrk="0" hangingPunct="1">
              <a:lnSpc>
                <a:spcPts val="2400"/>
              </a:lnSpc>
              <a:spcBef>
                <a:spcPct val="0"/>
              </a:spcBef>
              <a:buNone/>
              <a:defRPr sz="2800" b="1" kern="1200">
                <a:solidFill>
                  <a:schemeClr val="tx2"/>
                </a:solidFill>
                <a:latin typeface="+mn-lt"/>
                <a:ea typeface="+mj-ea"/>
                <a:cs typeface="Arial" panose="020B0604020202020204" pitchFamily="34" charset="0"/>
              </a:defRPr>
            </a:lvl1pPr>
          </a:lstStyle>
          <a:p>
            <a:r>
              <a:rPr lang="nl-NL" sz="3600" dirty="0"/>
              <a:t>Thank you!</a:t>
            </a:r>
            <a:endParaRPr lang="it-IT" sz="3600" dirty="0"/>
          </a:p>
        </p:txBody>
      </p:sp>
      <p:sp>
        <p:nvSpPr>
          <p:cNvPr id="2" name="ZoneTexte 2">
            <a:extLst>
              <a:ext uri="{FF2B5EF4-FFF2-40B4-BE49-F238E27FC236}">
                <a16:creationId xmlns:a16="http://schemas.microsoft.com/office/drawing/2014/main" id="{0227326B-5E07-013C-01A1-4C848A113AED}"/>
              </a:ext>
            </a:extLst>
          </p:cNvPr>
          <p:cNvSpPr txBox="1"/>
          <p:nvPr/>
        </p:nvSpPr>
        <p:spPr>
          <a:xfrm>
            <a:off x="389366" y="2414117"/>
            <a:ext cx="11413268" cy="1200329"/>
          </a:xfrm>
          <a:prstGeom prst="rect">
            <a:avLst/>
          </a:prstGeom>
          <a:noFill/>
        </p:spPr>
        <p:txBody>
          <a:bodyPr wrap="square" rtlCol="0">
            <a:spAutoFit/>
          </a:bodyPr>
          <a:lstStyle/>
          <a:p>
            <a:pPr algn="ctr"/>
            <a:r>
              <a:rPr lang="it-IT" sz="2400" b="1" u="sng" dirty="0">
                <a:effectLst/>
                <a:latin typeface="+mj-lt"/>
                <a:ea typeface="Malgun Gothic" panose="020B0503020000020004" pitchFamily="34" charset="-127"/>
                <a:cs typeface="Times New Roman" panose="02020603050405020304" pitchFamily="18" charset="0"/>
              </a:rPr>
              <a:t>N. </a:t>
            </a:r>
            <a:r>
              <a:rPr lang="it-IT" sz="2400" b="1" u="sng" dirty="0" err="1">
                <a:effectLst/>
                <a:latin typeface="+mj-lt"/>
                <a:ea typeface="Malgun Gothic" panose="020B0503020000020004" pitchFamily="34" charset="-127"/>
                <a:cs typeface="Times New Roman" panose="02020603050405020304" pitchFamily="18" charset="0"/>
              </a:rPr>
              <a:t>Fonnesu</a:t>
            </a:r>
            <a:r>
              <a:rPr lang="it-IT" sz="2400" b="1" u="sng" baseline="30000" dirty="0" err="1">
                <a:effectLst/>
                <a:latin typeface="+mj-lt"/>
                <a:ea typeface="Malgun Gothic" panose="020B0503020000020004" pitchFamily="34" charset="-127"/>
                <a:cs typeface="Times New Roman" panose="02020603050405020304" pitchFamily="18" charset="0"/>
              </a:rPr>
              <a:t>a</a:t>
            </a:r>
            <a:r>
              <a:rPr lang="it-IT" sz="2400" b="1" dirty="0">
                <a:effectLst/>
                <a:latin typeface="+mj-lt"/>
                <a:ea typeface="Malgun Gothic" panose="020B0503020000020004" pitchFamily="34" charset="-127"/>
                <a:cs typeface="Times New Roman" panose="02020603050405020304" pitchFamily="18" charset="0"/>
              </a:rPr>
              <a:t>, T. </a:t>
            </a:r>
            <a:r>
              <a:rPr lang="it-IT" sz="2400" b="1" dirty="0" err="1">
                <a:effectLst/>
                <a:latin typeface="+mj-lt"/>
                <a:ea typeface="Malgun Gothic" panose="020B0503020000020004" pitchFamily="34" charset="-127"/>
                <a:cs typeface="Times New Roman" panose="02020603050405020304" pitchFamily="18" charset="0"/>
              </a:rPr>
              <a:t>Berry</a:t>
            </a:r>
            <a:r>
              <a:rPr lang="it-IT" sz="2400" b="1" baseline="30000" dirty="0" err="1">
                <a:effectLst/>
                <a:latin typeface="+mj-lt"/>
                <a:ea typeface="Malgun Gothic" panose="020B0503020000020004" pitchFamily="34" charset="-127"/>
                <a:cs typeface="Times New Roman" panose="02020603050405020304" pitchFamily="18" charset="0"/>
              </a:rPr>
              <a:t>b</a:t>
            </a:r>
            <a:r>
              <a:rPr lang="it-IT" sz="2400" b="1" dirty="0">
                <a:effectLst/>
                <a:latin typeface="+mj-lt"/>
                <a:ea typeface="Malgun Gothic" panose="020B0503020000020004" pitchFamily="34" charset="-127"/>
                <a:cs typeface="Times New Roman" panose="02020603050405020304" pitchFamily="18" charset="0"/>
              </a:rPr>
              <a:t>, A. </a:t>
            </a:r>
            <a:r>
              <a:rPr lang="it-IT" sz="2400" b="1" dirty="0" err="1">
                <a:effectLst/>
                <a:latin typeface="+mj-lt"/>
                <a:ea typeface="Malgun Gothic" panose="020B0503020000020004" pitchFamily="34" charset="-127"/>
                <a:cs typeface="Times New Roman" panose="02020603050405020304" pitchFamily="18" charset="0"/>
              </a:rPr>
              <a:t>Colangeli</a:t>
            </a:r>
            <a:r>
              <a:rPr lang="it-IT" sz="2400" b="1" baseline="30000" dirty="0" err="1">
                <a:effectLst/>
                <a:latin typeface="+mj-lt"/>
                <a:ea typeface="Malgun Gothic" panose="020B0503020000020004" pitchFamily="34" charset="-127"/>
                <a:cs typeface="Times New Roman" panose="02020603050405020304" pitchFamily="18" charset="0"/>
              </a:rPr>
              <a:t>a</a:t>
            </a:r>
            <a:r>
              <a:rPr lang="it-IT" sz="2400" b="1" dirty="0">
                <a:effectLst/>
                <a:latin typeface="+mj-lt"/>
                <a:ea typeface="Malgun Gothic" panose="020B0503020000020004" pitchFamily="34" charset="-127"/>
                <a:cs typeface="Times New Roman" panose="02020603050405020304" pitchFamily="18" charset="0"/>
              </a:rPr>
              <a:t>, F. </a:t>
            </a:r>
            <a:r>
              <a:rPr lang="it-IT" sz="2400" b="1" dirty="0" err="1">
                <a:effectLst/>
                <a:latin typeface="+mj-lt"/>
                <a:ea typeface="Malgun Gothic" panose="020B0503020000020004" pitchFamily="34" charset="-127"/>
                <a:cs typeface="Times New Roman" panose="02020603050405020304" pitchFamily="18" charset="0"/>
              </a:rPr>
              <a:t>Dacquait</a:t>
            </a:r>
            <a:r>
              <a:rPr lang="it-IT" sz="2400" b="1" baseline="30000" dirty="0" err="1">
                <a:effectLst/>
                <a:latin typeface="+mj-lt"/>
                <a:ea typeface="Malgun Gothic" panose="020B0503020000020004" pitchFamily="34" charset="-127"/>
                <a:cs typeface="Times New Roman" panose="02020603050405020304" pitchFamily="18" charset="0"/>
              </a:rPr>
              <a:t>c</a:t>
            </a:r>
            <a:r>
              <a:rPr lang="it-IT" sz="2400" b="1" dirty="0">
                <a:effectLst/>
                <a:latin typeface="+mj-lt"/>
                <a:ea typeface="Malgun Gothic" panose="020B0503020000020004" pitchFamily="34" charset="-127"/>
                <a:cs typeface="Times New Roman" panose="02020603050405020304" pitchFamily="18" charset="0"/>
              </a:rPr>
              <a:t>, M. </a:t>
            </a:r>
            <a:r>
              <a:rPr lang="it-IT" sz="2400" b="1" dirty="0" err="1">
                <a:effectLst/>
                <a:latin typeface="+mj-lt"/>
                <a:ea typeface="Malgun Gothic" panose="020B0503020000020004" pitchFamily="34" charset="-127"/>
                <a:cs typeface="Times New Roman" panose="02020603050405020304" pitchFamily="18" charset="0"/>
              </a:rPr>
              <a:t>Damiano</a:t>
            </a:r>
            <a:r>
              <a:rPr lang="it-IT" sz="2400" b="1" baseline="30000" dirty="0" err="1">
                <a:effectLst/>
                <a:latin typeface="+mj-lt"/>
                <a:ea typeface="Malgun Gothic" panose="020B0503020000020004" pitchFamily="34" charset="-127"/>
                <a:cs typeface="Times New Roman" panose="02020603050405020304" pitchFamily="18" charset="0"/>
              </a:rPr>
              <a:t>d</a:t>
            </a:r>
            <a:r>
              <a:rPr lang="it-IT" sz="2400" b="1" dirty="0">
                <a:effectLst/>
                <a:latin typeface="+mj-lt"/>
                <a:ea typeface="Malgun Gothic" panose="020B0503020000020004" pitchFamily="34" charset="-127"/>
                <a:cs typeface="Times New Roman" panose="02020603050405020304" pitchFamily="18" charset="0"/>
              </a:rPr>
              <a:t>, D. </a:t>
            </a:r>
            <a:r>
              <a:rPr lang="it-IT" sz="2400" b="1" dirty="0" err="1">
                <a:effectLst/>
                <a:latin typeface="+mj-lt"/>
                <a:ea typeface="Malgun Gothic" panose="020B0503020000020004" pitchFamily="34" charset="-127"/>
                <a:cs typeface="Times New Roman" panose="02020603050405020304" pitchFamily="18" charset="0"/>
              </a:rPr>
              <a:t>Flammini</a:t>
            </a:r>
            <a:r>
              <a:rPr lang="it-IT" sz="2400" b="1" baseline="30000" dirty="0" err="1">
                <a:effectLst/>
                <a:latin typeface="+mj-lt"/>
                <a:ea typeface="Malgun Gothic" panose="020B0503020000020004" pitchFamily="34" charset="-127"/>
                <a:cs typeface="Times New Roman" panose="02020603050405020304" pitchFamily="18" charset="0"/>
              </a:rPr>
              <a:t>a</a:t>
            </a:r>
            <a:r>
              <a:rPr lang="it-IT" sz="2400" b="1" dirty="0">
                <a:effectLst/>
                <a:latin typeface="+mj-lt"/>
                <a:ea typeface="Malgun Gothic" panose="020B0503020000020004" pitchFamily="34" charset="-127"/>
                <a:cs typeface="Times New Roman" panose="02020603050405020304" pitchFamily="18" charset="0"/>
              </a:rPr>
              <a:t>, S. </a:t>
            </a:r>
            <a:r>
              <a:rPr lang="it-IT" sz="2400" b="1" dirty="0" err="1">
                <a:effectLst/>
                <a:latin typeface="+mj-lt"/>
                <a:ea typeface="Malgun Gothic" panose="020B0503020000020004" pitchFamily="34" charset="-127"/>
                <a:cs typeface="Times New Roman" panose="02020603050405020304" pitchFamily="18" charset="0"/>
              </a:rPr>
              <a:t>Girard</a:t>
            </a:r>
            <a:r>
              <a:rPr lang="it-IT" sz="2400" b="1" baseline="30000" dirty="0" err="1">
                <a:effectLst/>
                <a:latin typeface="+mj-lt"/>
                <a:ea typeface="Malgun Gothic" panose="020B0503020000020004" pitchFamily="34" charset="-127"/>
                <a:cs typeface="Times New Roman" panose="02020603050405020304" pitchFamily="18" charset="0"/>
              </a:rPr>
              <a:t>e</a:t>
            </a:r>
            <a:r>
              <a:rPr lang="it-IT" sz="2400" b="1" dirty="0">
                <a:effectLst/>
                <a:latin typeface="+mj-lt"/>
                <a:ea typeface="Malgun Gothic" panose="020B0503020000020004" pitchFamily="34" charset="-127"/>
                <a:cs typeface="Times New Roman" panose="02020603050405020304" pitchFamily="18" charset="0"/>
              </a:rPr>
              <a:t>, X. </a:t>
            </a:r>
            <a:r>
              <a:rPr lang="it-IT" sz="2400" b="1" dirty="0" err="1">
                <a:effectLst/>
                <a:latin typeface="+mj-lt"/>
                <a:ea typeface="Malgun Gothic" panose="020B0503020000020004" pitchFamily="34" charset="-127"/>
                <a:cs typeface="Times New Roman" panose="02020603050405020304" pitchFamily="18" charset="0"/>
              </a:rPr>
              <a:t>Litaudon</a:t>
            </a:r>
            <a:r>
              <a:rPr lang="it-IT" sz="2400" b="1" baseline="30000" dirty="0" err="1">
                <a:effectLst/>
                <a:latin typeface="+mj-lt"/>
                <a:ea typeface="Malgun Gothic" panose="020B0503020000020004" pitchFamily="34" charset="-127"/>
                <a:cs typeface="Times New Roman" panose="02020603050405020304" pitchFamily="18" charset="0"/>
              </a:rPr>
              <a:t>c</a:t>
            </a:r>
            <a:r>
              <a:rPr lang="it-IT" sz="2400" b="1" dirty="0">
                <a:effectLst/>
                <a:latin typeface="+mj-lt"/>
                <a:ea typeface="Malgun Gothic" panose="020B0503020000020004" pitchFamily="34" charset="-127"/>
                <a:cs typeface="Times New Roman" panose="02020603050405020304" pitchFamily="18" charset="0"/>
              </a:rPr>
              <a:t>, D. </a:t>
            </a:r>
            <a:r>
              <a:rPr lang="it-IT" sz="2400" b="1" dirty="0" err="1">
                <a:effectLst/>
                <a:latin typeface="+mj-lt"/>
                <a:ea typeface="Malgun Gothic" panose="020B0503020000020004" pitchFamily="34" charset="-127"/>
                <a:cs typeface="Times New Roman" panose="02020603050405020304" pitchFamily="18" charset="0"/>
              </a:rPr>
              <a:t>Leichtle</a:t>
            </a:r>
            <a:r>
              <a:rPr lang="it-IT" sz="2400" b="1" baseline="30000" dirty="0" err="1">
                <a:effectLst/>
                <a:latin typeface="+mj-lt"/>
                <a:ea typeface="Malgun Gothic" panose="020B0503020000020004" pitchFamily="34" charset="-127"/>
                <a:cs typeface="Times New Roman" panose="02020603050405020304" pitchFamily="18" charset="0"/>
              </a:rPr>
              <a:t>f</a:t>
            </a:r>
            <a:r>
              <a:rPr lang="it-IT" sz="2400" b="1" dirty="0">
                <a:effectLst/>
                <a:latin typeface="+mj-lt"/>
                <a:ea typeface="Malgun Gothic" panose="020B0503020000020004" pitchFamily="34" charset="-127"/>
                <a:cs typeface="Times New Roman" panose="02020603050405020304" pitchFamily="18" charset="0"/>
              </a:rPr>
              <a:t>, S. </a:t>
            </a:r>
            <a:r>
              <a:rPr lang="it-IT" sz="2400" b="1" dirty="0" err="1">
                <a:effectLst/>
                <a:latin typeface="+mj-lt"/>
                <a:ea typeface="Malgun Gothic" panose="020B0503020000020004" pitchFamily="34" charset="-127"/>
                <a:cs typeface="Times New Roman" panose="02020603050405020304" pitchFamily="18" charset="0"/>
              </a:rPr>
              <a:t>Loreti</a:t>
            </a:r>
            <a:r>
              <a:rPr lang="it-IT" sz="2400" b="1" baseline="30000" dirty="0" err="1">
                <a:effectLst/>
                <a:latin typeface="+mj-lt"/>
                <a:ea typeface="Malgun Gothic" panose="020B0503020000020004" pitchFamily="34" charset="-127"/>
                <a:cs typeface="Times New Roman" panose="02020603050405020304" pitchFamily="18" charset="0"/>
              </a:rPr>
              <a:t>a</a:t>
            </a:r>
            <a:r>
              <a:rPr lang="it-IT" sz="2400" b="1" dirty="0">
                <a:effectLst/>
                <a:latin typeface="+mj-lt"/>
                <a:ea typeface="Malgun Gothic" panose="020B0503020000020004" pitchFamily="34" charset="-127"/>
                <a:cs typeface="Times New Roman" panose="02020603050405020304" pitchFamily="18" charset="0"/>
              </a:rPr>
              <a:t>, M. </a:t>
            </a:r>
            <a:r>
              <a:rPr lang="it-IT" sz="2400" b="1" dirty="0" err="1">
                <a:effectLst/>
                <a:latin typeface="+mj-lt"/>
                <a:ea typeface="Malgun Gothic" panose="020B0503020000020004" pitchFamily="34" charset="-127"/>
                <a:cs typeface="Times New Roman" panose="02020603050405020304" pitchFamily="18" charset="0"/>
              </a:rPr>
              <a:t>Lungaroni</a:t>
            </a:r>
            <a:r>
              <a:rPr lang="it-IT" sz="2400" b="1" baseline="30000" dirty="0" err="1">
                <a:effectLst/>
                <a:latin typeface="+mj-lt"/>
                <a:ea typeface="Malgun Gothic" panose="020B0503020000020004" pitchFamily="34" charset="-127"/>
                <a:cs typeface="Times New Roman" panose="02020603050405020304" pitchFamily="18" charset="0"/>
              </a:rPr>
              <a:t>a</a:t>
            </a:r>
            <a:r>
              <a:rPr lang="it-IT" sz="2400" b="1" dirty="0">
                <a:effectLst/>
                <a:latin typeface="+mj-lt"/>
                <a:ea typeface="Malgun Gothic" panose="020B0503020000020004" pitchFamily="34" charset="-127"/>
                <a:cs typeface="Times New Roman" panose="02020603050405020304" pitchFamily="18" charset="0"/>
              </a:rPr>
              <a:t>, A. </a:t>
            </a:r>
            <a:r>
              <a:rPr lang="it-IT" sz="2400" b="1" dirty="0" err="1">
                <a:effectLst/>
                <a:latin typeface="+mj-lt"/>
                <a:ea typeface="Malgun Gothic" panose="020B0503020000020004" pitchFamily="34" charset="-127"/>
                <a:cs typeface="Times New Roman" panose="02020603050405020304" pitchFamily="18" charset="0"/>
              </a:rPr>
              <a:t>Morana</a:t>
            </a:r>
            <a:r>
              <a:rPr lang="it-IT" sz="2400" b="1" baseline="30000" dirty="0" err="1">
                <a:effectLst/>
                <a:latin typeface="+mj-lt"/>
                <a:ea typeface="Malgun Gothic" panose="020B0503020000020004" pitchFamily="34" charset="-127"/>
                <a:cs typeface="Times New Roman" panose="02020603050405020304" pitchFamily="18" charset="0"/>
              </a:rPr>
              <a:t>e</a:t>
            </a:r>
            <a:r>
              <a:rPr lang="it-IT" sz="2400" b="1" dirty="0">
                <a:effectLst/>
                <a:latin typeface="+mj-lt"/>
                <a:ea typeface="Malgun Gothic" panose="020B0503020000020004" pitchFamily="34" charset="-127"/>
                <a:cs typeface="Times New Roman" panose="02020603050405020304" pitchFamily="18" charset="0"/>
              </a:rPr>
              <a:t>, F. </a:t>
            </a:r>
            <a:r>
              <a:rPr lang="it-IT" sz="2400" b="1" dirty="0" err="1">
                <a:effectLst/>
                <a:latin typeface="+mj-lt"/>
                <a:ea typeface="Malgun Gothic" panose="020B0503020000020004" pitchFamily="34" charset="-127"/>
                <a:cs typeface="Times New Roman" panose="02020603050405020304" pitchFamily="18" charset="0"/>
              </a:rPr>
              <a:t>Moro</a:t>
            </a:r>
            <a:r>
              <a:rPr lang="it-IT" sz="2400" b="1" baseline="30000" dirty="0" err="1">
                <a:effectLst/>
                <a:latin typeface="+mj-lt"/>
                <a:ea typeface="Malgun Gothic" panose="020B0503020000020004" pitchFamily="34" charset="-127"/>
                <a:cs typeface="Times New Roman" panose="02020603050405020304" pitchFamily="18" charset="0"/>
              </a:rPr>
              <a:t>a</a:t>
            </a:r>
            <a:r>
              <a:rPr lang="it-IT" sz="2400" b="1" dirty="0">
                <a:effectLst/>
                <a:latin typeface="+mj-lt"/>
                <a:ea typeface="Malgun Gothic" panose="020B0503020000020004" pitchFamily="34" charset="-127"/>
                <a:cs typeface="Times New Roman" panose="02020603050405020304" pitchFamily="18" charset="0"/>
              </a:rPr>
              <a:t>, S. </a:t>
            </a:r>
            <a:r>
              <a:rPr lang="it-IT" sz="2400" b="1" dirty="0" err="1">
                <a:effectLst/>
                <a:latin typeface="+mj-lt"/>
                <a:ea typeface="Malgun Gothic" panose="020B0503020000020004" pitchFamily="34" charset="-127"/>
                <a:cs typeface="Times New Roman" panose="02020603050405020304" pitchFamily="18" charset="0"/>
              </a:rPr>
              <a:t>Noce</a:t>
            </a:r>
            <a:r>
              <a:rPr lang="it-IT" sz="2400" b="1" baseline="30000" dirty="0" err="1">
                <a:effectLst/>
                <a:latin typeface="+mj-lt"/>
                <a:ea typeface="Malgun Gothic" panose="020B0503020000020004" pitchFamily="34" charset="-127"/>
                <a:cs typeface="Times New Roman" panose="02020603050405020304" pitchFamily="18" charset="0"/>
              </a:rPr>
              <a:t>a</a:t>
            </a:r>
            <a:r>
              <a:rPr lang="it-IT" sz="2400" b="1" dirty="0">
                <a:effectLst/>
                <a:latin typeface="+mj-lt"/>
                <a:ea typeface="Malgun Gothic" panose="020B0503020000020004" pitchFamily="34" charset="-127"/>
                <a:cs typeface="Times New Roman" panose="02020603050405020304" pitchFamily="18" charset="0"/>
              </a:rPr>
              <a:t>, </a:t>
            </a:r>
          </a:p>
          <a:p>
            <a:pPr algn="ctr"/>
            <a:r>
              <a:rPr lang="it-IT" sz="2400" b="1" dirty="0">
                <a:effectLst/>
                <a:latin typeface="+mj-lt"/>
                <a:ea typeface="Malgun Gothic" panose="020B0503020000020004" pitchFamily="34" charset="-127"/>
                <a:cs typeface="Times New Roman" panose="02020603050405020304" pitchFamily="18" charset="0"/>
              </a:rPr>
              <a:t>A. </a:t>
            </a:r>
            <a:r>
              <a:rPr lang="it-IT" sz="2400" b="1" dirty="0" err="1">
                <a:effectLst/>
                <a:latin typeface="+mj-lt"/>
                <a:ea typeface="Malgun Gothic" panose="020B0503020000020004" pitchFamily="34" charset="-127"/>
                <a:cs typeface="Times New Roman" panose="02020603050405020304" pitchFamily="18" charset="0"/>
              </a:rPr>
              <a:t>Pietropaolo</a:t>
            </a:r>
            <a:r>
              <a:rPr lang="it-IT" sz="2400" b="1" baseline="30000" dirty="0" err="1">
                <a:effectLst/>
                <a:latin typeface="+mj-lt"/>
                <a:ea typeface="Malgun Gothic" panose="020B0503020000020004" pitchFamily="34" charset="-127"/>
                <a:cs typeface="Times New Roman" panose="02020603050405020304" pitchFamily="18" charset="0"/>
              </a:rPr>
              <a:t>a</a:t>
            </a:r>
            <a:r>
              <a:rPr lang="it-IT" sz="2400" b="1" dirty="0">
                <a:effectLst/>
                <a:latin typeface="+mj-lt"/>
                <a:ea typeface="Malgun Gothic" panose="020B0503020000020004" pitchFamily="34" charset="-127"/>
                <a:cs typeface="Times New Roman" panose="02020603050405020304" pitchFamily="18" charset="0"/>
              </a:rPr>
              <a:t>, A. </a:t>
            </a:r>
            <a:r>
              <a:rPr lang="it-IT" sz="2400" b="1" dirty="0" err="1">
                <a:effectLst/>
                <a:latin typeface="+mj-lt"/>
                <a:ea typeface="Malgun Gothic" panose="020B0503020000020004" pitchFamily="34" charset="-127"/>
                <a:cs typeface="Times New Roman" panose="02020603050405020304" pitchFamily="18" charset="0"/>
              </a:rPr>
              <a:t>Previti</a:t>
            </a:r>
            <a:r>
              <a:rPr lang="it-IT" sz="2400" b="1" baseline="30000" dirty="0" err="1">
                <a:effectLst/>
                <a:latin typeface="+mj-lt"/>
                <a:ea typeface="Malgun Gothic" panose="020B0503020000020004" pitchFamily="34" charset="-127"/>
                <a:cs typeface="Times New Roman" panose="02020603050405020304" pitchFamily="18" charset="0"/>
              </a:rPr>
              <a:t>a</a:t>
            </a:r>
            <a:r>
              <a:rPr lang="it-IT" sz="2400" b="1" dirty="0">
                <a:effectLst/>
                <a:latin typeface="+mj-lt"/>
                <a:ea typeface="Malgun Gothic" panose="020B0503020000020004" pitchFamily="34" charset="-127"/>
                <a:cs typeface="Times New Roman" panose="02020603050405020304" pitchFamily="18" charset="0"/>
              </a:rPr>
              <a:t>, N. </a:t>
            </a:r>
            <a:r>
              <a:rPr lang="it-IT" sz="2400" b="1" dirty="0" err="1">
                <a:effectLst/>
                <a:latin typeface="+mj-lt"/>
                <a:ea typeface="Malgun Gothic" panose="020B0503020000020004" pitchFamily="34" charset="-127"/>
                <a:cs typeface="Times New Roman" panose="02020603050405020304" pitchFamily="18" charset="0"/>
              </a:rPr>
              <a:t>Terranova</a:t>
            </a:r>
            <a:r>
              <a:rPr lang="it-IT" sz="2400" b="1" baseline="30000" dirty="0" err="1">
                <a:effectLst/>
                <a:latin typeface="+mj-lt"/>
                <a:ea typeface="Malgun Gothic" panose="020B0503020000020004" pitchFamily="34" charset="-127"/>
                <a:cs typeface="Times New Roman" panose="02020603050405020304" pitchFamily="18" charset="0"/>
              </a:rPr>
              <a:t>a</a:t>
            </a:r>
            <a:r>
              <a:rPr lang="it-IT" sz="2400" b="1" dirty="0">
                <a:effectLst/>
                <a:latin typeface="+mj-lt"/>
                <a:ea typeface="Malgun Gothic" panose="020B0503020000020004" pitchFamily="34" charset="-127"/>
                <a:cs typeface="Times New Roman" panose="02020603050405020304" pitchFamily="18" charset="0"/>
              </a:rPr>
              <a:t>, R. </a:t>
            </a:r>
            <a:r>
              <a:rPr lang="it-IT" sz="2400" b="1" dirty="0" err="1">
                <a:effectLst/>
                <a:latin typeface="+mj-lt"/>
                <a:ea typeface="Malgun Gothic" panose="020B0503020000020004" pitchFamily="34" charset="-127"/>
                <a:cs typeface="Times New Roman" panose="02020603050405020304" pitchFamily="18" charset="0"/>
              </a:rPr>
              <a:t>Villari</a:t>
            </a:r>
            <a:r>
              <a:rPr lang="it-IT" sz="2400" b="1" baseline="30000" dirty="0" err="1">
                <a:effectLst/>
                <a:latin typeface="+mj-lt"/>
                <a:ea typeface="Malgun Gothic" panose="020B0503020000020004" pitchFamily="34" charset="-127"/>
                <a:cs typeface="Times New Roman" panose="02020603050405020304" pitchFamily="18" charset="0"/>
              </a:rPr>
              <a:t>a</a:t>
            </a:r>
            <a:r>
              <a:rPr lang="it-IT" sz="2400" b="1" dirty="0">
                <a:effectLst/>
                <a:latin typeface="+mj-lt"/>
                <a:ea typeface="Malgun Gothic" panose="020B0503020000020004" pitchFamily="34" charset="-127"/>
                <a:cs typeface="Times New Roman" panose="02020603050405020304" pitchFamily="18" charset="0"/>
              </a:rPr>
              <a:t>, L. </a:t>
            </a:r>
            <a:r>
              <a:rPr lang="it-IT" sz="2400" b="1" dirty="0" err="1">
                <a:effectLst/>
                <a:latin typeface="+mj-lt"/>
                <a:ea typeface="Malgun Gothic" panose="020B0503020000020004" pitchFamily="34" charset="-127"/>
                <a:cs typeface="Times New Roman" panose="02020603050405020304" pitchFamily="18" charset="0"/>
              </a:rPr>
              <a:t>Weninger</a:t>
            </a:r>
            <a:r>
              <a:rPr lang="it-IT" sz="2400" b="1" baseline="30000" dirty="0" err="1">
                <a:effectLst/>
                <a:latin typeface="+mj-lt"/>
                <a:ea typeface="Malgun Gothic" panose="020B0503020000020004" pitchFamily="34" charset="-127"/>
                <a:cs typeface="Times New Roman" panose="02020603050405020304" pitchFamily="18" charset="0"/>
              </a:rPr>
              <a:t>e</a:t>
            </a:r>
            <a:r>
              <a:rPr lang="it-IT" sz="2400" b="1" dirty="0">
                <a:effectLst/>
                <a:latin typeface="+mj-lt"/>
                <a:ea typeface="Malgun Gothic" panose="020B0503020000020004" pitchFamily="34" charset="-127"/>
                <a:cs typeface="Times New Roman" panose="02020603050405020304" pitchFamily="18" charset="0"/>
              </a:rPr>
              <a:t>, P. </a:t>
            </a:r>
            <a:r>
              <a:rPr lang="it-IT" sz="2400" b="1" dirty="0" err="1">
                <a:effectLst/>
                <a:latin typeface="+mj-lt"/>
                <a:ea typeface="Malgun Gothic" panose="020B0503020000020004" pitchFamily="34" charset="-127"/>
                <a:cs typeface="Times New Roman" panose="02020603050405020304" pitchFamily="18" charset="0"/>
              </a:rPr>
              <a:t>Zito</a:t>
            </a:r>
            <a:r>
              <a:rPr lang="it-IT" sz="2400" b="1" baseline="30000" dirty="0" err="1">
                <a:effectLst/>
                <a:latin typeface="+mj-lt"/>
                <a:ea typeface="Malgun Gothic" panose="020B0503020000020004" pitchFamily="34" charset="-127"/>
                <a:cs typeface="Times New Roman" panose="02020603050405020304" pitchFamily="18" charset="0"/>
              </a:rPr>
              <a:t>a</a:t>
            </a:r>
            <a:endParaRPr lang="it-IT" sz="2400" b="1" dirty="0">
              <a:effectLst/>
              <a:latin typeface="+mj-lt"/>
              <a:ea typeface="Malgun Gothic" panose="020B0503020000020004" pitchFamily="34" charset="-127"/>
              <a:cs typeface="Times New Roman" panose="02020603050405020304" pitchFamily="18" charset="0"/>
            </a:endParaRPr>
          </a:p>
        </p:txBody>
      </p:sp>
      <p:sp>
        <p:nvSpPr>
          <p:cNvPr id="3" name="CasellaDiTesto 2">
            <a:extLst>
              <a:ext uri="{FF2B5EF4-FFF2-40B4-BE49-F238E27FC236}">
                <a16:creationId xmlns:a16="http://schemas.microsoft.com/office/drawing/2014/main" id="{78A5726C-3FD7-D77A-1106-8500092CCC7C}"/>
              </a:ext>
            </a:extLst>
          </p:cNvPr>
          <p:cNvSpPr txBox="1"/>
          <p:nvPr/>
        </p:nvSpPr>
        <p:spPr>
          <a:xfrm>
            <a:off x="1703512" y="3791343"/>
            <a:ext cx="9553605" cy="1600438"/>
          </a:xfrm>
          <a:prstGeom prst="rect">
            <a:avLst/>
          </a:prstGeom>
          <a:noFill/>
        </p:spPr>
        <p:txBody>
          <a:bodyPr wrap="square">
            <a:spAutoFit/>
          </a:bodyPr>
          <a:lstStyle/>
          <a:p>
            <a:pPr algn="ctr">
              <a:buNone/>
            </a:pPr>
            <a:r>
              <a:rPr lang="en-US" sz="1400" i="1" dirty="0" err="1">
                <a:effectLst/>
                <a:ea typeface="Malgun Gothic" panose="020B0503020000020004" pitchFamily="34" charset="-127"/>
                <a:cs typeface="Times New Roman" panose="02020603050405020304" pitchFamily="18" charset="0"/>
              </a:rPr>
              <a:t>EUROfusion</a:t>
            </a:r>
            <a:r>
              <a:rPr lang="en-US" sz="1400" i="1" dirty="0">
                <a:effectLst/>
                <a:ea typeface="Malgun Gothic" panose="020B0503020000020004" pitchFamily="34" charset="-127"/>
                <a:cs typeface="Times New Roman" panose="02020603050405020304" pitchFamily="18" charset="0"/>
              </a:rPr>
              <a:t> Consortium, JET, Culham Science Centre, Abingdon, OX14 3DB, UK</a:t>
            </a:r>
            <a:endParaRPr lang="it-IT" sz="1400" dirty="0">
              <a:effectLst/>
              <a:ea typeface="Malgun Gothic" panose="020B0503020000020004" pitchFamily="34" charset="-127"/>
              <a:cs typeface="Times New Roman" panose="02020603050405020304" pitchFamily="18" charset="0"/>
            </a:endParaRPr>
          </a:p>
          <a:p>
            <a:pPr algn="ctr">
              <a:buNone/>
            </a:pPr>
            <a:r>
              <a:rPr lang="it-IT" sz="1400" i="1" baseline="30000" dirty="0">
                <a:effectLst/>
                <a:ea typeface="Malgun Gothic" panose="020B0503020000020004" pitchFamily="34" charset="-127"/>
                <a:cs typeface="Times New Roman" panose="02020603050405020304" pitchFamily="18" charset="0"/>
              </a:rPr>
              <a:t>a</a:t>
            </a:r>
            <a:r>
              <a:rPr lang="it-IT" sz="1400" i="1" dirty="0">
                <a:effectLst/>
                <a:ea typeface="Malgun Gothic" panose="020B0503020000020004" pitchFamily="34" charset="-127"/>
                <a:cs typeface="Times New Roman" panose="02020603050405020304" pitchFamily="18" charset="0"/>
              </a:rPr>
              <a:t> ENEA, </a:t>
            </a:r>
            <a:r>
              <a:rPr lang="it-IT" sz="1400" i="1" dirty="0" err="1">
                <a:effectLst/>
                <a:ea typeface="Malgun Gothic" panose="020B0503020000020004" pitchFamily="34" charset="-127"/>
                <a:cs typeface="Times New Roman" panose="02020603050405020304" pitchFamily="18" charset="0"/>
              </a:rPr>
              <a:t>Nuclear</a:t>
            </a:r>
            <a:r>
              <a:rPr lang="it-IT" sz="1400" i="1" dirty="0">
                <a:effectLst/>
                <a:ea typeface="Malgun Gothic" panose="020B0503020000020004" pitchFamily="34" charset="-127"/>
                <a:cs typeface="Times New Roman" panose="02020603050405020304" pitchFamily="18" charset="0"/>
              </a:rPr>
              <a:t> Department, Via E. Fermi 45, 00044 Frascati, Rome, </a:t>
            </a:r>
            <a:r>
              <a:rPr lang="it-IT" sz="1400" i="1" dirty="0" err="1">
                <a:effectLst/>
                <a:ea typeface="Malgun Gothic" panose="020B0503020000020004" pitchFamily="34" charset="-127"/>
                <a:cs typeface="Times New Roman" panose="02020603050405020304" pitchFamily="18" charset="0"/>
              </a:rPr>
              <a:t>Italy</a:t>
            </a:r>
            <a:endParaRPr lang="it-IT" sz="1400" dirty="0">
              <a:effectLst/>
              <a:ea typeface="Malgun Gothic" panose="020B0503020000020004" pitchFamily="34" charset="-127"/>
              <a:cs typeface="Times New Roman" panose="02020603050405020304" pitchFamily="18" charset="0"/>
            </a:endParaRPr>
          </a:p>
          <a:p>
            <a:pPr algn="ctr">
              <a:buNone/>
            </a:pPr>
            <a:r>
              <a:rPr lang="en-US" sz="1400" i="1" baseline="30000" dirty="0">
                <a:effectLst/>
                <a:ea typeface="Malgun Gothic" panose="020B0503020000020004" pitchFamily="34" charset="-127"/>
                <a:cs typeface="Times New Roman" panose="02020603050405020304" pitchFamily="18" charset="0"/>
              </a:rPr>
              <a:t>b</a:t>
            </a:r>
            <a:r>
              <a:rPr lang="en-US" sz="1400" i="1" dirty="0">
                <a:effectLst/>
                <a:ea typeface="Malgun Gothic" panose="020B0503020000020004" pitchFamily="34" charset="-127"/>
                <a:cs typeface="Times New Roman" panose="02020603050405020304" pitchFamily="18" charset="0"/>
              </a:rPr>
              <a:t> United Kingdom Atomic Energy Authority, Culham Science Centre, Abingdon, OX14 3DB, UK</a:t>
            </a:r>
            <a:endParaRPr lang="it-IT" sz="1400" dirty="0">
              <a:effectLst/>
              <a:ea typeface="Malgun Gothic" panose="020B0503020000020004" pitchFamily="34" charset="-127"/>
              <a:cs typeface="Times New Roman" panose="02020603050405020304" pitchFamily="18" charset="0"/>
            </a:endParaRPr>
          </a:p>
          <a:p>
            <a:pPr algn="ctr">
              <a:buNone/>
            </a:pPr>
            <a:r>
              <a:rPr lang="en-US" sz="1400" i="1" baseline="30000" dirty="0">
                <a:effectLst/>
                <a:ea typeface="Malgun Gothic" panose="020B0503020000020004" pitchFamily="34" charset="-127"/>
                <a:cs typeface="Times New Roman" panose="02020603050405020304" pitchFamily="18" charset="0"/>
              </a:rPr>
              <a:t>c</a:t>
            </a:r>
            <a:r>
              <a:rPr lang="en-US" sz="1400" i="1" dirty="0">
                <a:effectLst/>
                <a:ea typeface="Malgun Gothic" panose="020B0503020000020004" pitchFamily="34" charset="-127"/>
                <a:cs typeface="Times New Roman" panose="02020603050405020304" pitchFamily="18" charset="0"/>
              </a:rPr>
              <a:t> CEA, </a:t>
            </a:r>
            <a:r>
              <a:rPr lang="en-US" sz="1400" i="1" dirty="0" err="1">
                <a:effectLst/>
                <a:ea typeface="Malgun Gothic" panose="020B0503020000020004" pitchFamily="34" charset="-127"/>
                <a:cs typeface="Times New Roman" panose="02020603050405020304" pitchFamily="18" charset="0"/>
              </a:rPr>
              <a:t>Cadarache</a:t>
            </a:r>
            <a:r>
              <a:rPr lang="en-US" sz="1400" i="1" dirty="0">
                <a:effectLst/>
                <a:ea typeface="Malgun Gothic" panose="020B0503020000020004" pitchFamily="34" charset="-127"/>
                <a:cs typeface="Times New Roman" panose="02020603050405020304" pitchFamily="18" charset="0"/>
              </a:rPr>
              <a:t>, F-13108 St-Paul-Lez-Durance, France</a:t>
            </a:r>
            <a:endParaRPr lang="it-IT" sz="1400" dirty="0">
              <a:effectLst/>
              <a:ea typeface="Malgun Gothic" panose="020B0503020000020004" pitchFamily="34" charset="-127"/>
              <a:cs typeface="Times New Roman" panose="02020603050405020304" pitchFamily="18" charset="0"/>
            </a:endParaRPr>
          </a:p>
          <a:p>
            <a:pPr algn="ctr">
              <a:buNone/>
            </a:pPr>
            <a:r>
              <a:rPr lang="en-US" sz="1400" i="1" baseline="30000" dirty="0">
                <a:effectLst/>
                <a:ea typeface="Malgun Gothic" panose="020B0503020000020004" pitchFamily="34" charset="-127"/>
                <a:cs typeface="Times New Roman" panose="02020603050405020304" pitchFamily="18" charset="0"/>
              </a:rPr>
              <a:t>d</a:t>
            </a:r>
            <a:r>
              <a:rPr lang="en-US" sz="1400" i="1" dirty="0">
                <a:effectLst/>
                <a:ea typeface="Malgun Gothic" panose="020B0503020000020004" pitchFamily="34" charset="-127"/>
                <a:cs typeface="Times New Roman" panose="02020603050405020304" pitchFamily="18" charset="0"/>
              </a:rPr>
              <a:t> University of Rome “Tor </a:t>
            </a:r>
            <a:r>
              <a:rPr lang="en-US" sz="1400" i="1" dirty="0" err="1">
                <a:effectLst/>
                <a:ea typeface="Malgun Gothic" panose="020B0503020000020004" pitchFamily="34" charset="-127"/>
                <a:cs typeface="Times New Roman" panose="02020603050405020304" pitchFamily="18" charset="0"/>
              </a:rPr>
              <a:t>Vergata</a:t>
            </a:r>
            <a:r>
              <a:rPr lang="en-US" sz="1400" i="1" dirty="0">
                <a:effectLst/>
                <a:ea typeface="Malgun Gothic" panose="020B0503020000020004" pitchFamily="34" charset="-127"/>
                <a:cs typeface="Times New Roman" panose="02020603050405020304" pitchFamily="18" charset="0"/>
              </a:rPr>
              <a:t>”, Industrial Engineering Department, Via del </a:t>
            </a:r>
            <a:r>
              <a:rPr lang="en-US" sz="1400" i="1" dirty="0" err="1">
                <a:effectLst/>
                <a:ea typeface="Malgun Gothic" panose="020B0503020000020004" pitchFamily="34" charset="-127"/>
                <a:cs typeface="Times New Roman" panose="02020603050405020304" pitchFamily="18" charset="0"/>
              </a:rPr>
              <a:t>Politecnico</a:t>
            </a:r>
            <a:r>
              <a:rPr lang="en-US" sz="1400" i="1" dirty="0">
                <a:effectLst/>
                <a:ea typeface="Malgun Gothic" panose="020B0503020000020004" pitchFamily="34" charset="-127"/>
                <a:cs typeface="Times New Roman" panose="02020603050405020304" pitchFamily="18" charset="0"/>
              </a:rPr>
              <a:t> 1, 00133, Rome, Italy</a:t>
            </a:r>
            <a:endParaRPr lang="it-IT" sz="1400" dirty="0">
              <a:effectLst/>
              <a:ea typeface="Malgun Gothic" panose="020B0503020000020004" pitchFamily="34" charset="-127"/>
              <a:cs typeface="Times New Roman" panose="02020603050405020304" pitchFamily="18" charset="0"/>
            </a:endParaRPr>
          </a:p>
          <a:p>
            <a:pPr algn="ctr">
              <a:buNone/>
            </a:pPr>
            <a:r>
              <a:rPr lang="en-US" sz="1400" i="1" baseline="30000" dirty="0">
                <a:effectLst/>
                <a:ea typeface="Malgun Gothic" panose="020B0503020000020004" pitchFamily="34" charset="-127"/>
                <a:cs typeface="Times New Roman" panose="02020603050405020304" pitchFamily="18" charset="0"/>
              </a:rPr>
              <a:t>e</a:t>
            </a:r>
            <a:r>
              <a:rPr lang="en-US" sz="1400" i="1" dirty="0">
                <a:effectLst/>
                <a:ea typeface="Malgun Gothic" panose="020B0503020000020004" pitchFamily="34" charset="-127"/>
                <a:cs typeface="Times New Roman" panose="02020603050405020304" pitchFamily="18" charset="0"/>
              </a:rPr>
              <a:t> </a:t>
            </a:r>
            <a:r>
              <a:rPr lang="en-US" sz="1400" i="1" dirty="0" err="1">
                <a:effectLst/>
                <a:ea typeface="Malgun Gothic" panose="020B0503020000020004" pitchFamily="34" charset="-127"/>
                <a:cs typeface="Times New Roman" panose="02020603050405020304" pitchFamily="18" charset="0"/>
              </a:rPr>
              <a:t>Laboratoire</a:t>
            </a:r>
            <a:r>
              <a:rPr lang="en-US" sz="1400" i="1" dirty="0">
                <a:effectLst/>
                <a:ea typeface="Malgun Gothic" panose="020B0503020000020004" pitchFamily="34" charset="-127"/>
                <a:cs typeface="Times New Roman" panose="02020603050405020304" pitchFamily="18" charset="0"/>
              </a:rPr>
              <a:t> Hubert </a:t>
            </a:r>
            <a:r>
              <a:rPr lang="en-US" sz="1400" i="1" dirty="0" err="1">
                <a:effectLst/>
                <a:ea typeface="Malgun Gothic" panose="020B0503020000020004" pitchFamily="34" charset="-127"/>
                <a:cs typeface="Times New Roman" panose="02020603050405020304" pitchFamily="18" charset="0"/>
              </a:rPr>
              <a:t>Curien</a:t>
            </a:r>
            <a:r>
              <a:rPr lang="en-US" sz="1400" i="1" dirty="0">
                <a:effectLst/>
                <a:ea typeface="Malgun Gothic" panose="020B0503020000020004" pitchFamily="34" charset="-127"/>
                <a:cs typeface="Times New Roman" panose="02020603050405020304" pitchFamily="18" charset="0"/>
              </a:rPr>
              <a:t>, UMR-CNRS 5516, Université Jean Monnet, F-42000 Saint-Etienne, France</a:t>
            </a:r>
            <a:endParaRPr lang="it-IT" sz="1400" dirty="0">
              <a:effectLst/>
              <a:ea typeface="Malgun Gothic" panose="020B0503020000020004" pitchFamily="34" charset="-127"/>
              <a:cs typeface="Times New Roman" panose="02020603050405020304" pitchFamily="18" charset="0"/>
            </a:endParaRPr>
          </a:p>
          <a:p>
            <a:pPr algn="ctr" fontAlgn="base">
              <a:buNone/>
            </a:pPr>
            <a:r>
              <a:rPr lang="en-US" sz="1400" i="1" baseline="30000" dirty="0">
                <a:effectLst/>
                <a:ea typeface="Malgun Gothic" panose="020B0503020000020004" pitchFamily="34" charset="-127"/>
              </a:rPr>
              <a:t>g</a:t>
            </a:r>
            <a:r>
              <a:rPr lang="en-US" sz="1400" i="1" dirty="0">
                <a:effectLst/>
                <a:ea typeface="Malgun Gothic" panose="020B0503020000020004" pitchFamily="34" charset="-127"/>
              </a:rPr>
              <a:t> Karlsruhe Institute of Technology, 76344 </a:t>
            </a:r>
            <a:r>
              <a:rPr lang="en-US" sz="1400" i="1" dirty="0" err="1">
                <a:effectLst/>
                <a:ea typeface="Malgun Gothic" panose="020B0503020000020004" pitchFamily="34" charset="-127"/>
              </a:rPr>
              <a:t>Eggenstein-Leopoldshafen</a:t>
            </a:r>
            <a:r>
              <a:rPr lang="en-US" sz="1400" i="1" dirty="0">
                <a:effectLst/>
                <a:ea typeface="Malgun Gothic" panose="020B0503020000020004" pitchFamily="34" charset="-127"/>
              </a:rPr>
              <a:t>, Karlsruhe, Germany​</a:t>
            </a:r>
            <a:endParaRPr lang="it-IT" sz="1400" dirty="0">
              <a:effectLst/>
              <a:ea typeface="Times New Roman" panose="02020603050405020304" pitchFamily="18" charset="0"/>
            </a:endParaRPr>
          </a:p>
        </p:txBody>
      </p:sp>
      <p:sp>
        <p:nvSpPr>
          <p:cNvPr id="5" name="CasellaDiTesto 4">
            <a:extLst>
              <a:ext uri="{FF2B5EF4-FFF2-40B4-BE49-F238E27FC236}">
                <a16:creationId xmlns:a16="http://schemas.microsoft.com/office/drawing/2014/main" id="{476880B5-B3BC-90D0-BF08-024A5E3BEA08}"/>
              </a:ext>
            </a:extLst>
          </p:cNvPr>
          <p:cNvSpPr txBox="1"/>
          <p:nvPr/>
        </p:nvSpPr>
        <p:spPr>
          <a:xfrm>
            <a:off x="4799856" y="1818680"/>
            <a:ext cx="2592288" cy="369332"/>
          </a:xfrm>
          <a:prstGeom prst="rect">
            <a:avLst/>
          </a:prstGeom>
          <a:noFill/>
        </p:spPr>
        <p:txBody>
          <a:bodyPr wrap="square">
            <a:spAutoFit/>
          </a:bodyPr>
          <a:lstStyle/>
          <a:p>
            <a:r>
              <a:rPr lang="en-US" sz="1800" i="1" u="sng" dirty="0">
                <a:effectLst/>
                <a:ea typeface="Malgun Gothic" panose="020B0503020000020004" pitchFamily="34" charset="-127"/>
                <a:cs typeface="Times New Roman" panose="02020603050405020304" pitchFamily="18" charset="0"/>
                <a:hlinkClick r:id="rId2">
                  <a:extLst>
                    <a:ext uri="{A12FA001-AC4F-418D-AE19-62706E023703}">
                      <ahyp:hlinkClr xmlns:ahyp="http://schemas.microsoft.com/office/drawing/2018/hyperlinkcolor" val="tx"/>
                    </a:ext>
                  </a:extLst>
                </a:hlinkClick>
              </a:rPr>
              <a:t>nicola.fonnesu@enea.it</a:t>
            </a:r>
            <a:endParaRPr lang="it-IT" sz="1800" dirty="0">
              <a:effectLst/>
              <a:ea typeface="Malgun Gothic" panose="020B0503020000020004" pitchFamily="34" charset="-127"/>
              <a:cs typeface="Times New Roman" panose="02020603050405020304" pitchFamily="18" charset="0"/>
            </a:endParaRPr>
          </a:p>
        </p:txBody>
      </p:sp>
      <p:pic>
        <p:nvPicPr>
          <p:cNvPr id="6" name="Picture 5">
            <a:extLst>
              <a:ext uri="{FF2B5EF4-FFF2-40B4-BE49-F238E27FC236}">
                <a16:creationId xmlns:a16="http://schemas.microsoft.com/office/drawing/2014/main" id="{35FE7D48-28DB-EF59-E47A-7CEB1D56B5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36160" y="5601642"/>
            <a:ext cx="4563501" cy="936104"/>
          </a:xfrm>
          <a:prstGeom prst="rect">
            <a:avLst/>
          </a:prstGeom>
        </p:spPr>
      </p:pic>
    </p:spTree>
    <p:extLst>
      <p:ext uri="{BB962C8B-B14F-4D97-AF65-F5344CB8AC3E}">
        <p14:creationId xmlns:p14="http://schemas.microsoft.com/office/powerpoint/2010/main" val="770127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8A8BD8-4F5F-0572-3916-5DCA2060DDCC}"/>
            </a:ext>
          </a:extLst>
        </p:cNvPr>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32AA21DF-39CF-02CA-7FD3-1DBC198456FE}"/>
              </a:ext>
            </a:extLst>
          </p:cNvPr>
          <p:cNvSpPr>
            <a:spLocks noGrp="1"/>
          </p:cNvSpPr>
          <p:nvPr>
            <p:ph type="ftr" sz="quarter" idx="11"/>
          </p:nvPr>
        </p:nvSpPr>
        <p:spPr/>
        <p:txBody>
          <a:bodyPr/>
          <a:lstStyle/>
          <a:p>
            <a:pPr algn="r"/>
            <a:r>
              <a:rPr lang="en-GB"/>
              <a:t>Nicola Fonnesu et al., | </a:t>
            </a:r>
            <a:r>
              <a:rPr lang="en-US"/>
              <a:t>Neutronic benchmark and validation experiments at the Frascati Neutron Generator</a:t>
            </a:r>
            <a:r>
              <a:rPr lang="en-GB"/>
              <a:t>| </a:t>
            </a:r>
            <a:r>
              <a:rPr lang="en-US">
                <a:solidFill>
                  <a:schemeClr val="bg1"/>
                </a:solidFill>
                <a:latin typeface="Arial" panose="020B0604020202020204" pitchFamily="34" charset="0"/>
                <a:cs typeface="Arial" panose="020B0604020202020204" pitchFamily="34" charset="0"/>
              </a:rPr>
              <a:t>Fusion Neutronics Meeting 2025 </a:t>
            </a:r>
            <a:r>
              <a:rPr lang="en-GB"/>
              <a:t>10/04/25 | Page </a:t>
            </a:r>
            <a:fld id="{6A6D9FA1-99C7-4910-8E32-B85D378B0060}" type="slidenum">
              <a:rPr lang="en-GB" smtClean="0">
                <a:solidFill>
                  <a:prstClr val="white"/>
                </a:solidFill>
              </a:rPr>
              <a:pPr algn="r"/>
              <a:t>15</a:t>
            </a:fld>
            <a:endParaRPr lang="en-GB" dirty="0"/>
          </a:p>
        </p:txBody>
      </p:sp>
      <p:graphicFrame>
        <p:nvGraphicFramePr>
          <p:cNvPr id="2" name="Tabella 1">
            <a:extLst>
              <a:ext uri="{FF2B5EF4-FFF2-40B4-BE49-F238E27FC236}">
                <a16:creationId xmlns:a16="http://schemas.microsoft.com/office/drawing/2014/main" id="{AB4308BA-8BCC-7C85-467A-BA1F74551D37}"/>
              </a:ext>
            </a:extLst>
          </p:cNvPr>
          <p:cNvGraphicFramePr>
            <a:graphicFrameLocks noGrp="1"/>
          </p:cNvGraphicFramePr>
          <p:nvPr>
            <p:extLst>
              <p:ext uri="{D42A27DB-BD31-4B8C-83A1-F6EECF244321}">
                <p14:modId xmlns:p14="http://schemas.microsoft.com/office/powerpoint/2010/main" val="3150117534"/>
              </p:ext>
            </p:extLst>
          </p:nvPr>
        </p:nvGraphicFramePr>
        <p:xfrm>
          <a:off x="551384" y="804230"/>
          <a:ext cx="4968552" cy="4590312"/>
        </p:xfrm>
        <a:graphic>
          <a:graphicData uri="http://schemas.openxmlformats.org/drawingml/2006/table">
            <a:tbl>
              <a:tblPr firstRow="1" firstCol="1" bandRow="1">
                <a:tableStyleId>{5C22544A-7EE6-4342-B048-85BDC9FD1C3A}</a:tableStyleId>
              </a:tblPr>
              <a:tblGrid>
                <a:gridCol w="1655682">
                  <a:extLst>
                    <a:ext uri="{9D8B030D-6E8A-4147-A177-3AD203B41FA5}">
                      <a16:colId xmlns:a16="http://schemas.microsoft.com/office/drawing/2014/main" val="3782365271"/>
                    </a:ext>
                  </a:extLst>
                </a:gridCol>
                <a:gridCol w="1656435">
                  <a:extLst>
                    <a:ext uri="{9D8B030D-6E8A-4147-A177-3AD203B41FA5}">
                      <a16:colId xmlns:a16="http://schemas.microsoft.com/office/drawing/2014/main" val="643632282"/>
                    </a:ext>
                  </a:extLst>
                </a:gridCol>
                <a:gridCol w="1656435">
                  <a:extLst>
                    <a:ext uri="{9D8B030D-6E8A-4147-A177-3AD203B41FA5}">
                      <a16:colId xmlns:a16="http://schemas.microsoft.com/office/drawing/2014/main" val="1735485729"/>
                    </a:ext>
                  </a:extLst>
                </a:gridCol>
              </a:tblGrid>
              <a:tr h="367816">
                <a:tc rowSpan="2">
                  <a:txBody>
                    <a:bodyPr/>
                    <a:lstStyle/>
                    <a:p>
                      <a:pPr>
                        <a:lnSpc>
                          <a:spcPct val="115000"/>
                        </a:lnSpc>
                        <a:spcAft>
                          <a:spcPts val="1000"/>
                        </a:spcAft>
                        <a:buNone/>
                      </a:pPr>
                      <a:r>
                        <a:rPr lang="en-GB" sz="1600" dirty="0">
                          <a:effectLst/>
                        </a:rPr>
                        <a:t>Element</a:t>
                      </a:r>
                      <a:endParaRPr lang="it-IT"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algn="ctr">
                        <a:lnSpc>
                          <a:spcPct val="115000"/>
                        </a:lnSpc>
                        <a:spcAft>
                          <a:spcPts val="1000"/>
                        </a:spcAft>
                        <a:buNone/>
                      </a:pPr>
                      <a:r>
                        <a:rPr lang="en-GB" sz="1600" dirty="0">
                          <a:effectLst/>
                        </a:rPr>
                        <a:t>Weight (%)</a:t>
                      </a:r>
                      <a:endParaRPr lang="it-IT"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it-IT"/>
                    </a:p>
                  </a:txBody>
                  <a:tcPr/>
                </a:tc>
                <a:extLst>
                  <a:ext uri="{0D108BD9-81ED-4DB2-BD59-A6C34878D82A}">
                    <a16:rowId xmlns:a16="http://schemas.microsoft.com/office/drawing/2014/main" val="1127666946"/>
                  </a:ext>
                </a:extLst>
              </a:tr>
              <a:tr h="222229">
                <a:tc vMerge="1">
                  <a:txBody>
                    <a:bodyPr/>
                    <a:lstStyle/>
                    <a:p>
                      <a:endParaRPr lang="it-IT"/>
                    </a:p>
                  </a:txBody>
                  <a:tcPr/>
                </a:tc>
                <a:tc>
                  <a:txBody>
                    <a:bodyPr/>
                    <a:lstStyle/>
                    <a:p>
                      <a:pPr algn="ctr">
                        <a:lnSpc>
                          <a:spcPct val="115000"/>
                        </a:lnSpc>
                        <a:spcAft>
                          <a:spcPts val="1000"/>
                        </a:spcAft>
                        <a:buNone/>
                      </a:pPr>
                      <a:r>
                        <a:rPr lang="en-GB" sz="1600">
                          <a:effectLst/>
                        </a:rPr>
                        <a:t>Ordinary Concrete</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Heavy Concrete</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48739260"/>
                  </a:ext>
                </a:extLst>
              </a:tr>
              <a:tr h="222229">
                <a:tc>
                  <a:txBody>
                    <a:bodyPr/>
                    <a:lstStyle/>
                    <a:p>
                      <a:pPr>
                        <a:lnSpc>
                          <a:spcPct val="115000"/>
                        </a:lnSpc>
                        <a:spcAft>
                          <a:spcPts val="1000"/>
                        </a:spcAft>
                        <a:buNone/>
                      </a:pPr>
                      <a:r>
                        <a:rPr lang="en-GB" sz="1600" dirty="0">
                          <a:effectLst/>
                        </a:rPr>
                        <a:t>H</a:t>
                      </a:r>
                      <a:endParaRPr lang="it-IT"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dirty="0">
                          <a:effectLst/>
                        </a:rPr>
                        <a:t>0.35</a:t>
                      </a:r>
                      <a:endParaRPr lang="it-IT"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0.3</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51026353"/>
                  </a:ext>
                </a:extLst>
              </a:tr>
              <a:tr h="222229">
                <a:tc>
                  <a:txBody>
                    <a:bodyPr/>
                    <a:lstStyle/>
                    <a:p>
                      <a:pPr>
                        <a:lnSpc>
                          <a:spcPct val="115000"/>
                        </a:lnSpc>
                        <a:spcAft>
                          <a:spcPts val="1000"/>
                        </a:spcAft>
                        <a:buNone/>
                      </a:pPr>
                      <a:r>
                        <a:rPr lang="en-GB" sz="1600">
                          <a:effectLst/>
                        </a:rPr>
                        <a:t>C</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10.29</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787078857"/>
                  </a:ext>
                </a:extLst>
              </a:tr>
              <a:tr h="228388">
                <a:tc>
                  <a:txBody>
                    <a:bodyPr/>
                    <a:lstStyle/>
                    <a:p>
                      <a:pPr>
                        <a:lnSpc>
                          <a:spcPct val="115000"/>
                        </a:lnSpc>
                        <a:spcAft>
                          <a:spcPts val="1000"/>
                        </a:spcAft>
                        <a:buNone/>
                      </a:pPr>
                      <a:r>
                        <a:rPr lang="en-GB" sz="1600">
                          <a:effectLst/>
                        </a:rPr>
                        <a:t>O</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49.66</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28.6</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20882472"/>
                  </a:ext>
                </a:extLst>
              </a:tr>
              <a:tr h="222229">
                <a:tc>
                  <a:txBody>
                    <a:bodyPr/>
                    <a:lstStyle/>
                    <a:p>
                      <a:pPr>
                        <a:lnSpc>
                          <a:spcPct val="115000"/>
                        </a:lnSpc>
                        <a:spcAft>
                          <a:spcPts val="1000"/>
                        </a:spcAft>
                        <a:buNone/>
                      </a:pPr>
                      <a:r>
                        <a:rPr lang="en-GB" sz="1600">
                          <a:effectLst/>
                        </a:rPr>
                        <a:t>Na</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dirty="0">
                          <a:effectLst/>
                        </a:rPr>
                        <a:t>-</a:t>
                      </a:r>
                      <a:endParaRPr lang="it-IT"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0.18</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61902042"/>
                  </a:ext>
                </a:extLst>
              </a:tr>
              <a:tr h="228388">
                <a:tc>
                  <a:txBody>
                    <a:bodyPr/>
                    <a:lstStyle/>
                    <a:p>
                      <a:pPr>
                        <a:lnSpc>
                          <a:spcPct val="115000"/>
                        </a:lnSpc>
                        <a:spcAft>
                          <a:spcPts val="1000"/>
                        </a:spcAft>
                        <a:buNone/>
                      </a:pPr>
                      <a:r>
                        <a:rPr lang="en-GB" sz="1600">
                          <a:effectLst/>
                        </a:rPr>
                        <a:t>Mg</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9.87</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0.27</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71705940"/>
                  </a:ext>
                </a:extLst>
              </a:tr>
              <a:tr h="222229">
                <a:tc>
                  <a:txBody>
                    <a:bodyPr/>
                    <a:lstStyle/>
                    <a:p>
                      <a:pPr>
                        <a:lnSpc>
                          <a:spcPct val="115000"/>
                        </a:lnSpc>
                        <a:spcAft>
                          <a:spcPts val="1000"/>
                        </a:spcAft>
                        <a:buNone/>
                      </a:pPr>
                      <a:r>
                        <a:rPr lang="en-GB" sz="1600">
                          <a:effectLst/>
                        </a:rPr>
                        <a:t>Al</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dirty="0">
                          <a:effectLst/>
                        </a:rPr>
                        <a:t>0.75</a:t>
                      </a:r>
                      <a:endParaRPr lang="it-IT"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0.69</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052977535"/>
                  </a:ext>
                </a:extLst>
              </a:tr>
              <a:tr h="228388">
                <a:tc>
                  <a:txBody>
                    <a:bodyPr/>
                    <a:lstStyle/>
                    <a:p>
                      <a:pPr>
                        <a:lnSpc>
                          <a:spcPct val="115000"/>
                        </a:lnSpc>
                        <a:spcAft>
                          <a:spcPts val="1000"/>
                        </a:spcAft>
                        <a:buNone/>
                      </a:pPr>
                      <a:r>
                        <a:rPr lang="en-GB" sz="1600">
                          <a:effectLst/>
                        </a:rPr>
                        <a:t>Si</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1.99</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2.57</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40627709"/>
                  </a:ext>
                </a:extLst>
              </a:tr>
              <a:tr h="222229">
                <a:tc>
                  <a:txBody>
                    <a:bodyPr/>
                    <a:lstStyle/>
                    <a:p>
                      <a:pPr>
                        <a:lnSpc>
                          <a:spcPct val="115000"/>
                        </a:lnSpc>
                        <a:spcAft>
                          <a:spcPts val="1000"/>
                        </a:spcAft>
                        <a:buNone/>
                      </a:pPr>
                      <a:r>
                        <a:rPr lang="en-GB" sz="1600">
                          <a:effectLst/>
                        </a:rPr>
                        <a:t>P</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0.45</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927086304"/>
                  </a:ext>
                </a:extLst>
              </a:tr>
              <a:tr h="222229">
                <a:tc>
                  <a:txBody>
                    <a:bodyPr/>
                    <a:lstStyle/>
                    <a:p>
                      <a:pPr>
                        <a:lnSpc>
                          <a:spcPct val="115000"/>
                        </a:lnSpc>
                        <a:spcAft>
                          <a:spcPts val="1000"/>
                        </a:spcAft>
                        <a:buNone/>
                      </a:pPr>
                      <a:r>
                        <a:rPr lang="en-GB" sz="1600">
                          <a:effectLst/>
                        </a:rPr>
                        <a:t>S</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1.07</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0.13</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73156963"/>
                  </a:ext>
                </a:extLst>
              </a:tr>
              <a:tr h="228388">
                <a:tc>
                  <a:txBody>
                    <a:bodyPr/>
                    <a:lstStyle/>
                    <a:p>
                      <a:pPr>
                        <a:lnSpc>
                          <a:spcPct val="115000"/>
                        </a:lnSpc>
                        <a:spcAft>
                          <a:spcPts val="1000"/>
                        </a:spcAft>
                        <a:buNone/>
                      </a:pPr>
                      <a:r>
                        <a:rPr lang="en-GB" sz="1600">
                          <a:effectLst/>
                        </a:rPr>
                        <a:t>Cl</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0.02</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0.01</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43500723"/>
                  </a:ext>
                </a:extLst>
              </a:tr>
              <a:tr h="222229">
                <a:tc>
                  <a:txBody>
                    <a:bodyPr/>
                    <a:lstStyle/>
                    <a:p>
                      <a:pPr>
                        <a:lnSpc>
                          <a:spcPct val="115000"/>
                        </a:lnSpc>
                        <a:spcAft>
                          <a:spcPts val="1000"/>
                        </a:spcAft>
                        <a:buNone/>
                      </a:pPr>
                      <a:r>
                        <a:rPr lang="en-GB" sz="1600">
                          <a:effectLst/>
                        </a:rPr>
                        <a:t>K</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dirty="0">
                          <a:effectLst/>
                        </a:rPr>
                        <a:t>0.06</a:t>
                      </a:r>
                      <a:endParaRPr lang="it-IT"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0.17</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87768238"/>
                  </a:ext>
                </a:extLst>
              </a:tr>
              <a:tr h="228388">
                <a:tc>
                  <a:txBody>
                    <a:bodyPr/>
                    <a:lstStyle/>
                    <a:p>
                      <a:pPr>
                        <a:lnSpc>
                          <a:spcPct val="115000"/>
                        </a:lnSpc>
                        <a:spcAft>
                          <a:spcPts val="1000"/>
                        </a:spcAft>
                        <a:buNone/>
                      </a:pPr>
                      <a:r>
                        <a:rPr lang="en-GB" sz="1600">
                          <a:effectLst/>
                        </a:rPr>
                        <a:t>Ca</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24.16</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4.7</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790460396"/>
                  </a:ext>
                </a:extLst>
              </a:tr>
              <a:tr h="222229">
                <a:tc>
                  <a:txBody>
                    <a:bodyPr/>
                    <a:lstStyle/>
                    <a:p>
                      <a:pPr>
                        <a:lnSpc>
                          <a:spcPct val="115000"/>
                        </a:lnSpc>
                        <a:spcAft>
                          <a:spcPts val="1000"/>
                        </a:spcAft>
                        <a:buNone/>
                      </a:pPr>
                      <a:r>
                        <a:rPr lang="en-GB" sz="1600">
                          <a:effectLst/>
                        </a:rPr>
                        <a:t>Ti</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0.05</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dirty="0">
                          <a:effectLst/>
                        </a:rPr>
                        <a:t>0.03</a:t>
                      </a:r>
                      <a:endParaRPr lang="it-IT"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89701002"/>
                  </a:ext>
                </a:extLst>
              </a:tr>
              <a:tr h="222229">
                <a:tc>
                  <a:txBody>
                    <a:bodyPr/>
                    <a:lstStyle/>
                    <a:p>
                      <a:pPr>
                        <a:lnSpc>
                          <a:spcPct val="115000"/>
                        </a:lnSpc>
                        <a:spcAft>
                          <a:spcPts val="1000"/>
                        </a:spcAft>
                        <a:buNone/>
                      </a:pPr>
                      <a:r>
                        <a:rPr lang="en-GB" sz="1600">
                          <a:effectLst/>
                        </a:rPr>
                        <a:t>Fe</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1.73</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61.9</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530096547"/>
                  </a:ext>
                </a:extLst>
              </a:tr>
              <a:tr h="228388">
                <a:tc>
                  <a:txBody>
                    <a:bodyPr/>
                    <a:lstStyle/>
                    <a:p>
                      <a:pPr>
                        <a:lnSpc>
                          <a:spcPct val="115000"/>
                        </a:lnSpc>
                        <a:spcAft>
                          <a:spcPts val="1000"/>
                        </a:spcAft>
                        <a:buNone/>
                      </a:pPr>
                      <a:r>
                        <a:rPr lang="en-GB" sz="1600">
                          <a:effectLst/>
                        </a:rPr>
                        <a:t>Density [g/cm</a:t>
                      </a:r>
                      <a:r>
                        <a:rPr lang="en-GB" sz="1600" baseline="30000">
                          <a:effectLst/>
                        </a:rPr>
                        <a:t>3</a:t>
                      </a:r>
                      <a:r>
                        <a:rPr lang="en-GB" sz="1600">
                          <a:effectLst/>
                        </a:rPr>
                        <a:t>]</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a:effectLst/>
                        </a:rPr>
                        <a:t>2.55</a:t>
                      </a:r>
                      <a:endParaRPr lang="it-IT"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600" dirty="0">
                          <a:effectLst/>
                        </a:rPr>
                        <a:t>3.94</a:t>
                      </a:r>
                      <a:endParaRPr lang="it-IT"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520799042"/>
                  </a:ext>
                </a:extLst>
              </a:tr>
            </a:tbl>
          </a:graphicData>
        </a:graphic>
      </p:graphicFrame>
      <mc:AlternateContent xmlns:mc="http://schemas.openxmlformats.org/markup-compatibility/2006" xmlns:a14="http://schemas.microsoft.com/office/drawing/2010/main">
        <mc:Choice Requires="a14">
          <p:graphicFrame>
            <p:nvGraphicFramePr>
              <p:cNvPr id="9" name="Tabella 8">
                <a:extLst>
                  <a:ext uri="{FF2B5EF4-FFF2-40B4-BE49-F238E27FC236}">
                    <a16:creationId xmlns:a16="http://schemas.microsoft.com/office/drawing/2014/main" id="{AC165B94-555D-D459-D218-4BD4E8617D39}"/>
                  </a:ext>
                </a:extLst>
              </p:cNvPr>
              <p:cNvGraphicFramePr>
                <a:graphicFrameLocks noGrp="1"/>
              </p:cNvGraphicFramePr>
              <p:nvPr>
                <p:extLst>
                  <p:ext uri="{D42A27DB-BD31-4B8C-83A1-F6EECF244321}">
                    <p14:modId xmlns:p14="http://schemas.microsoft.com/office/powerpoint/2010/main" val="567724942"/>
                  </p:ext>
                </p:extLst>
              </p:nvPr>
            </p:nvGraphicFramePr>
            <p:xfrm>
              <a:off x="5663952" y="804230"/>
              <a:ext cx="6336704" cy="2814642"/>
            </p:xfrm>
            <a:graphic>
              <a:graphicData uri="http://schemas.openxmlformats.org/drawingml/2006/table">
                <a:tbl>
                  <a:tblPr firstRow="1" firstCol="1" bandRow="1">
                    <a:tableStyleId>{5C22544A-7EE6-4342-B048-85BDC9FD1C3A}</a:tableStyleId>
                  </a:tblPr>
                  <a:tblGrid>
                    <a:gridCol w="1339004">
                      <a:extLst>
                        <a:ext uri="{9D8B030D-6E8A-4147-A177-3AD203B41FA5}">
                          <a16:colId xmlns:a16="http://schemas.microsoft.com/office/drawing/2014/main" val="220832982"/>
                        </a:ext>
                      </a:extLst>
                    </a:gridCol>
                    <a:gridCol w="956335">
                      <a:extLst>
                        <a:ext uri="{9D8B030D-6E8A-4147-A177-3AD203B41FA5}">
                          <a16:colId xmlns:a16="http://schemas.microsoft.com/office/drawing/2014/main" val="269139518"/>
                        </a:ext>
                      </a:extLst>
                    </a:gridCol>
                    <a:gridCol w="1071035">
                      <a:extLst>
                        <a:ext uri="{9D8B030D-6E8A-4147-A177-3AD203B41FA5}">
                          <a16:colId xmlns:a16="http://schemas.microsoft.com/office/drawing/2014/main" val="333934833"/>
                        </a:ext>
                      </a:extLst>
                    </a:gridCol>
                    <a:gridCol w="994611">
                      <a:extLst>
                        <a:ext uri="{9D8B030D-6E8A-4147-A177-3AD203B41FA5}">
                          <a16:colId xmlns:a16="http://schemas.microsoft.com/office/drawing/2014/main" val="1723464805"/>
                        </a:ext>
                      </a:extLst>
                    </a:gridCol>
                    <a:gridCol w="994611">
                      <a:extLst>
                        <a:ext uri="{9D8B030D-6E8A-4147-A177-3AD203B41FA5}">
                          <a16:colId xmlns:a16="http://schemas.microsoft.com/office/drawing/2014/main" val="1295284146"/>
                        </a:ext>
                      </a:extLst>
                    </a:gridCol>
                    <a:gridCol w="981108">
                      <a:extLst>
                        <a:ext uri="{9D8B030D-6E8A-4147-A177-3AD203B41FA5}">
                          <a16:colId xmlns:a16="http://schemas.microsoft.com/office/drawing/2014/main" val="2651679899"/>
                        </a:ext>
                      </a:extLst>
                    </a:gridCol>
                  </a:tblGrid>
                  <a:tr h="584901">
                    <a:tc>
                      <a:txBody>
                        <a:bodyPr/>
                        <a:lstStyle/>
                        <a:p>
                          <a:pPr>
                            <a:lnSpc>
                              <a:spcPct val="115000"/>
                            </a:lnSpc>
                            <a:spcAft>
                              <a:spcPts val="1000"/>
                            </a:spcAft>
                            <a:buNone/>
                          </a:pPr>
                          <a:r>
                            <a:rPr lang="en-GB" sz="1400" kern="1200">
                              <a:effectLst/>
                            </a:rPr>
                            <a:t>Reaction</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1000"/>
                            </a:spcAft>
                            <a:buNone/>
                          </a:pPr>
                          <a:r>
                            <a:rPr lang="en-GB" sz="1400" kern="1200">
                              <a:effectLst/>
                            </a:rPr>
                            <a:t>Half-life</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1000"/>
                            </a:spcAft>
                            <a:buNone/>
                          </a:pPr>
                          <a:r>
                            <a:rPr lang="en-GB" sz="1400" kern="1200" dirty="0">
                              <a:effectLst/>
                            </a:rPr>
                            <a:t>Isotopic abundance (%)</a:t>
                          </a:r>
                          <a:endParaRPr lang="it-IT"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1000"/>
                            </a:spcAft>
                            <a:buNone/>
                          </a:pPr>
                          <a:r>
                            <a:rPr lang="en-GB" sz="1400" kern="1200">
                              <a:effectLst/>
                            </a:rPr>
                            <a:t>Dominant </a:t>
                          </a:r>
                          <a14:m>
                            <m:oMath xmlns:m="http://schemas.openxmlformats.org/officeDocument/2006/math">
                              <m:r>
                                <a:rPr lang="en-GB" sz="1400" kern="1200">
                                  <a:effectLst/>
                                  <a:latin typeface="Cambria Math" panose="02040503050406030204" pitchFamily="18" charset="0"/>
                                </a:rPr>
                                <m:t>𝜸</m:t>
                              </m:r>
                            </m:oMath>
                          </a14:m>
                          <a:r>
                            <a:rPr lang="en-GB" sz="1400" kern="1200">
                              <a:effectLst/>
                            </a:rPr>
                            <a:t> Ray energy (keV)</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1000"/>
                            </a:spcAft>
                            <a:buNone/>
                          </a:pPr>
                          <a:r>
                            <a:rPr lang="en-GB" sz="1400" kern="1200" dirty="0">
                              <a:effectLst/>
                            </a:rPr>
                            <a:t>Dominant </a:t>
                          </a:r>
                          <a14:m>
                            <m:oMath xmlns:m="http://schemas.openxmlformats.org/officeDocument/2006/math">
                              <m:r>
                                <a:rPr lang="en-GB" sz="1400" kern="1200">
                                  <a:effectLst/>
                                  <a:latin typeface="Cambria Math" panose="02040503050406030204" pitchFamily="18" charset="0"/>
                                </a:rPr>
                                <m:t>𝜸</m:t>
                              </m:r>
                            </m:oMath>
                          </a14:m>
                          <a:r>
                            <a:rPr lang="en-GB" sz="1400" kern="1200" dirty="0">
                              <a:effectLst/>
                            </a:rPr>
                            <a:t> Ray branching (%)</a:t>
                          </a:r>
                          <a:endParaRPr lang="it-IT"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1000"/>
                            </a:spcAft>
                            <a:buNone/>
                          </a:pPr>
                          <a:r>
                            <a:rPr lang="en-GB" sz="1400" kern="1200">
                              <a:effectLst/>
                            </a:rPr>
                            <a:t>Reaction Threshold (MeV)</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959118188"/>
                      </a:ext>
                    </a:extLst>
                  </a:tr>
                  <a:tr h="205918">
                    <a:tc>
                      <a:txBody>
                        <a:bodyPr/>
                        <a:lstStyle/>
                        <a:p>
                          <a:pPr algn="just">
                            <a:lnSpc>
                              <a:spcPct val="115000"/>
                            </a:lnSpc>
                            <a:spcAft>
                              <a:spcPts val="1000"/>
                            </a:spcAft>
                            <a:buNone/>
                          </a:pPr>
                          <a:r>
                            <a:rPr lang="en-GB" sz="1400" baseline="30000">
                              <a:effectLst/>
                            </a:rPr>
                            <a:t>27</a:t>
                          </a:r>
                          <a:r>
                            <a:rPr lang="en-GB" sz="1400">
                              <a:effectLst/>
                            </a:rPr>
                            <a:t>Al(n,a)</a:t>
                          </a:r>
                          <a:r>
                            <a:rPr lang="en-GB" sz="1400" baseline="30000">
                              <a:effectLst/>
                            </a:rPr>
                            <a:t>24</a:t>
                          </a:r>
                          <a:r>
                            <a:rPr lang="en-GB" sz="1400">
                              <a:effectLst/>
                            </a:rPr>
                            <a:t>Na</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14.96 h</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100.0</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1368.63</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100.0</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4.2</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593009467"/>
                      </a:ext>
                    </a:extLst>
                  </a:tr>
                  <a:tr h="205918">
                    <a:tc>
                      <a:txBody>
                        <a:bodyPr/>
                        <a:lstStyle/>
                        <a:p>
                          <a:pPr algn="just">
                            <a:lnSpc>
                              <a:spcPct val="115000"/>
                            </a:lnSpc>
                            <a:spcAft>
                              <a:spcPts val="1000"/>
                            </a:spcAft>
                            <a:buNone/>
                          </a:pPr>
                          <a:r>
                            <a:rPr lang="en-GB" sz="1400" baseline="30000">
                              <a:effectLst/>
                            </a:rPr>
                            <a:t>56</a:t>
                          </a:r>
                          <a:r>
                            <a:rPr lang="en-GB" sz="1400">
                              <a:effectLst/>
                            </a:rPr>
                            <a:t>Fe(n,p)</a:t>
                          </a:r>
                          <a:r>
                            <a:rPr lang="en-GB" sz="1400" baseline="30000">
                              <a:effectLst/>
                            </a:rPr>
                            <a:t>56</a:t>
                          </a:r>
                          <a:r>
                            <a:rPr lang="en-GB" sz="1400">
                              <a:effectLst/>
                            </a:rPr>
                            <a:t>Mn</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2.58 h</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91.8</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847</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98.9</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a:effectLst/>
                            </a:rPr>
                            <a:t>3.0</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153109442"/>
                      </a:ext>
                    </a:extLst>
                  </a:tr>
                  <a:tr h="205918">
                    <a:tc>
                      <a:txBody>
                        <a:bodyPr/>
                        <a:lstStyle/>
                        <a:p>
                          <a:pPr algn="just">
                            <a:lnSpc>
                              <a:spcPct val="115000"/>
                            </a:lnSpc>
                            <a:spcAft>
                              <a:spcPts val="1000"/>
                            </a:spcAft>
                            <a:buNone/>
                          </a:pPr>
                          <a:r>
                            <a:rPr lang="en-GB" sz="1400" baseline="30000">
                              <a:effectLst/>
                            </a:rPr>
                            <a:t>115</a:t>
                          </a:r>
                          <a:r>
                            <a:rPr lang="en-GB" sz="1400">
                              <a:effectLst/>
                            </a:rPr>
                            <a:t>In(n,n’)</a:t>
                          </a:r>
                          <a:r>
                            <a:rPr lang="en-GB" sz="1400" baseline="30000">
                              <a:effectLst/>
                            </a:rPr>
                            <a:t>115m</a:t>
                          </a:r>
                          <a:r>
                            <a:rPr lang="en-GB" sz="1400">
                              <a:effectLst/>
                            </a:rPr>
                            <a:t>In</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4.49 h</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95.7</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336.24</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45.9</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0.5</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92479367"/>
                      </a:ext>
                    </a:extLst>
                  </a:tr>
                  <a:tr h="205918">
                    <a:tc>
                      <a:txBody>
                        <a:bodyPr/>
                        <a:lstStyle/>
                        <a:p>
                          <a:pPr algn="just">
                            <a:lnSpc>
                              <a:spcPct val="115000"/>
                            </a:lnSpc>
                            <a:spcAft>
                              <a:spcPts val="1000"/>
                            </a:spcAft>
                            <a:buNone/>
                          </a:pPr>
                          <a:r>
                            <a:rPr lang="en-GB" sz="1400" baseline="30000">
                              <a:effectLst/>
                            </a:rPr>
                            <a:t>197</a:t>
                          </a:r>
                          <a:r>
                            <a:rPr lang="en-GB" sz="1400">
                              <a:effectLst/>
                            </a:rPr>
                            <a:t>Au(n,g)</a:t>
                          </a:r>
                          <a:r>
                            <a:rPr lang="en-GB" sz="1400" baseline="30000">
                              <a:effectLst/>
                            </a:rPr>
                            <a:t>198</a:t>
                          </a:r>
                          <a:r>
                            <a:rPr lang="en-GB" sz="1400">
                              <a:effectLst/>
                            </a:rPr>
                            <a:t>Au</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2.696 d</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100.0</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411.80</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a:effectLst/>
                            </a:rPr>
                            <a:t>95.6</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a:effectLst/>
                            </a:rPr>
                            <a:t>-</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48996109"/>
                      </a:ext>
                    </a:extLst>
                  </a:tr>
                  <a:tr h="205918">
                    <a:tc>
                      <a:txBody>
                        <a:bodyPr/>
                        <a:lstStyle/>
                        <a:p>
                          <a:pPr algn="just">
                            <a:lnSpc>
                              <a:spcPct val="115000"/>
                            </a:lnSpc>
                            <a:spcAft>
                              <a:spcPts val="1000"/>
                            </a:spcAft>
                            <a:buNone/>
                          </a:pPr>
                          <a:r>
                            <a:rPr lang="en-GB" sz="1400" baseline="30000">
                              <a:effectLst/>
                            </a:rPr>
                            <a:t>93</a:t>
                          </a:r>
                          <a:r>
                            <a:rPr lang="en-GB" sz="1400">
                              <a:effectLst/>
                            </a:rPr>
                            <a:t>Nb(n,2n)</a:t>
                          </a:r>
                          <a:r>
                            <a:rPr lang="en-GB" sz="1400" baseline="30000">
                              <a:effectLst/>
                            </a:rPr>
                            <a:t>92m</a:t>
                          </a:r>
                          <a:r>
                            <a:rPr lang="en-GB" sz="1400">
                              <a:effectLst/>
                            </a:rPr>
                            <a:t>Nb</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10.15 d</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100.0</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934.53</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a:effectLst/>
                            </a:rPr>
                            <a:t>99.0</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a:effectLst/>
                            </a:rPr>
                            <a:t>8.9</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31420710"/>
                      </a:ext>
                    </a:extLst>
                  </a:tr>
                  <a:tr h="205918">
                    <a:tc>
                      <a:txBody>
                        <a:bodyPr/>
                        <a:lstStyle/>
                        <a:p>
                          <a:pPr algn="just">
                            <a:lnSpc>
                              <a:spcPct val="115000"/>
                            </a:lnSpc>
                            <a:spcAft>
                              <a:spcPts val="1000"/>
                            </a:spcAft>
                            <a:buNone/>
                          </a:pPr>
                          <a:r>
                            <a:rPr lang="en-GB" sz="1400" baseline="30000">
                              <a:effectLst/>
                            </a:rPr>
                            <a:t>58</a:t>
                          </a:r>
                          <a:r>
                            <a:rPr lang="en-GB" sz="1400">
                              <a:effectLst/>
                            </a:rPr>
                            <a:t>Ni(n,p)</a:t>
                          </a:r>
                          <a:r>
                            <a:rPr lang="en-GB" sz="1400" baseline="30000">
                              <a:effectLst/>
                            </a:rPr>
                            <a:t>58</a:t>
                          </a:r>
                          <a:r>
                            <a:rPr lang="en-GB" sz="1400">
                              <a:effectLst/>
                            </a:rPr>
                            <a:t>Co</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70.82 d</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68.27</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810.77</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a:effectLst/>
                            </a:rPr>
                            <a:t>68.3</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a:effectLst/>
                            </a:rPr>
                            <a:t>1.0</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1595890"/>
                      </a:ext>
                    </a:extLst>
                  </a:tr>
                  <a:tr h="205918">
                    <a:tc>
                      <a:txBody>
                        <a:bodyPr/>
                        <a:lstStyle/>
                        <a:p>
                          <a:pPr algn="just">
                            <a:lnSpc>
                              <a:spcPct val="115000"/>
                            </a:lnSpc>
                            <a:spcAft>
                              <a:spcPts val="1000"/>
                            </a:spcAft>
                            <a:buNone/>
                          </a:pPr>
                          <a:r>
                            <a:rPr lang="en-GB" sz="1400" baseline="30000">
                              <a:effectLst/>
                            </a:rPr>
                            <a:t>58</a:t>
                          </a:r>
                          <a:r>
                            <a:rPr lang="en-GB" sz="1400">
                              <a:effectLst/>
                            </a:rPr>
                            <a:t>Ni(n,2n)</a:t>
                          </a:r>
                          <a:r>
                            <a:rPr lang="en-GB" sz="1400" baseline="30000">
                              <a:effectLst/>
                            </a:rPr>
                            <a:t>57</a:t>
                          </a:r>
                          <a:r>
                            <a:rPr lang="en-GB" sz="1400">
                              <a:effectLst/>
                            </a:rPr>
                            <a:t>Ni</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35.60 h</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68.27</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1377.63</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a:effectLst/>
                            </a:rPr>
                            <a:t>81.7</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a:effectLst/>
                            </a:rPr>
                            <a:t>12.5</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52425215"/>
                      </a:ext>
                    </a:extLst>
                  </a:tr>
                  <a:tr h="205918">
                    <a:tc>
                      <a:txBody>
                        <a:bodyPr/>
                        <a:lstStyle/>
                        <a:p>
                          <a:pPr algn="just">
                            <a:lnSpc>
                              <a:spcPct val="115000"/>
                            </a:lnSpc>
                            <a:spcAft>
                              <a:spcPts val="1000"/>
                            </a:spcAft>
                            <a:buNone/>
                          </a:pPr>
                          <a:r>
                            <a:rPr lang="en-GB" sz="1400" baseline="30000">
                              <a:effectLst/>
                            </a:rPr>
                            <a:t>186</a:t>
                          </a:r>
                          <a:r>
                            <a:rPr lang="en-GB" sz="1400">
                              <a:effectLst/>
                            </a:rPr>
                            <a:t>W(n,g)</a:t>
                          </a:r>
                          <a:r>
                            <a:rPr lang="en-GB" sz="1400" baseline="30000">
                              <a:effectLst/>
                            </a:rPr>
                            <a:t>187</a:t>
                          </a:r>
                          <a:r>
                            <a:rPr lang="en-GB" sz="1400">
                              <a:effectLst/>
                            </a:rPr>
                            <a:t>W</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23.9 h</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28.6</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685.75</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a:effectLst/>
                            </a:rPr>
                            <a:t>26.4</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dirty="0">
                              <a:effectLst/>
                            </a:rPr>
                            <a:t>-</a:t>
                          </a:r>
                          <a:endParaRPr lang="it-IT"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94068927"/>
                      </a:ext>
                    </a:extLst>
                  </a:tr>
                </a:tbl>
              </a:graphicData>
            </a:graphic>
          </p:graphicFrame>
        </mc:Choice>
        <mc:Fallback xmlns="">
          <p:graphicFrame>
            <p:nvGraphicFramePr>
              <p:cNvPr id="9" name="Tabella 8">
                <a:extLst>
                  <a:ext uri="{FF2B5EF4-FFF2-40B4-BE49-F238E27FC236}">
                    <a16:creationId xmlns:a16="http://schemas.microsoft.com/office/drawing/2014/main" id="{AC165B94-555D-D459-D218-4BD4E8617D39}"/>
                  </a:ext>
                </a:extLst>
              </p:cNvPr>
              <p:cNvGraphicFramePr>
                <a:graphicFrameLocks noGrp="1"/>
              </p:cNvGraphicFramePr>
              <p:nvPr>
                <p:extLst>
                  <p:ext uri="{D42A27DB-BD31-4B8C-83A1-F6EECF244321}">
                    <p14:modId xmlns:p14="http://schemas.microsoft.com/office/powerpoint/2010/main" val="567724942"/>
                  </p:ext>
                </p:extLst>
              </p:nvPr>
            </p:nvGraphicFramePr>
            <p:xfrm>
              <a:off x="5663952" y="804230"/>
              <a:ext cx="6336704" cy="2814642"/>
            </p:xfrm>
            <a:graphic>
              <a:graphicData uri="http://schemas.openxmlformats.org/drawingml/2006/table">
                <a:tbl>
                  <a:tblPr firstRow="1" firstCol="1" bandRow="1">
                    <a:tableStyleId>{5C22544A-7EE6-4342-B048-85BDC9FD1C3A}</a:tableStyleId>
                  </a:tblPr>
                  <a:tblGrid>
                    <a:gridCol w="1339004">
                      <a:extLst>
                        <a:ext uri="{9D8B030D-6E8A-4147-A177-3AD203B41FA5}">
                          <a16:colId xmlns:a16="http://schemas.microsoft.com/office/drawing/2014/main" val="220832982"/>
                        </a:ext>
                      </a:extLst>
                    </a:gridCol>
                    <a:gridCol w="956335">
                      <a:extLst>
                        <a:ext uri="{9D8B030D-6E8A-4147-A177-3AD203B41FA5}">
                          <a16:colId xmlns:a16="http://schemas.microsoft.com/office/drawing/2014/main" val="269139518"/>
                        </a:ext>
                      </a:extLst>
                    </a:gridCol>
                    <a:gridCol w="1071035">
                      <a:extLst>
                        <a:ext uri="{9D8B030D-6E8A-4147-A177-3AD203B41FA5}">
                          <a16:colId xmlns:a16="http://schemas.microsoft.com/office/drawing/2014/main" val="333934833"/>
                        </a:ext>
                      </a:extLst>
                    </a:gridCol>
                    <a:gridCol w="994611">
                      <a:extLst>
                        <a:ext uri="{9D8B030D-6E8A-4147-A177-3AD203B41FA5}">
                          <a16:colId xmlns:a16="http://schemas.microsoft.com/office/drawing/2014/main" val="1723464805"/>
                        </a:ext>
                      </a:extLst>
                    </a:gridCol>
                    <a:gridCol w="994611">
                      <a:extLst>
                        <a:ext uri="{9D8B030D-6E8A-4147-A177-3AD203B41FA5}">
                          <a16:colId xmlns:a16="http://schemas.microsoft.com/office/drawing/2014/main" val="1295284146"/>
                        </a:ext>
                      </a:extLst>
                    </a:gridCol>
                    <a:gridCol w="981108">
                      <a:extLst>
                        <a:ext uri="{9D8B030D-6E8A-4147-A177-3AD203B41FA5}">
                          <a16:colId xmlns:a16="http://schemas.microsoft.com/office/drawing/2014/main" val="2651679899"/>
                        </a:ext>
                      </a:extLst>
                    </a:gridCol>
                  </a:tblGrid>
                  <a:tr h="967042">
                    <a:tc>
                      <a:txBody>
                        <a:bodyPr/>
                        <a:lstStyle/>
                        <a:p>
                          <a:pPr>
                            <a:lnSpc>
                              <a:spcPct val="115000"/>
                            </a:lnSpc>
                            <a:spcAft>
                              <a:spcPts val="1000"/>
                            </a:spcAft>
                            <a:buNone/>
                          </a:pPr>
                          <a:r>
                            <a:rPr lang="en-GB" sz="1400" kern="1200">
                              <a:effectLst/>
                            </a:rPr>
                            <a:t>Reaction</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1000"/>
                            </a:spcAft>
                            <a:buNone/>
                          </a:pPr>
                          <a:r>
                            <a:rPr lang="en-GB" sz="1400" kern="1200">
                              <a:effectLst/>
                            </a:rPr>
                            <a:t>Half-life</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1000"/>
                            </a:spcAft>
                            <a:buNone/>
                          </a:pPr>
                          <a:r>
                            <a:rPr lang="en-GB" sz="1400" kern="1200" dirty="0">
                              <a:effectLst/>
                            </a:rPr>
                            <a:t>Isotopic abundance (%)</a:t>
                          </a:r>
                          <a:endParaRPr lang="it-IT"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endParaRPr lang="it-IT"/>
                        </a:p>
                      </a:txBody>
                      <a:tcPr marL="68580" marR="68580" marT="0" marB="0" anchor="ctr">
                        <a:blipFill>
                          <a:blip r:embed="rId2"/>
                          <a:stretch>
                            <a:fillRect l="-339877" t="-3145" r="-201227" b="-202516"/>
                          </a:stretch>
                        </a:blipFill>
                      </a:tcPr>
                    </a:tc>
                    <a:tc>
                      <a:txBody>
                        <a:bodyPr/>
                        <a:lstStyle/>
                        <a:p>
                          <a:endParaRPr lang="it-IT"/>
                        </a:p>
                      </a:txBody>
                      <a:tcPr marL="68580" marR="68580" marT="0" marB="0" anchor="ctr">
                        <a:blipFill>
                          <a:blip r:embed="rId2"/>
                          <a:stretch>
                            <a:fillRect l="-439877" t="-3145" r="-101227" b="-202516"/>
                          </a:stretch>
                        </a:blipFill>
                      </a:tcPr>
                    </a:tc>
                    <a:tc>
                      <a:txBody>
                        <a:bodyPr/>
                        <a:lstStyle/>
                        <a:p>
                          <a:pPr algn="ctr">
                            <a:lnSpc>
                              <a:spcPct val="115000"/>
                            </a:lnSpc>
                            <a:spcAft>
                              <a:spcPts val="1000"/>
                            </a:spcAft>
                            <a:buNone/>
                          </a:pPr>
                          <a:r>
                            <a:rPr lang="en-GB" sz="1400" kern="1200">
                              <a:effectLst/>
                            </a:rPr>
                            <a:t>Reaction Threshold (MeV)</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959118188"/>
                      </a:ext>
                    </a:extLst>
                  </a:tr>
                  <a:tr h="230950">
                    <a:tc>
                      <a:txBody>
                        <a:bodyPr/>
                        <a:lstStyle/>
                        <a:p>
                          <a:pPr algn="just">
                            <a:lnSpc>
                              <a:spcPct val="115000"/>
                            </a:lnSpc>
                            <a:spcAft>
                              <a:spcPts val="1000"/>
                            </a:spcAft>
                            <a:buNone/>
                          </a:pPr>
                          <a:r>
                            <a:rPr lang="en-GB" sz="1400" baseline="30000">
                              <a:effectLst/>
                            </a:rPr>
                            <a:t>27</a:t>
                          </a:r>
                          <a:r>
                            <a:rPr lang="en-GB" sz="1400">
                              <a:effectLst/>
                            </a:rPr>
                            <a:t>Al(n,a)</a:t>
                          </a:r>
                          <a:r>
                            <a:rPr lang="en-GB" sz="1400" baseline="30000">
                              <a:effectLst/>
                            </a:rPr>
                            <a:t>24</a:t>
                          </a:r>
                          <a:r>
                            <a:rPr lang="en-GB" sz="1400">
                              <a:effectLst/>
                            </a:rPr>
                            <a:t>Na</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14.96 h</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100.0</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1368.63</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100.0</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4.2</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593009467"/>
                      </a:ext>
                    </a:extLst>
                  </a:tr>
                  <a:tr h="230950">
                    <a:tc>
                      <a:txBody>
                        <a:bodyPr/>
                        <a:lstStyle/>
                        <a:p>
                          <a:pPr algn="just">
                            <a:lnSpc>
                              <a:spcPct val="115000"/>
                            </a:lnSpc>
                            <a:spcAft>
                              <a:spcPts val="1000"/>
                            </a:spcAft>
                            <a:buNone/>
                          </a:pPr>
                          <a:r>
                            <a:rPr lang="en-GB" sz="1400" baseline="30000">
                              <a:effectLst/>
                            </a:rPr>
                            <a:t>56</a:t>
                          </a:r>
                          <a:r>
                            <a:rPr lang="en-GB" sz="1400">
                              <a:effectLst/>
                            </a:rPr>
                            <a:t>Fe(n,p)</a:t>
                          </a:r>
                          <a:r>
                            <a:rPr lang="en-GB" sz="1400" baseline="30000">
                              <a:effectLst/>
                            </a:rPr>
                            <a:t>56</a:t>
                          </a:r>
                          <a:r>
                            <a:rPr lang="en-GB" sz="1400">
                              <a:effectLst/>
                            </a:rPr>
                            <a:t>Mn</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2.58 h</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91.8</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847</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98.9</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a:effectLst/>
                            </a:rPr>
                            <a:t>3.0</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153109442"/>
                      </a:ext>
                    </a:extLst>
                  </a:tr>
                  <a:tr h="230950">
                    <a:tc>
                      <a:txBody>
                        <a:bodyPr/>
                        <a:lstStyle/>
                        <a:p>
                          <a:pPr algn="just">
                            <a:lnSpc>
                              <a:spcPct val="115000"/>
                            </a:lnSpc>
                            <a:spcAft>
                              <a:spcPts val="1000"/>
                            </a:spcAft>
                            <a:buNone/>
                          </a:pPr>
                          <a:r>
                            <a:rPr lang="en-GB" sz="1400" baseline="30000">
                              <a:effectLst/>
                            </a:rPr>
                            <a:t>115</a:t>
                          </a:r>
                          <a:r>
                            <a:rPr lang="en-GB" sz="1400">
                              <a:effectLst/>
                            </a:rPr>
                            <a:t>In(n,n’)</a:t>
                          </a:r>
                          <a:r>
                            <a:rPr lang="en-GB" sz="1400" baseline="30000">
                              <a:effectLst/>
                            </a:rPr>
                            <a:t>115m</a:t>
                          </a:r>
                          <a:r>
                            <a:rPr lang="en-GB" sz="1400">
                              <a:effectLst/>
                            </a:rPr>
                            <a:t>In</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4.49 h</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95.7</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336.24</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45.9</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0.5</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92479367"/>
                      </a:ext>
                    </a:extLst>
                  </a:tr>
                  <a:tr h="230950">
                    <a:tc>
                      <a:txBody>
                        <a:bodyPr/>
                        <a:lstStyle/>
                        <a:p>
                          <a:pPr algn="just">
                            <a:lnSpc>
                              <a:spcPct val="115000"/>
                            </a:lnSpc>
                            <a:spcAft>
                              <a:spcPts val="1000"/>
                            </a:spcAft>
                            <a:buNone/>
                          </a:pPr>
                          <a:r>
                            <a:rPr lang="en-GB" sz="1400" baseline="30000">
                              <a:effectLst/>
                            </a:rPr>
                            <a:t>197</a:t>
                          </a:r>
                          <a:r>
                            <a:rPr lang="en-GB" sz="1400">
                              <a:effectLst/>
                            </a:rPr>
                            <a:t>Au(n,g)</a:t>
                          </a:r>
                          <a:r>
                            <a:rPr lang="en-GB" sz="1400" baseline="30000">
                              <a:effectLst/>
                            </a:rPr>
                            <a:t>198</a:t>
                          </a:r>
                          <a:r>
                            <a:rPr lang="en-GB" sz="1400">
                              <a:effectLst/>
                            </a:rPr>
                            <a:t>Au</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2.696 d</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100.0</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411.80</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a:effectLst/>
                            </a:rPr>
                            <a:t>95.6</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a:effectLst/>
                            </a:rPr>
                            <a:t>-</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48996109"/>
                      </a:ext>
                    </a:extLst>
                  </a:tr>
                  <a:tr h="230950">
                    <a:tc>
                      <a:txBody>
                        <a:bodyPr/>
                        <a:lstStyle/>
                        <a:p>
                          <a:pPr algn="just">
                            <a:lnSpc>
                              <a:spcPct val="115000"/>
                            </a:lnSpc>
                            <a:spcAft>
                              <a:spcPts val="1000"/>
                            </a:spcAft>
                            <a:buNone/>
                          </a:pPr>
                          <a:r>
                            <a:rPr lang="en-GB" sz="1400" baseline="30000">
                              <a:effectLst/>
                            </a:rPr>
                            <a:t>93</a:t>
                          </a:r>
                          <a:r>
                            <a:rPr lang="en-GB" sz="1400">
                              <a:effectLst/>
                            </a:rPr>
                            <a:t>Nb(n,2n)</a:t>
                          </a:r>
                          <a:r>
                            <a:rPr lang="en-GB" sz="1400" baseline="30000">
                              <a:effectLst/>
                            </a:rPr>
                            <a:t>92m</a:t>
                          </a:r>
                          <a:r>
                            <a:rPr lang="en-GB" sz="1400">
                              <a:effectLst/>
                            </a:rPr>
                            <a:t>Nb</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10.15 d</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100.0</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934.53</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a:effectLst/>
                            </a:rPr>
                            <a:t>99.0</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a:effectLst/>
                            </a:rPr>
                            <a:t>8.9</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31420710"/>
                      </a:ext>
                    </a:extLst>
                  </a:tr>
                  <a:tr h="230950">
                    <a:tc>
                      <a:txBody>
                        <a:bodyPr/>
                        <a:lstStyle/>
                        <a:p>
                          <a:pPr algn="just">
                            <a:lnSpc>
                              <a:spcPct val="115000"/>
                            </a:lnSpc>
                            <a:spcAft>
                              <a:spcPts val="1000"/>
                            </a:spcAft>
                            <a:buNone/>
                          </a:pPr>
                          <a:r>
                            <a:rPr lang="en-GB" sz="1400" baseline="30000">
                              <a:effectLst/>
                            </a:rPr>
                            <a:t>58</a:t>
                          </a:r>
                          <a:r>
                            <a:rPr lang="en-GB" sz="1400">
                              <a:effectLst/>
                            </a:rPr>
                            <a:t>Ni(n,p)</a:t>
                          </a:r>
                          <a:r>
                            <a:rPr lang="en-GB" sz="1400" baseline="30000">
                              <a:effectLst/>
                            </a:rPr>
                            <a:t>58</a:t>
                          </a:r>
                          <a:r>
                            <a:rPr lang="en-GB" sz="1400">
                              <a:effectLst/>
                            </a:rPr>
                            <a:t>Co</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70.82 d</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68.27</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810.77</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a:effectLst/>
                            </a:rPr>
                            <a:t>68.3</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a:effectLst/>
                            </a:rPr>
                            <a:t>1.0</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1595890"/>
                      </a:ext>
                    </a:extLst>
                  </a:tr>
                  <a:tr h="230950">
                    <a:tc>
                      <a:txBody>
                        <a:bodyPr/>
                        <a:lstStyle/>
                        <a:p>
                          <a:pPr algn="just">
                            <a:lnSpc>
                              <a:spcPct val="115000"/>
                            </a:lnSpc>
                            <a:spcAft>
                              <a:spcPts val="1000"/>
                            </a:spcAft>
                            <a:buNone/>
                          </a:pPr>
                          <a:r>
                            <a:rPr lang="en-GB" sz="1400" baseline="30000">
                              <a:effectLst/>
                            </a:rPr>
                            <a:t>58</a:t>
                          </a:r>
                          <a:r>
                            <a:rPr lang="en-GB" sz="1400">
                              <a:effectLst/>
                            </a:rPr>
                            <a:t>Ni(n,2n)</a:t>
                          </a:r>
                          <a:r>
                            <a:rPr lang="en-GB" sz="1400" baseline="30000">
                              <a:effectLst/>
                            </a:rPr>
                            <a:t>57</a:t>
                          </a:r>
                          <a:r>
                            <a:rPr lang="en-GB" sz="1400">
                              <a:effectLst/>
                            </a:rPr>
                            <a:t>Ni</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35.60 h</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68.27</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1377.63</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a:effectLst/>
                            </a:rPr>
                            <a:t>81.7</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a:effectLst/>
                            </a:rPr>
                            <a:t>12.5</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52425215"/>
                      </a:ext>
                    </a:extLst>
                  </a:tr>
                  <a:tr h="230950">
                    <a:tc>
                      <a:txBody>
                        <a:bodyPr/>
                        <a:lstStyle/>
                        <a:p>
                          <a:pPr algn="just">
                            <a:lnSpc>
                              <a:spcPct val="115000"/>
                            </a:lnSpc>
                            <a:spcAft>
                              <a:spcPts val="1000"/>
                            </a:spcAft>
                            <a:buNone/>
                          </a:pPr>
                          <a:r>
                            <a:rPr lang="en-GB" sz="1400" baseline="30000">
                              <a:effectLst/>
                            </a:rPr>
                            <a:t>186</a:t>
                          </a:r>
                          <a:r>
                            <a:rPr lang="en-GB" sz="1400">
                              <a:effectLst/>
                            </a:rPr>
                            <a:t>W(n,g)</a:t>
                          </a:r>
                          <a:r>
                            <a:rPr lang="en-GB" sz="1400" baseline="30000">
                              <a:effectLst/>
                            </a:rPr>
                            <a:t>187</a:t>
                          </a:r>
                          <a:r>
                            <a:rPr lang="en-GB" sz="1400">
                              <a:effectLst/>
                            </a:rPr>
                            <a:t>W</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23.9 h</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28.6</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kern="1200">
                              <a:effectLst/>
                            </a:rPr>
                            <a:t>685.75</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a:effectLst/>
                            </a:rPr>
                            <a:t>26.4</a:t>
                          </a:r>
                          <a:endParaRPr lang="it-IT"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1000"/>
                            </a:spcAft>
                            <a:buNone/>
                          </a:pPr>
                          <a:r>
                            <a:rPr lang="en-GB" sz="1400" dirty="0">
                              <a:effectLst/>
                            </a:rPr>
                            <a:t>-</a:t>
                          </a:r>
                          <a:endParaRPr lang="it-IT"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94068927"/>
                      </a:ext>
                    </a:extLst>
                  </a:tr>
                </a:tbl>
              </a:graphicData>
            </a:graphic>
          </p:graphicFrame>
        </mc:Fallback>
      </mc:AlternateContent>
      <p:sp>
        <p:nvSpPr>
          <p:cNvPr id="11" name="Titolo 1">
            <a:extLst>
              <a:ext uri="{FF2B5EF4-FFF2-40B4-BE49-F238E27FC236}">
                <a16:creationId xmlns:a16="http://schemas.microsoft.com/office/drawing/2014/main" id="{ABEB3E97-BC7E-0A99-6E93-04F96D002716}"/>
              </a:ext>
            </a:extLst>
          </p:cNvPr>
          <p:cNvSpPr txBox="1">
            <a:spLocks/>
          </p:cNvSpPr>
          <p:nvPr/>
        </p:nvSpPr>
        <p:spPr>
          <a:xfrm>
            <a:off x="1135832" y="188640"/>
            <a:ext cx="10576792" cy="457200"/>
          </a:xfrm>
          <a:prstGeom prst="rect">
            <a:avLst/>
          </a:prstGeom>
        </p:spPr>
        <p:txBody>
          <a:bodyPr vert="horz" lIns="91440" tIns="45720" rIns="91440" bIns="45720" rtlCol="0" anchor="ctr">
            <a:noAutofit/>
          </a:bodyPr>
          <a:lstStyle>
            <a:lvl1pPr algn="l" defTabSz="685800" rtl="0" eaLnBrk="1" latinLnBrk="0" hangingPunct="1">
              <a:lnSpc>
                <a:spcPts val="2400"/>
              </a:lnSpc>
              <a:spcBef>
                <a:spcPct val="0"/>
              </a:spcBef>
              <a:buNone/>
              <a:defRPr sz="2800" b="1" kern="1200">
                <a:solidFill>
                  <a:schemeClr val="tx2"/>
                </a:solidFill>
                <a:latin typeface="+mn-lt"/>
                <a:ea typeface="+mj-ea"/>
                <a:cs typeface="Arial" panose="020B0604020202020204" pitchFamily="34" charset="0"/>
              </a:defRPr>
            </a:lvl1pPr>
          </a:lstStyle>
          <a:p>
            <a:r>
              <a:rPr lang="nl-NL" dirty="0"/>
              <a:t>Spare-1</a:t>
            </a:r>
            <a:endParaRPr lang="it-IT" dirty="0"/>
          </a:p>
        </p:txBody>
      </p:sp>
    </p:spTree>
    <p:extLst>
      <p:ext uri="{BB962C8B-B14F-4D97-AF65-F5344CB8AC3E}">
        <p14:creationId xmlns:p14="http://schemas.microsoft.com/office/powerpoint/2010/main" val="17240867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13884A-FB1A-6825-7F8B-C882BC4E3A39}"/>
            </a:ext>
          </a:extLst>
        </p:cNvPr>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65FF1EA8-30E8-FA4B-2B85-168AE4FB544D}"/>
              </a:ext>
            </a:extLst>
          </p:cNvPr>
          <p:cNvSpPr>
            <a:spLocks noGrp="1"/>
          </p:cNvSpPr>
          <p:nvPr>
            <p:ph type="ftr" sz="quarter" idx="11"/>
          </p:nvPr>
        </p:nvSpPr>
        <p:spPr/>
        <p:txBody>
          <a:bodyPr/>
          <a:lstStyle/>
          <a:p>
            <a:pPr algn="r"/>
            <a:r>
              <a:rPr lang="en-GB"/>
              <a:t>Nicola Fonnesu et al., | </a:t>
            </a:r>
            <a:r>
              <a:rPr lang="en-US"/>
              <a:t>Neutronic benchmark and validation experiments at the Frascati Neutron Generator</a:t>
            </a:r>
            <a:r>
              <a:rPr lang="en-GB"/>
              <a:t>| </a:t>
            </a:r>
            <a:r>
              <a:rPr lang="en-US">
                <a:solidFill>
                  <a:schemeClr val="bg1"/>
                </a:solidFill>
                <a:latin typeface="Arial" panose="020B0604020202020204" pitchFamily="34" charset="0"/>
                <a:cs typeface="Arial" panose="020B0604020202020204" pitchFamily="34" charset="0"/>
              </a:rPr>
              <a:t>Fusion Neutronics Meeting 2025 </a:t>
            </a:r>
            <a:r>
              <a:rPr lang="en-GB"/>
              <a:t>10/04/25 | Page </a:t>
            </a:r>
            <a:fld id="{6A6D9FA1-99C7-4910-8E32-B85D378B0060}" type="slidenum">
              <a:rPr lang="en-GB" smtClean="0">
                <a:solidFill>
                  <a:prstClr val="white"/>
                </a:solidFill>
              </a:rPr>
              <a:pPr algn="r"/>
              <a:t>16</a:t>
            </a:fld>
            <a:endParaRPr lang="en-GB" dirty="0"/>
          </a:p>
        </p:txBody>
      </p:sp>
      <p:pic>
        <p:nvPicPr>
          <p:cNvPr id="10" name="Picture 18">
            <a:extLst>
              <a:ext uri="{FF2B5EF4-FFF2-40B4-BE49-F238E27FC236}">
                <a16:creationId xmlns:a16="http://schemas.microsoft.com/office/drawing/2014/main" id="{F259E65A-1118-89F6-1687-9DDF0087A2D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5801" y="718196"/>
            <a:ext cx="5861406" cy="3384376"/>
          </a:xfrm>
          <a:prstGeom prst="rect">
            <a:avLst/>
          </a:prstGeom>
          <a:noFill/>
          <a:ln>
            <a:noFill/>
          </a:ln>
        </p:spPr>
      </p:pic>
      <p:pic>
        <p:nvPicPr>
          <p:cNvPr id="3" name="Picture 10">
            <a:extLst>
              <a:ext uri="{FF2B5EF4-FFF2-40B4-BE49-F238E27FC236}">
                <a16:creationId xmlns:a16="http://schemas.microsoft.com/office/drawing/2014/main" id="{137D6538-228F-7345-4174-099085ABEA1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807968" y="3365236"/>
            <a:ext cx="5991034" cy="3079735"/>
          </a:xfrm>
          <a:prstGeom prst="rect">
            <a:avLst/>
          </a:prstGeom>
          <a:noFill/>
          <a:ln>
            <a:noFill/>
          </a:ln>
        </p:spPr>
      </p:pic>
      <p:sp>
        <p:nvSpPr>
          <p:cNvPr id="5" name="Titolo 1">
            <a:extLst>
              <a:ext uri="{FF2B5EF4-FFF2-40B4-BE49-F238E27FC236}">
                <a16:creationId xmlns:a16="http://schemas.microsoft.com/office/drawing/2014/main" id="{8C725DCC-D772-B225-EA02-B2B8D8E15497}"/>
              </a:ext>
            </a:extLst>
          </p:cNvPr>
          <p:cNvSpPr txBox="1">
            <a:spLocks/>
          </p:cNvSpPr>
          <p:nvPr/>
        </p:nvSpPr>
        <p:spPr>
          <a:xfrm>
            <a:off x="1135832" y="188640"/>
            <a:ext cx="10576792" cy="457200"/>
          </a:xfrm>
          <a:prstGeom prst="rect">
            <a:avLst/>
          </a:prstGeom>
        </p:spPr>
        <p:txBody>
          <a:bodyPr vert="horz" lIns="91440" tIns="45720" rIns="91440" bIns="45720" rtlCol="0" anchor="ctr">
            <a:noAutofit/>
          </a:bodyPr>
          <a:lstStyle>
            <a:lvl1pPr algn="l" defTabSz="685800" rtl="0" eaLnBrk="1" latinLnBrk="0" hangingPunct="1">
              <a:lnSpc>
                <a:spcPts val="2400"/>
              </a:lnSpc>
              <a:spcBef>
                <a:spcPct val="0"/>
              </a:spcBef>
              <a:buNone/>
              <a:defRPr sz="2800" b="1" kern="1200">
                <a:solidFill>
                  <a:schemeClr val="tx2"/>
                </a:solidFill>
                <a:latin typeface="+mn-lt"/>
                <a:ea typeface="+mj-ea"/>
                <a:cs typeface="Arial" panose="020B0604020202020204" pitchFamily="34" charset="0"/>
              </a:defRPr>
            </a:lvl1pPr>
          </a:lstStyle>
          <a:p>
            <a:r>
              <a:rPr lang="nl-NL" dirty="0"/>
              <a:t>Spare-2</a:t>
            </a:r>
            <a:endParaRPr lang="it-IT" dirty="0"/>
          </a:p>
        </p:txBody>
      </p:sp>
    </p:spTree>
    <p:extLst>
      <p:ext uri="{BB962C8B-B14F-4D97-AF65-F5344CB8AC3E}">
        <p14:creationId xmlns:p14="http://schemas.microsoft.com/office/powerpoint/2010/main" val="1007464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7C25DC27-17C8-35EE-15A6-39C11736D8C6}"/>
              </a:ext>
            </a:extLst>
          </p:cNvPr>
          <p:cNvSpPr>
            <a:spLocks noGrp="1"/>
          </p:cNvSpPr>
          <p:nvPr>
            <p:ph type="ftr" sz="quarter" idx="11"/>
          </p:nvPr>
        </p:nvSpPr>
        <p:spPr/>
        <p:txBody>
          <a:bodyPr/>
          <a:lstStyle/>
          <a:p>
            <a:pPr algn="r"/>
            <a:r>
              <a:rPr lang="en-GB" dirty="0"/>
              <a:t>Nicola Fonnesu et al., | </a:t>
            </a:r>
            <a:r>
              <a:rPr lang="en-US" dirty="0"/>
              <a:t>Neutronic benchmark and validation experiments at the Frascati Neutron Generator</a:t>
            </a:r>
            <a:r>
              <a:rPr lang="en-GB" dirty="0"/>
              <a:t>| </a:t>
            </a:r>
            <a:r>
              <a:rPr lang="en-US" dirty="0">
                <a:solidFill>
                  <a:schemeClr val="bg1"/>
                </a:solidFill>
                <a:latin typeface="Arial" panose="020B0604020202020204" pitchFamily="34" charset="0"/>
                <a:cs typeface="Arial" panose="020B0604020202020204" pitchFamily="34" charset="0"/>
              </a:rPr>
              <a:t>Fusion Neutronics Meeting 2025 </a:t>
            </a:r>
            <a:r>
              <a:rPr lang="en-GB" dirty="0"/>
              <a:t>10/04/25 | Page </a:t>
            </a:r>
            <a:fld id="{6A6D9FA1-99C7-4910-8E32-B85D378B0060}" type="slidenum">
              <a:rPr lang="en-GB" smtClean="0">
                <a:solidFill>
                  <a:prstClr val="white"/>
                </a:solidFill>
              </a:rPr>
              <a:pPr algn="r"/>
              <a:t>2</a:t>
            </a:fld>
            <a:endParaRPr lang="en-GB" dirty="0"/>
          </a:p>
        </p:txBody>
      </p:sp>
      <p:sp>
        <p:nvSpPr>
          <p:cNvPr id="7" name="Titolo 1">
            <a:extLst>
              <a:ext uri="{FF2B5EF4-FFF2-40B4-BE49-F238E27FC236}">
                <a16:creationId xmlns:a16="http://schemas.microsoft.com/office/drawing/2014/main" id="{8CC47EB7-4E9E-361C-0AA6-222F174914FB}"/>
              </a:ext>
            </a:extLst>
          </p:cNvPr>
          <p:cNvSpPr txBox="1">
            <a:spLocks/>
          </p:cNvSpPr>
          <p:nvPr/>
        </p:nvSpPr>
        <p:spPr>
          <a:xfrm>
            <a:off x="860593" y="216057"/>
            <a:ext cx="10576792" cy="457200"/>
          </a:xfrm>
          <a:prstGeom prst="rect">
            <a:avLst/>
          </a:prstGeom>
        </p:spPr>
        <p:txBody>
          <a:bodyPr vert="horz" lIns="91440" tIns="45720" rIns="91440" bIns="45720" rtlCol="0" anchor="ctr">
            <a:noAutofit/>
          </a:bodyPr>
          <a:lstStyle>
            <a:lvl1pPr algn="l" defTabSz="685800" rtl="0" eaLnBrk="1" latinLnBrk="0" hangingPunct="1">
              <a:lnSpc>
                <a:spcPts val="2400"/>
              </a:lnSpc>
              <a:spcBef>
                <a:spcPct val="0"/>
              </a:spcBef>
              <a:buNone/>
              <a:defRPr sz="2800" b="1" kern="1200">
                <a:solidFill>
                  <a:schemeClr val="tx2"/>
                </a:solidFill>
                <a:latin typeface="+mn-lt"/>
                <a:ea typeface="+mj-ea"/>
                <a:cs typeface="Arial" panose="020B0604020202020204" pitchFamily="34" charset="0"/>
              </a:defRPr>
            </a:lvl1pPr>
          </a:lstStyle>
          <a:p>
            <a:r>
              <a:rPr lang="nl-NL" dirty="0"/>
              <a:t>Introduction</a:t>
            </a:r>
            <a:endParaRPr lang="it-IT" dirty="0"/>
          </a:p>
        </p:txBody>
      </p:sp>
      <p:pic>
        <p:nvPicPr>
          <p:cNvPr id="2" name="Immagine 1">
            <a:extLst>
              <a:ext uri="{FF2B5EF4-FFF2-40B4-BE49-F238E27FC236}">
                <a16:creationId xmlns:a16="http://schemas.microsoft.com/office/drawing/2014/main" id="{D28CD77F-3B83-E5D0-63E3-6581B74FF1D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3673" y="712330"/>
            <a:ext cx="3653370" cy="2740028"/>
          </a:xfrm>
          <a:prstGeom prst="rect">
            <a:avLst/>
          </a:prstGeom>
        </p:spPr>
      </p:pic>
      <p:sp>
        <p:nvSpPr>
          <p:cNvPr id="3" name="Rettangolo 10">
            <a:extLst>
              <a:ext uri="{FF2B5EF4-FFF2-40B4-BE49-F238E27FC236}">
                <a16:creationId xmlns:a16="http://schemas.microsoft.com/office/drawing/2014/main" id="{56080048-4534-6BD6-DAB0-6B322FF61701}"/>
              </a:ext>
            </a:extLst>
          </p:cNvPr>
          <p:cNvSpPr>
            <a:spLocks noChangeArrowheads="1"/>
          </p:cNvSpPr>
          <p:nvPr/>
        </p:nvSpPr>
        <p:spPr bwMode="auto">
          <a:xfrm>
            <a:off x="4014180" y="596792"/>
            <a:ext cx="8048151" cy="289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175125">
              <a:defRPr>
                <a:solidFill>
                  <a:schemeClr val="tx1"/>
                </a:solidFill>
                <a:latin typeface="Arial" panose="020B0604020202020204" pitchFamily="34" charset="0"/>
              </a:defRPr>
            </a:lvl1pPr>
            <a:lvl2pPr marL="742950" indent="-285750" defTabSz="4175125">
              <a:defRPr>
                <a:solidFill>
                  <a:schemeClr val="tx1"/>
                </a:solidFill>
                <a:latin typeface="Arial" panose="020B0604020202020204" pitchFamily="34" charset="0"/>
              </a:defRPr>
            </a:lvl2pPr>
            <a:lvl3pPr marL="1143000" indent="-228600" defTabSz="4175125">
              <a:defRPr>
                <a:solidFill>
                  <a:schemeClr val="tx1"/>
                </a:solidFill>
                <a:latin typeface="Arial" panose="020B0604020202020204" pitchFamily="34" charset="0"/>
              </a:defRPr>
            </a:lvl3pPr>
            <a:lvl4pPr marL="1600200" indent="-228600" defTabSz="4175125">
              <a:defRPr>
                <a:solidFill>
                  <a:schemeClr val="tx1"/>
                </a:solidFill>
                <a:latin typeface="Arial" panose="020B0604020202020204" pitchFamily="34" charset="0"/>
              </a:defRPr>
            </a:lvl4pPr>
            <a:lvl5pPr marL="2057400" indent="-228600" defTabSz="4175125">
              <a:defRPr>
                <a:solidFill>
                  <a:schemeClr val="tx1"/>
                </a:solidFill>
                <a:latin typeface="Arial" panose="020B0604020202020204" pitchFamily="34" charset="0"/>
              </a:defRPr>
            </a:lvl5pPr>
            <a:lvl6pPr marL="2514600" indent="-228600" defTabSz="4175125" fontAlgn="base">
              <a:spcBef>
                <a:spcPct val="0"/>
              </a:spcBef>
              <a:spcAft>
                <a:spcPct val="0"/>
              </a:spcAft>
              <a:defRPr>
                <a:solidFill>
                  <a:schemeClr val="tx1"/>
                </a:solidFill>
                <a:latin typeface="Arial" panose="020B0604020202020204" pitchFamily="34" charset="0"/>
              </a:defRPr>
            </a:lvl6pPr>
            <a:lvl7pPr marL="2971800" indent="-228600" defTabSz="4175125" fontAlgn="base">
              <a:spcBef>
                <a:spcPct val="0"/>
              </a:spcBef>
              <a:spcAft>
                <a:spcPct val="0"/>
              </a:spcAft>
              <a:defRPr>
                <a:solidFill>
                  <a:schemeClr val="tx1"/>
                </a:solidFill>
                <a:latin typeface="Arial" panose="020B0604020202020204" pitchFamily="34" charset="0"/>
              </a:defRPr>
            </a:lvl7pPr>
            <a:lvl8pPr marL="3429000" indent="-228600" defTabSz="4175125" fontAlgn="base">
              <a:spcBef>
                <a:spcPct val="0"/>
              </a:spcBef>
              <a:spcAft>
                <a:spcPct val="0"/>
              </a:spcAft>
              <a:defRPr>
                <a:solidFill>
                  <a:schemeClr val="tx1"/>
                </a:solidFill>
                <a:latin typeface="Arial" panose="020B0604020202020204" pitchFamily="34" charset="0"/>
              </a:defRPr>
            </a:lvl8pPr>
            <a:lvl9pPr marL="3886200" indent="-228600" defTabSz="4175125" fontAlgn="base">
              <a:spcBef>
                <a:spcPct val="0"/>
              </a:spcBef>
              <a:spcAft>
                <a:spcPct val="0"/>
              </a:spcAft>
              <a:defRPr>
                <a:solidFill>
                  <a:schemeClr val="tx1"/>
                </a:solidFill>
                <a:latin typeface="Arial" panose="020B0604020202020204" pitchFamily="34" charset="0"/>
              </a:defRPr>
            </a:lvl9pPr>
          </a:lstStyle>
          <a:p>
            <a:pPr>
              <a:lnSpc>
                <a:spcPct val="110000"/>
              </a:lnSpc>
              <a:spcAft>
                <a:spcPts val="600"/>
              </a:spcAft>
            </a:pPr>
            <a:r>
              <a:rPr lang="en-US" sz="2200" b="1" dirty="0">
                <a:latin typeface="Calibri" panose="020F0502020204030204" pitchFamily="34" charset="0"/>
                <a:cs typeface="Calibri" panose="020F0502020204030204" pitchFamily="34" charset="0"/>
              </a:rPr>
              <a:t>Frascati Neutron Generator (FNG)</a:t>
            </a:r>
          </a:p>
          <a:p>
            <a:pPr marL="285750" indent="-285750" algn="just">
              <a:lnSpc>
                <a:spcPct val="110000"/>
              </a:lnSpc>
              <a:buFont typeface="Arial" panose="020B0604020202020204" pitchFamily="34" charset="0"/>
              <a:buChar char="•"/>
            </a:pPr>
            <a:r>
              <a:rPr lang="en-US" altLang="it-IT" sz="2000" dirty="0">
                <a:latin typeface="+mn-lt"/>
                <a:ea typeface="ＭＳ Ｐゴシック" panose="020B0600070205080204" pitchFamily="34" charset="-128"/>
                <a:cs typeface="Arial" panose="020B0604020202020204" pitchFamily="34" charset="0"/>
              </a:rPr>
              <a:t>Electrostatic accelerator-driven neutron source</a:t>
            </a:r>
          </a:p>
          <a:p>
            <a:pPr marL="285750" indent="-285750" algn="just">
              <a:lnSpc>
                <a:spcPct val="110000"/>
              </a:lnSpc>
              <a:buFont typeface="Arial" panose="020B0604020202020204" pitchFamily="34" charset="0"/>
              <a:buChar char="•"/>
            </a:pPr>
            <a:r>
              <a:rPr lang="en-US" altLang="it-IT" sz="2000" dirty="0">
                <a:latin typeface="+mn-lt"/>
                <a:ea typeface="ＭＳ Ｐゴシック" panose="020B0600070205080204" pitchFamily="34" charset="-128"/>
                <a:cs typeface="Arial" panose="020B0604020202020204" pitchFamily="34" charset="0"/>
              </a:rPr>
              <a:t>D</a:t>
            </a:r>
            <a:r>
              <a:rPr lang="en-US" altLang="it-IT" sz="2000" baseline="30000" dirty="0">
                <a:latin typeface="+mn-lt"/>
                <a:ea typeface="ＭＳ Ｐゴシック" panose="020B0600070205080204" pitchFamily="34" charset="-128"/>
                <a:cs typeface="Arial" panose="020B0604020202020204" pitchFamily="34" charset="0"/>
              </a:rPr>
              <a:t>+ </a:t>
            </a:r>
            <a:r>
              <a:rPr lang="en-US" altLang="it-IT" sz="2000" dirty="0">
                <a:latin typeface="+mn-lt"/>
                <a:ea typeface="ＭＳ Ｐゴシック" panose="020B0600070205080204" pitchFamily="34" charset="-128"/>
                <a:cs typeface="Arial" panose="020B0604020202020204" pitchFamily="34" charset="0"/>
              </a:rPr>
              <a:t>ions (</a:t>
            </a:r>
            <a:r>
              <a:rPr lang="en-US" sz="2000" b="1" dirty="0">
                <a:latin typeface="+mn-lt"/>
              </a:rPr>
              <a:t>10 µA-1.25 mA</a:t>
            </a:r>
            <a:r>
              <a:rPr lang="en-US" altLang="it-IT" sz="2000" dirty="0">
                <a:latin typeface="+mn-lt"/>
                <a:ea typeface="ＭＳ Ｐゴシック" panose="020B0600070205080204" pitchFamily="34" charset="-128"/>
                <a:cs typeface="Arial" panose="020B0604020202020204" pitchFamily="34" charset="0"/>
              </a:rPr>
              <a:t>) are accelerated up to ~ </a:t>
            </a:r>
            <a:r>
              <a:rPr lang="en-US" altLang="it-IT" sz="2000" b="1" dirty="0">
                <a:latin typeface="+mn-lt"/>
                <a:ea typeface="ＭＳ Ｐゴシック" panose="020B0600070205080204" pitchFamily="34" charset="-128"/>
                <a:cs typeface="Arial" panose="020B0604020202020204" pitchFamily="34" charset="0"/>
              </a:rPr>
              <a:t>300 keV onto a tritiated target </a:t>
            </a:r>
            <a:r>
              <a:rPr lang="en-US" altLang="it-IT" sz="2000" dirty="0">
                <a:latin typeface="+mn-lt"/>
                <a:ea typeface="ＭＳ Ｐゴシック" panose="020B0600070205080204" pitchFamily="34" charset="-128"/>
                <a:cs typeface="Arial" panose="020B0604020202020204" pitchFamily="34" charset="0"/>
              </a:rPr>
              <a:t>where neutron are produced by means of nuclear fusion reactions</a:t>
            </a:r>
          </a:p>
          <a:p>
            <a:pPr marL="285750" indent="-285750">
              <a:lnSpc>
                <a:spcPct val="110000"/>
              </a:lnSpc>
              <a:buFont typeface="Arial" panose="020B0604020202020204" pitchFamily="34" charset="0"/>
              <a:buChar char="•"/>
            </a:pPr>
            <a:r>
              <a:rPr lang="en-US" sz="2000" dirty="0">
                <a:latin typeface="+mn-lt"/>
              </a:rPr>
              <a:t>Neutron yield rate range= </a:t>
            </a:r>
            <a:r>
              <a:rPr lang="en-US" sz="2000" b="1" dirty="0">
                <a:latin typeface="+mn-lt"/>
              </a:rPr>
              <a:t>10</a:t>
            </a:r>
            <a:r>
              <a:rPr lang="en-US" sz="2000" b="1" baseline="30000" dirty="0">
                <a:latin typeface="+mn-lt"/>
              </a:rPr>
              <a:t>8 </a:t>
            </a:r>
            <a:r>
              <a:rPr lang="en-US" sz="2000" b="1" dirty="0">
                <a:latin typeface="+mn-lt"/>
              </a:rPr>
              <a:t>- 1.5x10</a:t>
            </a:r>
            <a:r>
              <a:rPr lang="en-US" sz="2000" b="1" baseline="30000" dirty="0">
                <a:latin typeface="+mn-lt"/>
              </a:rPr>
              <a:t>11</a:t>
            </a:r>
            <a:r>
              <a:rPr lang="en-US" sz="2000" b="1" dirty="0">
                <a:latin typeface="+mn-lt"/>
              </a:rPr>
              <a:t> n/s</a:t>
            </a:r>
          </a:p>
          <a:p>
            <a:pPr marL="285750" indent="-285750">
              <a:lnSpc>
                <a:spcPct val="110000"/>
              </a:lnSpc>
              <a:buFont typeface="Arial" panose="020B0604020202020204" pitchFamily="34" charset="0"/>
              <a:buChar char="•"/>
            </a:pPr>
            <a:r>
              <a:rPr lang="en-US" sz="2000" dirty="0">
                <a:latin typeface="+mn-lt"/>
              </a:rPr>
              <a:t>Max n flux ~  </a:t>
            </a:r>
            <a:r>
              <a:rPr lang="en-US" sz="2000" b="1" dirty="0">
                <a:latin typeface="+mn-lt"/>
              </a:rPr>
              <a:t>5x10</a:t>
            </a:r>
            <a:r>
              <a:rPr lang="en-US" sz="2000" b="1" baseline="30000" dirty="0">
                <a:latin typeface="+mn-lt"/>
              </a:rPr>
              <a:t>9</a:t>
            </a:r>
            <a:r>
              <a:rPr lang="en-US" sz="2000" b="1" dirty="0">
                <a:latin typeface="+mn-lt"/>
              </a:rPr>
              <a:t> cm</a:t>
            </a:r>
            <a:r>
              <a:rPr lang="en-US" sz="2000" b="1" baseline="30000" dirty="0">
                <a:latin typeface="+mn-lt"/>
              </a:rPr>
              <a:t>-2</a:t>
            </a:r>
            <a:r>
              <a:rPr lang="en-US" sz="2000" b="1" dirty="0">
                <a:latin typeface="+mn-lt"/>
              </a:rPr>
              <a:t>s</a:t>
            </a:r>
            <a:r>
              <a:rPr lang="en-US" sz="2000" b="1" baseline="30000" dirty="0">
                <a:latin typeface="+mn-lt"/>
              </a:rPr>
              <a:t>-1</a:t>
            </a:r>
            <a:r>
              <a:rPr lang="en-US" sz="2000" b="1" dirty="0">
                <a:latin typeface="+mn-lt"/>
              </a:rPr>
              <a:t> @ 14 MeV</a:t>
            </a:r>
            <a:r>
              <a:rPr lang="en-US" sz="2000" dirty="0">
                <a:latin typeface="+mn-lt"/>
              </a:rPr>
              <a:t>, ~  5x10</a:t>
            </a:r>
            <a:r>
              <a:rPr lang="en-US" sz="2000" baseline="30000" dirty="0">
                <a:latin typeface="+mn-lt"/>
              </a:rPr>
              <a:t>7</a:t>
            </a:r>
            <a:r>
              <a:rPr lang="en-US" sz="2000" dirty="0">
                <a:latin typeface="+mn-lt"/>
              </a:rPr>
              <a:t> cm</a:t>
            </a:r>
            <a:r>
              <a:rPr lang="en-US" sz="2000" baseline="30000" dirty="0">
                <a:latin typeface="+mn-lt"/>
              </a:rPr>
              <a:t>-2</a:t>
            </a:r>
            <a:r>
              <a:rPr lang="en-US" sz="2000" dirty="0">
                <a:latin typeface="+mn-lt"/>
              </a:rPr>
              <a:t>s</a:t>
            </a:r>
            <a:r>
              <a:rPr lang="en-US" sz="2000" baseline="30000" dirty="0">
                <a:latin typeface="+mn-lt"/>
              </a:rPr>
              <a:t>-1</a:t>
            </a:r>
            <a:r>
              <a:rPr lang="en-US" sz="2000" dirty="0">
                <a:latin typeface="+mn-lt"/>
              </a:rPr>
              <a:t> @2.5 MeV</a:t>
            </a:r>
          </a:p>
          <a:p>
            <a:pPr marL="285750" indent="-285750">
              <a:lnSpc>
                <a:spcPct val="110000"/>
              </a:lnSpc>
              <a:buFont typeface="Arial" panose="020B0604020202020204" pitchFamily="34" charset="0"/>
              <a:buChar char="•"/>
            </a:pPr>
            <a:r>
              <a:rPr lang="en-US" sz="2000" dirty="0">
                <a:latin typeface="+mn-lt"/>
              </a:rPr>
              <a:t>Maximum fluence </a:t>
            </a:r>
            <a:r>
              <a:rPr lang="en-US" sz="2000" b="1" dirty="0">
                <a:latin typeface="+mn-lt"/>
              </a:rPr>
              <a:t>~  10</a:t>
            </a:r>
            <a:r>
              <a:rPr lang="en-US" sz="2000" b="1" baseline="30000" dirty="0">
                <a:latin typeface="+mn-lt"/>
              </a:rPr>
              <a:t>14</a:t>
            </a:r>
            <a:r>
              <a:rPr lang="en-US" sz="2000" b="1" dirty="0">
                <a:latin typeface="+mn-lt"/>
              </a:rPr>
              <a:t> cm</a:t>
            </a:r>
            <a:r>
              <a:rPr lang="en-US" sz="2000" b="1" baseline="30000" dirty="0">
                <a:latin typeface="+mn-lt"/>
              </a:rPr>
              <a:t>-2</a:t>
            </a:r>
            <a:r>
              <a:rPr lang="en-US" sz="2000" b="1" dirty="0">
                <a:latin typeface="+mn-lt"/>
              </a:rPr>
              <a:t> @ 14 MeV </a:t>
            </a:r>
            <a:r>
              <a:rPr lang="en-US" sz="2000" dirty="0">
                <a:latin typeface="+mn-lt"/>
              </a:rPr>
              <a:t>(25 hours @ full power, limit due to target depletion)</a:t>
            </a:r>
          </a:p>
        </p:txBody>
      </p:sp>
      <p:pic>
        <p:nvPicPr>
          <p:cNvPr id="5" name="Immagine 4">
            <a:extLst>
              <a:ext uri="{FF2B5EF4-FFF2-40B4-BE49-F238E27FC236}">
                <a16:creationId xmlns:a16="http://schemas.microsoft.com/office/drawing/2014/main" id="{D569BB3D-935F-67C1-9C70-8FFAC395F14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27834" y="3341093"/>
            <a:ext cx="828770" cy="586140"/>
          </a:xfrm>
          <a:prstGeom prst="rect">
            <a:avLst/>
          </a:prstGeom>
          <a:solidFill>
            <a:schemeClr val="bg1"/>
          </a:solidFill>
        </p:spPr>
      </p:pic>
      <p:sp>
        <p:nvSpPr>
          <p:cNvPr id="11" name="CasellaDiTesto 10">
            <a:extLst>
              <a:ext uri="{FF2B5EF4-FFF2-40B4-BE49-F238E27FC236}">
                <a16:creationId xmlns:a16="http://schemas.microsoft.com/office/drawing/2014/main" id="{020B8019-985F-B8C6-E78F-E9AEE068C84E}"/>
              </a:ext>
            </a:extLst>
          </p:cNvPr>
          <p:cNvSpPr txBox="1"/>
          <p:nvPr/>
        </p:nvSpPr>
        <p:spPr>
          <a:xfrm>
            <a:off x="273673" y="3695033"/>
            <a:ext cx="11358604" cy="2622898"/>
          </a:xfrm>
          <a:prstGeom prst="rect">
            <a:avLst/>
          </a:prstGeom>
          <a:noFill/>
        </p:spPr>
        <p:txBody>
          <a:bodyPr wrap="square">
            <a:spAutoFit/>
          </a:bodyPr>
          <a:lstStyle/>
          <a:p>
            <a:r>
              <a:rPr lang="en-US" sz="2200" b="1" dirty="0"/>
              <a:t>2025 Fusion-relevant experiments at FNG</a:t>
            </a:r>
          </a:p>
          <a:p>
            <a:pPr algn="just">
              <a:spcAft>
                <a:spcPts val="600"/>
              </a:spcAft>
            </a:pPr>
            <a:r>
              <a:rPr lang="en-US" sz="2000" dirty="0">
                <a:effectLst/>
                <a:ea typeface="Malgun Gothic" panose="020B0503020000020004" pitchFamily="34" charset="-127"/>
                <a:cs typeface="Times New Roman" panose="02020603050405020304" pitchFamily="18" charset="0"/>
              </a:rPr>
              <a:t>In line with its role in Fusion, three main experiments devoted to </a:t>
            </a:r>
            <a:r>
              <a:rPr lang="en-US" sz="2000" b="1" dirty="0">
                <a:effectLst/>
                <a:ea typeface="Malgun Gothic" panose="020B0503020000020004" pitchFamily="34" charset="-127"/>
                <a:cs typeface="Times New Roman" panose="02020603050405020304" pitchFamily="18" charset="0"/>
              </a:rPr>
              <a:t>benchmark and validation </a:t>
            </a:r>
            <a:r>
              <a:rPr lang="en-US" sz="2000" dirty="0">
                <a:effectLst/>
                <a:ea typeface="Malgun Gothic" panose="020B0503020000020004" pitchFamily="34" charset="-127"/>
                <a:cs typeface="Times New Roman" panose="02020603050405020304" pitchFamily="18" charset="0"/>
              </a:rPr>
              <a:t>(of some computational methods, codes and nuclear data) and electronics testing are </a:t>
            </a:r>
            <a:r>
              <a:rPr lang="en-US" sz="2000" b="1" dirty="0">
                <a:effectLst/>
                <a:ea typeface="Malgun Gothic" panose="020B0503020000020004" pitchFamily="34" charset="-127"/>
                <a:cs typeface="Times New Roman" panose="02020603050405020304" pitchFamily="18" charset="0"/>
              </a:rPr>
              <a:t>foreseen at FNG in 2025</a:t>
            </a:r>
            <a:r>
              <a:rPr lang="en-US" sz="2000" b="1" dirty="0">
                <a:ea typeface="Malgun Gothic" panose="020B0503020000020004" pitchFamily="34" charset="-127"/>
                <a:cs typeface="Times New Roman" panose="02020603050405020304" pitchFamily="18" charset="0"/>
              </a:rPr>
              <a:t>,</a:t>
            </a:r>
            <a:r>
              <a:rPr lang="en-US" sz="2000" dirty="0">
                <a:effectLst/>
                <a:ea typeface="Malgun Gothic" panose="020B0503020000020004" pitchFamily="34" charset="-127"/>
                <a:cs typeface="Times New Roman" panose="02020603050405020304" pitchFamily="18" charset="0"/>
              </a:rPr>
              <a:t> focused on:</a:t>
            </a:r>
          </a:p>
          <a:p>
            <a:pPr marL="342900" indent="-342900">
              <a:lnSpc>
                <a:spcPct val="120000"/>
              </a:lnSpc>
              <a:buFont typeface="Arial" panose="020B0604020202020204" pitchFamily="34" charset="0"/>
              <a:buChar char="•"/>
            </a:pPr>
            <a:r>
              <a:rPr lang="en-US" sz="2200" b="1" dirty="0">
                <a:ea typeface="Malgun Gothic" panose="020B0503020000020004" pitchFamily="34" charset="-127"/>
                <a:cs typeface="Times New Roman" panose="02020603050405020304" pitchFamily="18" charset="0"/>
              </a:rPr>
              <a:t>A</a:t>
            </a:r>
            <a:r>
              <a:rPr lang="en-US" sz="2200" b="1" dirty="0">
                <a:effectLst/>
                <a:ea typeface="Malgun Gothic" panose="020B0503020000020004" pitchFamily="34" charset="-127"/>
                <a:cs typeface="Times New Roman" panose="02020603050405020304" pitchFamily="18" charset="0"/>
              </a:rPr>
              <a:t>ctivated corrosion products (ACPs)</a:t>
            </a:r>
          </a:p>
          <a:p>
            <a:pPr marL="342900" indent="-342900">
              <a:lnSpc>
                <a:spcPct val="120000"/>
              </a:lnSpc>
              <a:buFont typeface="Arial" panose="020B0604020202020204" pitchFamily="34" charset="0"/>
              <a:buChar char="•"/>
            </a:pPr>
            <a:r>
              <a:rPr lang="en-US" sz="2200" b="1" dirty="0">
                <a:ea typeface="Malgun Gothic" panose="020B0503020000020004" pitchFamily="34" charset="-127"/>
                <a:cs typeface="Times New Roman" panose="02020603050405020304" pitchFamily="18" charset="0"/>
              </a:rPr>
              <a:t>S</a:t>
            </a:r>
            <a:r>
              <a:rPr lang="en-US" sz="2200" b="1" dirty="0">
                <a:effectLst/>
                <a:ea typeface="Malgun Gothic" panose="020B0503020000020004" pitchFamily="34" charset="-127"/>
                <a:cs typeface="Times New Roman" panose="02020603050405020304" pitchFamily="18" charset="0"/>
              </a:rPr>
              <a:t>hielding properties of concrete</a:t>
            </a:r>
            <a:endParaRPr lang="en-US" sz="2200" dirty="0">
              <a:effectLst/>
              <a:ea typeface="Malgun Gothic" panose="020B0503020000020004" pitchFamily="34" charset="-127"/>
              <a:cs typeface="Times New Roman" panose="02020603050405020304" pitchFamily="18" charset="0"/>
            </a:endParaRPr>
          </a:p>
          <a:p>
            <a:pPr marL="342900" indent="-342900">
              <a:lnSpc>
                <a:spcPct val="120000"/>
              </a:lnSpc>
              <a:buFont typeface="Arial" panose="020B0604020202020204" pitchFamily="34" charset="0"/>
              <a:buChar char="•"/>
            </a:pPr>
            <a:r>
              <a:rPr lang="en-US" sz="2200" dirty="0" err="1">
                <a:ea typeface="Malgun Gothic" panose="020B0503020000020004" pitchFamily="34" charset="-127"/>
                <a:cs typeface="Times New Roman" panose="02020603050405020304" pitchFamily="18" charset="0"/>
              </a:rPr>
              <a:t>GENeuSIS</a:t>
            </a:r>
            <a:r>
              <a:rPr lang="en-US" sz="2200" dirty="0">
                <a:ea typeface="Malgun Gothic" panose="020B0503020000020004" pitchFamily="34" charset="-127"/>
                <a:cs typeface="Times New Roman" panose="02020603050405020304" pitchFamily="18" charset="0"/>
              </a:rPr>
              <a:t> assembly</a:t>
            </a:r>
            <a:endParaRPr lang="it-IT" sz="2200" dirty="0">
              <a:effectLst/>
              <a:ea typeface="Malgun Gothic" panose="020B0503020000020004" pitchFamily="34" charset="-127"/>
              <a:cs typeface="Times New Roman" panose="02020603050405020304" pitchFamily="18" charset="0"/>
            </a:endParaRPr>
          </a:p>
        </p:txBody>
      </p:sp>
      <p:sp>
        <p:nvSpPr>
          <p:cNvPr id="18" name="Rettangolo arrotondato 35">
            <a:extLst>
              <a:ext uri="{FF2B5EF4-FFF2-40B4-BE49-F238E27FC236}">
                <a16:creationId xmlns:a16="http://schemas.microsoft.com/office/drawing/2014/main" id="{92C6E904-3273-BA40-8FC8-BDA72DB4C866}"/>
              </a:ext>
            </a:extLst>
          </p:cNvPr>
          <p:cNvSpPr/>
          <p:nvPr/>
        </p:nvSpPr>
        <p:spPr>
          <a:xfrm>
            <a:off x="4943871" y="5056836"/>
            <a:ext cx="3094384" cy="369332"/>
          </a:xfrm>
          <a:prstGeom prst="roundRect">
            <a:avLst/>
          </a:prstGeom>
          <a:solidFill>
            <a:schemeClr val="accent1">
              <a:lumMod val="60000"/>
              <a:lumOff val="40000"/>
            </a:schemeClr>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marL="285750" indent="-285750" algn="ctr">
              <a:buFont typeface="Symbol"/>
              <a:buChar char="®"/>
            </a:pPr>
            <a:r>
              <a:rPr lang="it-IT" b="1" i="1" dirty="0">
                <a:latin typeface="+mj-lt"/>
              </a:rPr>
              <a:t>S. Noce </a:t>
            </a:r>
            <a:r>
              <a:rPr lang="it-IT" b="1" i="1" dirty="0" err="1">
                <a:latin typeface="+mj-lt"/>
              </a:rPr>
              <a:t>presentation</a:t>
            </a:r>
            <a:r>
              <a:rPr lang="it-IT" b="1" i="1" dirty="0">
                <a:latin typeface="+mj-lt"/>
              </a:rPr>
              <a:t> </a:t>
            </a:r>
          </a:p>
        </p:txBody>
      </p:sp>
      <p:sp>
        <p:nvSpPr>
          <p:cNvPr id="19" name="Rettangolo arrotondato 35">
            <a:extLst>
              <a:ext uri="{FF2B5EF4-FFF2-40B4-BE49-F238E27FC236}">
                <a16:creationId xmlns:a16="http://schemas.microsoft.com/office/drawing/2014/main" id="{634BCEDA-1B3E-EEFA-99B0-D9639BAE010E}"/>
              </a:ext>
            </a:extLst>
          </p:cNvPr>
          <p:cNvSpPr/>
          <p:nvPr/>
        </p:nvSpPr>
        <p:spPr>
          <a:xfrm>
            <a:off x="2999656" y="5935302"/>
            <a:ext cx="4196903" cy="369332"/>
          </a:xfrm>
          <a:prstGeom prst="roundRect">
            <a:avLst/>
          </a:prstGeom>
          <a:solidFill>
            <a:schemeClr val="accent1">
              <a:lumMod val="60000"/>
              <a:lumOff val="40000"/>
            </a:schemeClr>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marL="285750" indent="-285750" algn="ctr">
              <a:buFont typeface="Symbol"/>
              <a:buChar char="®"/>
            </a:pPr>
            <a:r>
              <a:rPr lang="it-IT" b="1" i="1" dirty="0">
                <a:latin typeface="+mj-lt"/>
              </a:rPr>
              <a:t>R. Villari, M. Damiano </a:t>
            </a:r>
            <a:r>
              <a:rPr lang="it-IT" b="1" i="1" dirty="0" err="1">
                <a:latin typeface="+mj-lt"/>
              </a:rPr>
              <a:t>presentations</a:t>
            </a:r>
            <a:endParaRPr lang="it-IT" b="1" i="1" dirty="0">
              <a:latin typeface="+mj-lt"/>
            </a:endParaRPr>
          </a:p>
        </p:txBody>
      </p:sp>
    </p:spTree>
    <p:extLst>
      <p:ext uri="{BB962C8B-B14F-4D97-AF65-F5344CB8AC3E}">
        <p14:creationId xmlns:p14="http://schemas.microsoft.com/office/powerpoint/2010/main" val="2556117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933A99-6D53-9AF7-712A-94DEF96309B7}"/>
            </a:ext>
          </a:extLst>
        </p:cNvPr>
        <p:cNvGrpSpPr/>
        <p:nvPr/>
      </p:nvGrpSpPr>
      <p:grpSpPr>
        <a:xfrm>
          <a:off x="0" y="0"/>
          <a:ext cx="0" cy="0"/>
          <a:chOff x="0" y="0"/>
          <a:chExt cx="0" cy="0"/>
        </a:xfrm>
      </p:grpSpPr>
      <p:sp>
        <p:nvSpPr>
          <p:cNvPr id="10" name="Titolo 1">
            <a:extLst>
              <a:ext uri="{FF2B5EF4-FFF2-40B4-BE49-F238E27FC236}">
                <a16:creationId xmlns:a16="http://schemas.microsoft.com/office/drawing/2014/main" id="{6941F158-CF55-DB9C-3495-F8F114450912}"/>
              </a:ext>
            </a:extLst>
          </p:cNvPr>
          <p:cNvSpPr txBox="1">
            <a:spLocks/>
          </p:cNvSpPr>
          <p:nvPr/>
        </p:nvSpPr>
        <p:spPr>
          <a:xfrm>
            <a:off x="1135832" y="188640"/>
            <a:ext cx="10576792" cy="457200"/>
          </a:xfrm>
          <a:prstGeom prst="rect">
            <a:avLst/>
          </a:prstGeom>
        </p:spPr>
        <p:txBody>
          <a:bodyPr vert="horz" lIns="91440" tIns="45720" rIns="91440" bIns="45720" rtlCol="0" anchor="ctr">
            <a:noAutofit/>
          </a:bodyPr>
          <a:lstStyle>
            <a:lvl1pPr algn="l" defTabSz="685800" rtl="0" eaLnBrk="1" latinLnBrk="0" hangingPunct="1">
              <a:lnSpc>
                <a:spcPts val="2400"/>
              </a:lnSpc>
              <a:spcBef>
                <a:spcPct val="0"/>
              </a:spcBef>
              <a:buNone/>
              <a:defRPr sz="2800" b="1" kern="1200">
                <a:solidFill>
                  <a:schemeClr val="tx2"/>
                </a:solidFill>
                <a:latin typeface="+mn-lt"/>
                <a:ea typeface="+mj-ea"/>
                <a:cs typeface="Arial" panose="020B0604020202020204" pitchFamily="34" charset="0"/>
              </a:defRPr>
            </a:lvl1pPr>
          </a:lstStyle>
          <a:p>
            <a:r>
              <a:rPr lang="en-GB" sz="2800" dirty="0"/>
              <a:t>ACP loop at FNG</a:t>
            </a:r>
            <a:endParaRPr lang="it-IT" dirty="0"/>
          </a:p>
        </p:txBody>
      </p:sp>
      <p:sp>
        <p:nvSpPr>
          <p:cNvPr id="4" name="CasellaDiTesto 3">
            <a:extLst>
              <a:ext uri="{FF2B5EF4-FFF2-40B4-BE49-F238E27FC236}">
                <a16:creationId xmlns:a16="http://schemas.microsoft.com/office/drawing/2014/main" id="{328AE2D9-BE65-8A92-A74C-EE76A70FB0AB}"/>
              </a:ext>
            </a:extLst>
          </p:cNvPr>
          <p:cNvSpPr txBox="1"/>
          <p:nvPr/>
        </p:nvSpPr>
        <p:spPr>
          <a:xfrm>
            <a:off x="401452" y="710694"/>
            <a:ext cx="11389096" cy="2862322"/>
          </a:xfrm>
          <a:prstGeom prst="rect">
            <a:avLst/>
          </a:prstGeom>
          <a:noFill/>
        </p:spPr>
        <p:txBody>
          <a:bodyPr wrap="square">
            <a:spAutoFit/>
          </a:bodyPr>
          <a:lstStyle/>
          <a:p>
            <a:pPr marL="285750" indent="-285750">
              <a:lnSpc>
                <a:spcPct val="120000"/>
              </a:lnSpc>
              <a:spcAft>
                <a:spcPts val="600"/>
              </a:spcAft>
              <a:buFont typeface="Arial" panose="020B0604020202020204" pitchFamily="34" charset="0"/>
              <a:buChar char="•"/>
            </a:pPr>
            <a:r>
              <a:rPr lang="en-US" sz="2000" b="1" dirty="0">
                <a:cs typeface="Arial" panose="020B0604020202020204" pitchFamily="34" charset="0"/>
              </a:rPr>
              <a:t>Corrosion, erosion and </a:t>
            </a:r>
            <a:r>
              <a:rPr lang="en-US" altLang="en-US" sz="2000" b="1" dirty="0">
                <a:cs typeface="Arial" panose="020B0604020202020204" pitchFamily="34" charset="0"/>
              </a:rPr>
              <a:t>release</a:t>
            </a:r>
            <a:r>
              <a:rPr lang="en-US" sz="2000" b="1" dirty="0">
                <a:cs typeface="Arial" panose="020B0604020202020204" pitchFamily="34" charset="0"/>
              </a:rPr>
              <a:t> </a:t>
            </a:r>
            <a:r>
              <a:rPr lang="en-US" sz="2000" dirty="0">
                <a:cs typeface="Arial" panose="020B0604020202020204" pitchFamily="34" charset="0"/>
              </a:rPr>
              <a:t>phenomena play an important role in mobilizing activated materials in fusion machines.</a:t>
            </a:r>
          </a:p>
          <a:p>
            <a:pPr marL="285750" indent="-285750">
              <a:lnSpc>
                <a:spcPct val="120000"/>
              </a:lnSpc>
              <a:spcAft>
                <a:spcPts val="600"/>
              </a:spcAft>
              <a:buFont typeface="Arial" panose="020B0604020202020204" pitchFamily="34" charset="0"/>
              <a:buChar char="•"/>
            </a:pPr>
            <a:r>
              <a:rPr lang="en-US" sz="2000" b="1" dirty="0">
                <a:cs typeface="Arial" panose="020B0604020202020204" pitchFamily="34" charset="0"/>
              </a:rPr>
              <a:t>ACPs are a concern in terms of occupational radiation exposure (ORE).</a:t>
            </a:r>
            <a:endParaRPr lang="en-US" altLang="en-GB" sz="2000" dirty="0">
              <a:solidFill>
                <a:srgbClr val="FF0000"/>
              </a:solidFill>
              <a:cs typeface="Arial" panose="020B0604020202020204" pitchFamily="34" charset="0"/>
            </a:endParaRPr>
          </a:p>
          <a:p>
            <a:pPr marL="285750" indent="-285750">
              <a:lnSpc>
                <a:spcPct val="120000"/>
              </a:lnSpc>
              <a:spcAft>
                <a:spcPts val="600"/>
              </a:spcAft>
              <a:buFont typeface="Arial" panose="020B0604020202020204" pitchFamily="34" charset="0"/>
              <a:buChar char="•"/>
            </a:pPr>
            <a:r>
              <a:rPr lang="en-US" altLang="en-GB" sz="2000" dirty="0">
                <a:cs typeface="Arial" panose="020B0604020202020204" pitchFamily="34" charset="0"/>
              </a:rPr>
              <a:t>The reference code for the ACPs assessment in ITER framework is </a:t>
            </a:r>
            <a:r>
              <a:rPr lang="en-US" altLang="en-GB" sz="2000" b="1" dirty="0">
                <a:cs typeface="Arial" panose="020B0604020202020204" pitchFamily="34" charset="0"/>
              </a:rPr>
              <a:t>OSCAR-Fusion</a:t>
            </a:r>
            <a:r>
              <a:rPr lang="en-US" altLang="en-GB" sz="2000" dirty="0">
                <a:cs typeface="Arial" panose="020B0604020202020204" pitchFamily="34" charset="0"/>
              </a:rPr>
              <a:t> developed by CEA.</a:t>
            </a:r>
          </a:p>
          <a:p>
            <a:pPr marL="285750" indent="-285750">
              <a:lnSpc>
                <a:spcPct val="120000"/>
              </a:lnSpc>
              <a:spcAft>
                <a:spcPts val="600"/>
              </a:spcAft>
              <a:buFont typeface="Arial" panose="020B0604020202020204" pitchFamily="34" charset="0"/>
              <a:buChar char="•"/>
            </a:pPr>
            <a:r>
              <a:rPr lang="en-US" altLang="en-GB" sz="2000" dirty="0">
                <a:cs typeface="Arial" panose="020B0604020202020204" pitchFamily="34" charset="0"/>
              </a:rPr>
              <a:t>Experimental validation of ACP codes are mainly in Fission, </a:t>
            </a:r>
            <a:r>
              <a:rPr lang="en-US" sz="2000" b="1" dirty="0">
                <a:effectLst/>
                <a:ea typeface="Calibri" panose="020F0502020204030204" pitchFamily="34" charset="0"/>
                <a:cs typeface="Arial" panose="020B0604020202020204" pitchFamily="34" charset="0"/>
              </a:rPr>
              <a:t>validation experiments are needed in Fusion</a:t>
            </a:r>
            <a:r>
              <a:rPr lang="en-US" sz="2000" dirty="0">
                <a:effectLst/>
                <a:ea typeface="Calibri" panose="020F0502020204030204" pitchFamily="34" charset="0"/>
                <a:cs typeface="Arial" panose="020B0604020202020204" pitchFamily="34" charset="0"/>
              </a:rPr>
              <a:t>.</a:t>
            </a:r>
          </a:p>
          <a:p>
            <a:pPr marL="285750" indent="-285750" algn="just">
              <a:buFont typeface="Arial" panose="020B0604020202020204" pitchFamily="34" charset="0"/>
              <a:buChar char="•"/>
            </a:pPr>
            <a:r>
              <a:rPr lang="en-US" sz="2000" b="1" dirty="0"/>
              <a:t>Design experiments at the Frascati Neutron Generator (FNG) under ITER relevant conditions </a:t>
            </a:r>
            <a:r>
              <a:rPr lang="en-US" sz="2000" dirty="0"/>
              <a:t>to validate the OSCAR-Fusion code and methodology for ITER assessment of radiation field due to ACP.</a:t>
            </a:r>
          </a:p>
        </p:txBody>
      </p:sp>
      <p:sp>
        <p:nvSpPr>
          <p:cNvPr id="5" name="CasellaDiTesto 4">
            <a:extLst>
              <a:ext uri="{FF2B5EF4-FFF2-40B4-BE49-F238E27FC236}">
                <a16:creationId xmlns:a16="http://schemas.microsoft.com/office/drawing/2014/main" id="{1E8DF6D5-4B71-D4B1-7A26-CCD3752E0E99}"/>
              </a:ext>
            </a:extLst>
          </p:cNvPr>
          <p:cNvSpPr txBox="1"/>
          <p:nvPr/>
        </p:nvSpPr>
        <p:spPr>
          <a:xfrm>
            <a:off x="335360" y="3902745"/>
            <a:ext cx="4971398" cy="2246769"/>
          </a:xfrm>
          <a:prstGeom prst="rect">
            <a:avLst/>
          </a:prstGeom>
          <a:noFill/>
        </p:spPr>
        <p:txBody>
          <a:bodyPr wrap="square">
            <a:spAutoFit/>
          </a:bodyPr>
          <a:lstStyle/>
          <a:p>
            <a:r>
              <a:rPr lang="en-US" sz="2000" kern="0" dirty="0">
                <a:effectLst/>
                <a:ea typeface="Malgun Gothic" panose="020B0503020000020004" pitchFamily="34" charset="-127"/>
              </a:rPr>
              <a:t>Aim is reproducing </a:t>
            </a:r>
            <a:r>
              <a:rPr lang="en-US" sz="2000" b="1" kern="0" dirty="0">
                <a:effectLst/>
                <a:ea typeface="Malgun Gothic" panose="020B0503020000020004" pitchFamily="34" charset="-127"/>
              </a:rPr>
              <a:t>thermo-hydraulic </a:t>
            </a:r>
            <a:r>
              <a:rPr lang="en-US" sz="2000" kern="0" dirty="0">
                <a:effectLst/>
                <a:ea typeface="Malgun Gothic" panose="020B0503020000020004" pitchFamily="34" charset="-127"/>
              </a:rPr>
              <a:t>(water temperature, velocity, Reynolds number), </a:t>
            </a:r>
            <a:r>
              <a:rPr lang="en-US" sz="2000" b="1" kern="0" dirty="0">
                <a:effectLst/>
                <a:ea typeface="Malgun Gothic" panose="020B0503020000020004" pitchFamily="34" charset="-127"/>
              </a:rPr>
              <a:t>chemical</a:t>
            </a:r>
            <a:r>
              <a:rPr lang="en-US" sz="2000" kern="0" dirty="0">
                <a:effectLst/>
                <a:ea typeface="Malgun Gothic" panose="020B0503020000020004" pitchFamily="34" charset="-127"/>
              </a:rPr>
              <a:t> (pH, oxygen content) and </a:t>
            </a:r>
            <a:r>
              <a:rPr lang="en-US" sz="2000" b="1" kern="0" dirty="0">
                <a:effectLst/>
                <a:ea typeface="Malgun Gothic" panose="020B0503020000020004" pitchFamily="34" charset="-127"/>
              </a:rPr>
              <a:t>neutronic conditions </a:t>
            </a:r>
            <a:r>
              <a:rPr lang="en-US" sz="2000" kern="0" dirty="0">
                <a:effectLst/>
                <a:ea typeface="Malgun Gothic" panose="020B0503020000020004" pitchFamily="34" charset="-127"/>
              </a:rPr>
              <a:t>relevant for ITER in a water circuit at a smaller scale by exploiting hydraulic similarity as much as possible considering laboratory and safety constraints. </a:t>
            </a:r>
            <a:endParaRPr lang="it-IT" sz="2000" dirty="0"/>
          </a:p>
        </p:txBody>
      </p:sp>
      <p:sp>
        <p:nvSpPr>
          <p:cNvPr id="6" name="CasellaDiTesto 5">
            <a:extLst>
              <a:ext uri="{FF2B5EF4-FFF2-40B4-BE49-F238E27FC236}">
                <a16:creationId xmlns:a16="http://schemas.microsoft.com/office/drawing/2014/main" id="{32A9EBDA-0B04-6457-7BA9-7433BBE0DF28}"/>
              </a:ext>
            </a:extLst>
          </p:cNvPr>
          <p:cNvSpPr txBox="1"/>
          <p:nvPr/>
        </p:nvSpPr>
        <p:spPr>
          <a:xfrm>
            <a:off x="5881207" y="4118189"/>
            <a:ext cx="6119449" cy="2031325"/>
          </a:xfrm>
          <a:prstGeom prst="rect">
            <a:avLst/>
          </a:prstGeom>
          <a:noFill/>
        </p:spPr>
        <p:txBody>
          <a:bodyPr wrap="square">
            <a:spAutoFit/>
          </a:bodyPr>
          <a:lstStyle/>
          <a:p>
            <a:r>
              <a:rPr lang="en-US" sz="1800" dirty="0"/>
              <a:t>OSCAR models which can be explored at FNG</a:t>
            </a:r>
          </a:p>
          <a:p>
            <a:pPr marL="285750" indent="-285750">
              <a:buFont typeface="Arial" panose="020B0604020202020204" pitchFamily="34" charset="0"/>
              <a:buChar char="•"/>
            </a:pPr>
            <a:r>
              <a:rPr lang="en-US" sz="1800" b="1" dirty="0"/>
              <a:t>Deposition</a:t>
            </a:r>
            <a:r>
              <a:rPr lang="en-US" sz="1800" dirty="0"/>
              <a:t> (Particles)</a:t>
            </a:r>
          </a:p>
          <a:p>
            <a:pPr marL="285750" indent="-285750">
              <a:buFont typeface="Arial" panose="020B0604020202020204" pitchFamily="34" charset="0"/>
              <a:buChar char="•"/>
            </a:pPr>
            <a:r>
              <a:rPr lang="en-US" sz="1800" b="1" dirty="0"/>
              <a:t>Dissolution-Precipitation </a:t>
            </a:r>
            <a:r>
              <a:rPr lang="en-US" sz="1800" dirty="0"/>
              <a:t>(Ions and particles)</a:t>
            </a:r>
          </a:p>
          <a:p>
            <a:pPr marL="285750" indent="-285750">
              <a:buFont typeface="Arial" panose="020B0604020202020204" pitchFamily="34" charset="0"/>
              <a:buChar char="•"/>
            </a:pPr>
            <a:r>
              <a:rPr lang="en-US" sz="1800" b="1" dirty="0"/>
              <a:t>Fluid-dynamics transport &amp; purification </a:t>
            </a:r>
            <a:r>
              <a:rPr lang="en-US" sz="1800" dirty="0"/>
              <a:t>(Ions and particles)</a:t>
            </a:r>
          </a:p>
          <a:p>
            <a:pPr marL="285750" indent="-285750">
              <a:buFont typeface="Arial" panose="020B0604020202020204" pitchFamily="34" charset="0"/>
              <a:buChar char="•"/>
            </a:pPr>
            <a:endParaRPr lang="en-US" dirty="0"/>
          </a:p>
          <a:p>
            <a:r>
              <a:rPr lang="en-US" sz="1800" dirty="0"/>
              <a:t>Corrosion/Erosion -&gt; Experiment at RINA labs. on </a:t>
            </a:r>
            <a:r>
              <a:rPr lang="en-US" sz="1800" b="1" dirty="0"/>
              <a:t>Cu samples in autoclave in reducing environment</a:t>
            </a:r>
            <a:r>
              <a:rPr lang="en-US" sz="1800" dirty="0"/>
              <a:t> (240°C, 45 bar, O</a:t>
            </a:r>
            <a:r>
              <a:rPr lang="en-US" sz="1800" baseline="-25000" dirty="0"/>
              <a:t>2</a:t>
            </a:r>
            <a:r>
              <a:rPr lang="en-US" sz="1800" dirty="0"/>
              <a:t> &lt; 10 ppb)</a:t>
            </a:r>
          </a:p>
        </p:txBody>
      </p:sp>
      <p:sp>
        <p:nvSpPr>
          <p:cNvPr id="7" name="Simbolo &quot;Non consentito&quot; 6">
            <a:extLst>
              <a:ext uri="{FF2B5EF4-FFF2-40B4-BE49-F238E27FC236}">
                <a16:creationId xmlns:a16="http://schemas.microsoft.com/office/drawing/2014/main" id="{84407EF3-B14B-CF52-4703-D6B8ADFDFD41}"/>
              </a:ext>
            </a:extLst>
          </p:cNvPr>
          <p:cNvSpPr/>
          <p:nvPr/>
        </p:nvSpPr>
        <p:spPr>
          <a:xfrm>
            <a:off x="5663952" y="5517232"/>
            <a:ext cx="288032" cy="290331"/>
          </a:xfrm>
          <a:prstGeom prst="noSmoking">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8" name="Rettangolo 7">
            <a:extLst>
              <a:ext uri="{FF2B5EF4-FFF2-40B4-BE49-F238E27FC236}">
                <a16:creationId xmlns:a16="http://schemas.microsoft.com/office/drawing/2014/main" id="{AF17B685-4F53-3BA8-90F5-B4C67B14071A}"/>
              </a:ext>
            </a:extLst>
          </p:cNvPr>
          <p:cNvSpPr/>
          <p:nvPr/>
        </p:nvSpPr>
        <p:spPr>
          <a:xfrm>
            <a:off x="5591944" y="4028725"/>
            <a:ext cx="6363539" cy="2172671"/>
          </a:xfrm>
          <a:prstGeom prst="rect">
            <a:avLst/>
          </a:prstGeom>
          <a:noFill/>
          <a:ln>
            <a:solidFill>
              <a:schemeClr val="tx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Freccia a destra 8">
            <a:extLst>
              <a:ext uri="{FF2B5EF4-FFF2-40B4-BE49-F238E27FC236}">
                <a16:creationId xmlns:a16="http://schemas.microsoft.com/office/drawing/2014/main" id="{FC412D6A-50A7-C81B-02FE-C4623D485FDF}"/>
              </a:ext>
            </a:extLst>
          </p:cNvPr>
          <p:cNvSpPr/>
          <p:nvPr/>
        </p:nvSpPr>
        <p:spPr>
          <a:xfrm>
            <a:off x="5290157" y="4745553"/>
            <a:ext cx="288032" cy="27510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a:extLst>
              <a:ext uri="{FF2B5EF4-FFF2-40B4-BE49-F238E27FC236}">
                <a16:creationId xmlns:a16="http://schemas.microsoft.com/office/drawing/2014/main" id="{7EB44B37-5134-202D-6482-9F29B5AFA24E}"/>
              </a:ext>
            </a:extLst>
          </p:cNvPr>
          <p:cNvSpPr/>
          <p:nvPr/>
        </p:nvSpPr>
        <p:spPr>
          <a:xfrm>
            <a:off x="303887" y="3850863"/>
            <a:ext cx="4941097" cy="2458457"/>
          </a:xfrm>
          <a:prstGeom prst="rect">
            <a:avLst/>
          </a:prstGeom>
          <a:noFill/>
          <a:ln>
            <a:solidFill>
              <a:schemeClr val="tx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Segnaposto piè di pagina 3">
            <a:extLst>
              <a:ext uri="{FF2B5EF4-FFF2-40B4-BE49-F238E27FC236}">
                <a16:creationId xmlns:a16="http://schemas.microsoft.com/office/drawing/2014/main" id="{EB52911D-10F5-44AB-2225-19B3BCDE28FC}"/>
              </a:ext>
            </a:extLst>
          </p:cNvPr>
          <p:cNvSpPr>
            <a:spLocks noGrp="1"/>
          </p:cNvSpPr>
          <p:nvPr>
            <p:ph type="ftr" sz="quarter" idx="11"/>
          </p:nvPr>
        </p:nvSpPr>
        <p:spPr>
          <a:xfrm>
            <a:off x="825624" y="6555770"/>
            <a:ext cx="11103024" cy="329614"/>
          </a:xfrm>
        </p:spPr>
        <p:txBody>
          <a:bodyPr/>
          <a:lstStyle/>
          <a:p>
            <a:pPr algn="r"/>
            <a:r>
              <a:rPr lang="en-GB" dirty="0"/>
              <a:t>Nicola Fonnesu et al., | </a:t>
            </a:r>
            <a:r>
              <a:rPr lang="en-US" dirty="0"/>
              <a:t>Neutronic benchmark and validation experiments at the Frascati Neutron Generator</a:t>
            </a:r>
            <a:r>
              <a:rPr lang="en-GB" dirty="0"/>
              <a:t>| </a:t>
            </a:r>
            <a:r>
              <a:rPr lang="en-US" dirty="0">
                <a:solidFill>
                  <a:schemeClr val="bg1"/>
                </a:solidFill>
                <a:latin typeface="Arial" panose="020B0604020202020204" pitchFamily="34" charset="0"/>
                <a:cs typeface="Arial" panose="020B0604020202020204" pitchFamily="34" charset="0"/>
              </a:rPr>
              <a:t>Fusion Neutronics Meeting 2025 </a:t>
            </a:r>
            <a:r>
              <a:rPr lang="en-GB" dirty="0"/>
              <a:t>10/04/25 | Page </a:t>
            </a:r>
            <a:fld id="{6A6D9FA1-99C7-4910-8E32-B85D378B0060}" type="slidenum">
              <a:rPr lang="en-GB" smtClean="0">
                <a:solidFill>
                  <a:prstClr val="white"/>
                </a:solidFill>
              </a:rPr>
              <a:pPr algn="r"/>
              <a:t>3</a:t>
            </a:fld>
            <a:endParaRPr lang="en-GB" dirty="0"/>
          </a:p>
        </p:txBody>
      </p:sp>
    </p:spTree>
    <p:extLst>
      <p:ext uri="{BB962C8B-B14F-4D97-AF65-F5344CB8AC3E}">
        <p14:creationId xmlns:p14="http://schemas.microsoft.com/office/powerpoint/2010/main" val="4221406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611490-4230-8849-0084-D428F84B07E7}"/>
            </a:ext>
          </a:extLst>
        </p:cNvPr>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C1B627EA-524D-21A7-8A6F-457C5159D6F8}"/>
              </a:ext>
            </a:extLst>
          </p:cNvPr>
          <p:cNvSpPr>
            <a:spLocks noGrp="1"/>
          </p:cNvSpPr>
          <p:nvPr>
            <p:ph type="ftr" sz="quarter" idx="11"/>
          </p:nvPr>
        </p:nvSpPr>
        <p:spPr/>
        <p:txBody>
          <a:bodyPr/>
          <a:lstStyle/>
          <a:p>
            <a:pPr algn="r"/>
            <a:r>
              <a:rPr lang="en-GB" dirty="0"/>
              <a:t>Nicola Fonnesu et al., | </a:t>
            </a:r>
            <a:r>
              <a:rPr lang="en-US" dirty="0"/>
              <a:t>Neutronic benchmark and validation experiments at the Frascati Neutron Generator</a:t>
            </a:r>
            <a:r>
              <a:rPr lang="en-GB" dirty="0"/>
              <a:t>| </a:t>
            </a:r>
            <a:r>
              <a:rPr lang="en-US" dirty="0">
                <a:solidFill>
                  <a:schemeClr val="bg1"/>
                </a:solidFill>
                <a:latin typeface="Arial" panose="020B0604020202020204" pitchFamily="34" charset="0"/>
                <a:cs typeface="Arial" panose="020B0604020202020204" pitchFamily="34" charset="0"/>
              </a:rPr>
              <a:t>Fusion Neutronics Meeting 2025 </a:t>
            </a:r>
            <a:r>
              <a:rPr lang="en-GB" dirty="0"/>
              <a:t>10/04/25 | Page </a:t>
            </a:r>
            <a:fld id="{6A6D9FA1-99C7-4910-8E32-B85D378B0060}" type="slidenum">
              <a:rPr lang="en-GB" smtClean="0">
                <a:solidFill>
                  <a:prstClr val="white"/>
                </a:solidFill>
              </a:rPr>
              <a:pPr algn="r"/>
              <a:t>4</a:t>
            </a:fld>
            <a:endParaRPr lang="en-GB" dirty="0"/>
          </a:p>
        </p:txBody>
      </p:sp>
      <p:sp>
        <p:nvSpPr>
          <p:cNvPr id="5" name="Titolo 1">
            <a:extLst>
              <a:ext uri="{FF2B5EF4-FFF2-40B4-BE49-F238E27FC236}">
                <a16:creationId xmlns:a16="http://schemas.microsoft.com/office/drawing/2014/main" id="{216B3159-2F0C-A660-B598-5464779D133C}"/>
              </a:ext>
            </a:extLst>
          </p:cNvPr>
          <p:cNvSpPr>
            <a:spLocks noGrp="1"/>
          </p:cNvSpPr>
          <p:nvPr>
            <p:ph type="title"/>
          </p:nvPr>
        </p:nvSpPr>
        <p:spPr>
          <a:xfrm>
            <a:off x="983432" y="192515"/>
            <a:ext cx="9451776" cy="457200"/>
          </a:xfrm>
        </p:spPr>
        <p:txBody>
          <a:bodyPr/>
          <a:lstStyle/>
          <a:p>
            <a:r>
              <a:rPr lang="en-GB" sz="2800" dirty="0"/>
              <a:t>ACP loop at FNG - Final Layout</a:t>
            </a:r>
            <a:endParaRPr lang="en-GB" dirty="0"/>
          </a:p>
        </p:txBody>
      </p:sp>
      <p:pic>
        <p:nvPicPr>
          <p:cNvPr id="6" name="Immagine 5" descr="Immagine che contiene testo, diagramma, Piano, schematico&#10;&#10;Descrizione generata automaticamente">
            <a:extLst>
              <a:ext uri="{FF2B5EF4-FFF2-40B4-BE49-F238E27FC236}">
                <a16:creationId xmlns:a16="http://schemas.microsoft.com/office/drawing/2014/main" id="{522CDFAA-50A0-3BE0-7E20-B440E7D58F7A}"/>
              </a:ext>
            </a:extLst>
          </p:cNvPr>
          <p:cNvPicPr>
            <a:picLocks noChangeAspect="1"/>
          </p:cNvPicPr>
          <p:nvPr/>
        </p:nvPicPr>
        <p:blipFill>
          <a:blip r:embed="rId2"/>
          <a:stretch>
            <a:fillRect/>
          </a:stretch>
        </p:blipFill>
        <p:spPr>
          <a:xfrm>
            <a:off x="1881166" y="1003895"/>
            <a:ext cx="8724900" cy="5305425"/>
          </a:xfrm>
          <a:prstGeom prst="rect">
            <a:avLst/>
          </a:prstGeom>
        </p:spPr>
      </p:pic>
      <p:sp>
        <p:nvSpPr>
          <p:cNvPr id="7" name="CasellaDiTesto 6">
            <a:extLst>
              <a:ext uri="{FF2B5EF4-FFF2-40B4-BE49-F238E27FC236}">
                <a16:creationId xmlns:a16="http://schemas.microsoft.com/office/drawing/2014/main" id="{146560EC-4E51-7BDF-7CA1-4BB8863AFD73}"/>
              </a:ext>
            </a:extLst>
          </p:cNvPr>
          <p:cNvSpPr txBox="1"/>
          <p:nvPr/>
        </p:nvSpPr>
        <p:spPr>
          <a:xfrm>
            <a:off x="383650" y="1327861"/>
            <a:ext cx="1405054" cy="492443"/>
          </a:xfrm>
          <a:prstGeom prst="rect">
            <a:avLst/>
          </a:prstGeom>
          <a:solidFill>
            <a:schemeClr val="accent1"/>
          </a:solidFill>
        </p:spPr>
        <p:txBody>
          <a:bodyPr rot="0" spcFirstLastPara="0" vertOverflow="overflow" horzOverflow="overflow" vert="horz" wrap="square" lIns="91440" tIns="0" rIns="91440" bIns="0" numCol="1" spcCol="0" rtlCol="0" fromWordArt="0" anchor="t" anchorCtr="0" forceAA="0" compatLnSpc="1">
            <a:prstTxWarp prst="textNoShape">
              <a:avLst/>
            </a:prstTxWarp>
            <a:spAutoFit/>
          </a:bodyPr>
          <a:lstStyle/>
          <a:p>
            <a:r>
              <a:rPr lang="it-IT" sz="1600" dirty="0" err="1">
                <a:solidFill>
                  <a:schemeClr val="bg1"/>
                </a:solidFill>
                <a:latin typeface="Aptos"/>
              </a:rPr>
              <a:t>LiOH</a:t>
            </a:r>
            <a:r>
              <a:rPr lang="it-IT" sz="1600" dirty="0">
                <a:solidFill>
                  <a:schemeClr val="bg1"/>
                </a:solidFill>
                <a:latin typeface="Aptos"/>
              </a:rPr>
              <a:t>/KOH: </a:t>
            </a:r>
            <a:r>
              <a:rPr lang="it-IT" sz="1600" dirty="0" err="1">
                <a:solidFill>
                  <a:schemeClr val="bg1"/>
                </a:solidFill>
                <a:latin typeface="Aptos"/>
              </a:rPr>
              <a:t>pH</a:t>
            </a:r>
            <a:r>
              <a:rPr lang="it-IT" sz="1600" baseline="-25000" dirty="0" err="1">
                <a:solidFill>
                  <a:schemeClr val="bg1"/>
                </a:solidFill>
                <a:latin typeface="Aptos"/>
              </a:rPr>
              <a:t>T</a:t>
            </a:r>
            <a:r>
              <a:rPr lang="it-IT" sz="1600" dirty="0">
                <a:solidFill>
                  <a:schemeClr val="bg1"/>
                </a:solidFill>
                <a:latin typeface="Aptos"/>
              </a:rPr>
              <a:t>= 7</a:t>
            </a:r>
          </a:p>
        </p:txBody>
      </p:sp>
      <p:sp>
        <p:nvSpPr>
          <p:cNvPr id="8" name="CasellaDiTesto 7">
            <a:extLst>
              <a:ext uri="{FF2B5EF4-FFF2-40B4-BE49-F238E27FC236}">
                <a16:creationId xmlns:a16="http://schemas.microsoft.com/office/drawing/2014/main" id="{5A6E1426-5C07-D4A1-C7BC-6E371DF6D8CF}"/>
              </a:ext>
            </a:extLst>
          </p:cNvPr>
          <p:cNvSpPr txBox="1"/>
          <p:nvPr/>
        </p:nvSpPr>
        <p:spPr>
          <a:xfrm>
            <a:off x="383651" y="2508032"/>
            <a:ext cx="2213518" cy="646331"/>
          </a:xfrm>
          <a:prstGeom prst="rect">
            <a:avLst/>
          </a:prstGeom>
          <a:solidFill>
            <a:schemeClr val="accent1"/>
          </a:solidFill>
        </p:spPr>
        <p:txBody>
          <a:bodyPr rot="0" spcFirstLastPara="0" vertOverflow="overflow" horzOverflow="overflow" vert="horz" wrap="square" lIns="91440" tIns="0" rIns="91440" bIns="0" numCol="1" spcCol="0" rtlCol="0" fromWordArt="0" anchor="t" anchorCtr="0" forceAA="0" compatLnSpc="1">
            <a:prstTxWarp prst="textNoShape">
              <a:avLst/>
            </a:prstTxWarp>
            <a:spAutoFit/>
          </a:bodyPr>
          <a:lstStyle/>
          <a:p>
            <a:r>
              <a:rPr lang="it-IT" sz="1400">
                <a:solidFill>
                  <a:schemeClr val="bg1"/>
                </a:solidFill>
                <a:latin typeface="Aptos"/>
              </a:rPr>
              <a:t>Filtering branch: </a:t>
            </a:r>
          </a:p>
          <a:p>
            <a:pPr marL="283464" indent="-283464">
              <a:buFont typeface="Arial"/>
              <a:buChar char="•"/>
            </a:pPr>
            <a:r>
              <a:rPr lang="it-IT" sz="1400">
                <a:solidFill>
                  <a:schemeClr val="bg1"/>
                </a:solidFill>
                <a:latin typeface="Aptos"/>
              </a:rPr>
              <a:t>1-</a:t>
            </a:r>
            <a:r>
              <a:rPr lang="en-US" sz="1400">
                <a:solidFill>
                  <a:schemeClr val="bg1"/>
                </a:solidFill>
                <a:latin typeface="Aptos"/>
                <a:ea typeface="SimSun"/>
                <a:cs typeface="Times New Roman"/>
              </a:rPr>
              <a:t> µm Polypropylene</a:t>
            </a:r>
          </a:p>
          <a:p>
            <a:pPr marL="283464" indent="-283464">
              <a:buFont typeface="Arial"/>
              <a:buChar char="•"/>
            </a:pPr>
            <a:r>
              <a:rPr lang="en-US" sz="1400">
                <a:solidFill>
                  <a:schemeClr val="bg1"/>
                </a:solidFill>
                <a:latin typeface="Aptos"/>
                <a:ea typeface="SimSun"/>
                <a:cs typeface="Times New Roman"/>
              </a:rPr>
              <a:t>mixed bed resins</a:t>
            </a:r>
          </a:p>
        </p:txBody>
      </p:sp>
      <p:sp>
        <p:nvSpPr>
          <p:cNvPr id="9" name="CasellaDiTesto 8">
            <a:extLst>
              <a:ext uri="{FF2B5EF4-FFF2-40B4-BE49-F238E27FC236}">
                <a16:creationId xmlns:a16="http://schemas.microsoft.com/office/drawing/2014/main" id="{D62FF2F2-5002-667E-366D-FEE7DCFDE046}"/>
              </a:ext>
            </a:extLst>
          </p:cNvPr>
          <p:cNvSpPr txBox="1"/>
          <p:nvPr/>
        </p:nvSpPr>
        <p:spPr>
          <a:xfrm>
            <a:off x="179211" y="3883349"/>
            <a:ext cx="2417957" cy="757249"/>
          </a:xfrm>
          <a:prstGeom prst="rect">
            <a:avLst/>
          </a:prstGeom>
          <a:solidFill>
            <a:schemeClr val="accent1"/>
          </a:solidFill>
        </p:spPr>
        <p:txBody>
          <a:bodyPr rot="0" spcFirstLastPara="0" vertOverflow="overflow" horzOverflow="overflow" vert="horz" wrap="square" lIns="91440" tIns="0" rIns="91440" bIns="0" numCol="1" spcCol="0" rtlCol="0" fromWordArt="0" anchor="t" anchorCtr="0" forceAA="0" compatLnSpc="1">
            <a:prstTxWarp prst="textNoShape">
              <a:avLst/>
            </a:prstTxWarp>
            <a:spAutoFit/>
          </a:bodyPr>
          <a:lstStyle/>
          <a:p>
            <a:r>
              <a:rPr lang="it-IT" sz="1600">
                <a:solidFill>
                  <a:schemeClr val="bg1"/>
                </a:solidFill>
                <a:latin typeface="Aptos"/>
              </a:rPr>
              <a:t>N2 line to:</a:t>
            </a:r>
          </a:p>
          <a:p>
            <a:r>
              <a:rPr lang="it-IT" sz="1600">
                <a:solidFill>
                  <a:schemeClr val="bg1"/>
                </a:solidFill>
                <a:latin typeface="Aptos"/>
              </a:rPr>
              <a:t>-pressurize (6 bar) </a:t>
            </a:r>
          </a:p>
          <a:p>
            <a:r>
              <a:rPr lang="it-IT" sz="1600">
                <a:solidFill>
                  <a:schemeClr val="bg1"/>
                </a:solidFill>
                <a:latin typeface="Aptos"/>
              </a:rPr>
              <a:t>- Keep O2 @ 10 ppb</a:t>
            </a:r>
          </a:p>
        </p:txBody>
      </p:sp>
      <p:sp>
        <p:nvSpPr>
          <p:cNvPr id="10" name="CasellaDiTesto 9">
            <a:extLst>
              <a:ext uri="{FF2B5EF4-FFF2-40B4-BE49-F238E27FC236}">
                <a16:creationId xmlns:a16="http://schemas.microsoft.com/office/drawing/2014/main" id="{BD312F03-83D2-F44A-BFCD-374D6C98D913}"/>
              </a:ext>
            </a:extLst>
          </p:cNvPr>
          <p:cNvSpPr txBox="1"/>
          <p:nvPr/>
        </p:nvSpPr>
        <p:spPr>
          <a:xfrm>
            <a:off x="4732625" y="5723300"/>
            <a:ext cx="2640981" cy="492443"/>
          </a:xfrm>
          <a:prstGeom prst="rect">
            <a:avLst/>
          </a:prstGeom>
          <a:solidFill>
            <a:schemeClr val="accent1"/>
          </a:solidFill>
        </p:spPr>
        <p:txBody>
          <a:bodyPr rot="0" spcFirstLastPara="0" vertOverflow="overflow" horzOverflow="overflow" vert="horz" wrap="square" lIns="91440" tIns="0" rIns="91440" bIns="0" numCol="1" spcCol="0" rtlCol="0" fromWordArt="0" anchor="t" anchorCtr="0" forceAA="0" compatLnSpc="1">
            <a:prstTxWarp prst="textNoShape">
              <a:avLst/>
            </a:prstTxWarp>
            <a:spAutoFit/>
          </a:bodyPr>
          <a:lstStyle/>
          <a:p>
            <a:pPr marL="283464" indent="-283464">
              <a:buFont typeface="Arial"/>
              <a:buChar char="•"/>
            </a:pPr>
            <a:r>
              <a:rPr lang="it-IT" sz="1600" dirty="0" err="1">
                <a:solidFill>
                  <a:schemeClr val="bg1"/>
                </a:solidFill>
                <a:latin typeface="Aptos"/>
              </a:rPr>
              <a:t>Measurement</a:t>
            </a:r>
            <a:r>
              <a:rPr lang="it-IT" sz="1600" dirty="0">
                <a:solidFill>
                  <a:schemeClr val="bg1"/>
                </a:solidFill>
                <a:latin typeface="Aptos"/>
              </a:rPr>
              <a:t> of Bq/cm3</a:t>
            </a:r>
          </a:p>
          <a:p>
            <a:pPr marL="283464" indent="-283464">
              <a:buFont typeface="Arial"/>
              <a:buChar char="•"/>
            </a:pPr>
            <a:r>
              <a:rPr lang="el-GR" sz="1600" dirty="0">
                <a:solidFill>
                  <a:schemeClr val="bg1"/>
                </a:solidFill>
                <a:latin typeface="Aptos"/>
              </a:rPr>
              <a:t>γ</a:t>
            </a:r>
            <a:r>
              <a:rPr lang="it-IT" sz="1600" dirty="0">
                <a:solidFill>
                  <a:schemeClr val="bg1"/>
                </a:solidFill>
                <a:latin typeface="Aptos"/>
              </a:rPr>
              <a:t> </a:t>
            </a:r>
            <a:r>
              <a:rPr lang="it-IT" sz="1600" dirty="0" err="1">
                <a:solidFill>
                  <a:schemeClr val="bg1"/>
                </a:solidFill>
                <a:latin typeface="Aptos"/>
              </a:rPr>
              <a:t>emitters</a:t>
            </a:r>
            <a:r>
              <a:rPr lang="it-IT" sz="1600" dirty="0">
                <a:solidFill>
                  <a:schemeClr val="bg1"/>
                </a:solidFill>
                <a:latin typeface="Aptos"/>
              </a:rPr>
              <a:t> </a:t>
            </a:r>
            <a:r>
              <a:rPr lang="it-IT" sz="1600" dirty="0" err="1">
                <a:solidFill>
                  <a:schemeClr val="bg1"/>
                </a:solidFill>
                <a:latin typeface="Aptos"/>
              </a:rPr>
              <a:t>detection</a:t>
            </a:r>
            <a:endParaRPr lang="it-IT" sz="1600" dirty="0">
              <a:solidFill>
                <a:schemeClr val="bg1"/>
              </a:solidFill>
              <a:latin typeface="Aptos"/>
            </a:endParaRPr>
          </a:p>
        </p:txBody>
      </p:sp>
      <p:sp>
        <p:nvSpPr>
          <p:cNvPr id="11" name="CasellaDiTesto 10">
            <a:extLst>
              <a:ext uri="{FF2B5EF4-FFF2-40B4-BE49-F238E27FC236}">
                <a16:creationId xmlns:a16="http://schemas.microsoft.com/office/drawing/2014/main" id="{7E922D2C-7852-C6D4-2572-5BB191D3FEF8}"/>
              </a:ext>
            </a:extLst>
          </p:cNvPr>
          <p:cNvSpPr txBox="1"/>
          <p:nvPr/>
        </p:nvSpPr>
        <p:spPr>
          <a:xfrm>
            <a:off x="6451772" y="3651032"/>
            <a:ext cx="2743200" cy="492443"/>
          </a:xfrm>
          <a:prstGeom prst="rect">
            <a:avLst/>
          </a:prstGeom>
          <a:solidFill>
            <a:schemeClr val="accent1"/>
          </a:solidFill>
        </p:spPr>
        <p:txBody>
          <a:bodyPr rot="0" spcFirstLastPara="0" vertOverflow="overflow" horzOverflow="overflow" vert="horz" wrap="square" lIns="91440" tIns="0" rIns="91440" bIns="0" numCol="1" spcCol="0" rtlCol="0" fromWordArt="0" anchor="t" anchorCtr="0" forceAA="0" compatLnSpc="1">
            <a:prstTxWarp prst="textNoShape">
              <a:avLst/>
            </a:prstTxWarp>
            <a:spAutoFit/>
          </a:bodyPr>
          <a:lstStyle/>
          <a:p>
            <a:pPr marL="283464" indent="-283464">
              <a:buFont typeface="Arial"/>
              <a:buChar char="•"/>
            </a:pPr>
            <a:r>
              <a:rPr lang="it-IT" sz="1600" dirty="0" err="1">
                <a:solidFill>
                  <a:schemeClr val="bg1"/>
                </a:solidFill>
                <a:latin typeface="Aptos"/>
              </a:rPr>
              <a:t>Measurement</a:t>
            </a:r>
            <a:r>
              <a:rPr lang="it-IT" sz="1600" dirty="0">
                <a:solidFill>
                  <a:schemeClr val="bg1"/>
                </a:solidFill>
                <a:latin typeface="Aptos"/>
              </a:rPr>
              <a:t> of Bq/cm2</a:t>
            </a:r>
          </a:p>
          <a:p>
            <a:pPr marL="283464" indent="-283464">
              <a:buFont typeface="Arial"/>
              <a:buChar char="•"/>
            </a:pPr>
            <a:r>
              <a:rPr lang="el-GR" sz="1600" dirty="0">
                <a:solidFill>
                  <a:schemeClr val="bg1"/>
                </a:solidFill>
                <a:latin typeface="Aptos"/>
              </a:rPr>
              <a:t>γ</a:t>
            </a:r>
            <a:r>
              <a:rPr lang="it-IT" sz="1600" dirty="0">
                <a:solidFill>
                  <a:schemeClr val="bg1"/>
                </a:solidFill>
                <a:latin typeface="Aptos"/>
              </a:rPr>
              <a:t> </a:t>
            </a:r>
            <a:r>
              <a:rPr lang="it-IT" sz="1600" dirty="0" err="1">
                <a:solidFill>
                  <a:schemeClr val="bg1"/>
                </a:solidFill>
                <a:latin typeface="Aptos"/>
              </a:rPr>
              <a:t>emitters</a:t>
            </a:r>
            <a:r>
              <a:rPr lang="it-IT" sz="1600" dirty="0">
                <a:solidFill>
                  <a:schemeClr val="bg1"/>
                </a:solidFill>
                <a:latin typeface="Aptos"/>
              </a:rPr>
              <a:t> </a:t>
            </a:r>
            <a:r>
              <a:rPr lang="it-IT" sz="1600" dirty="0" err="1">
                <a:solidFill>
                  <a:schemeClr val="bg1"/>
                </a:solidFill>
                <a:latin typeface="Aptos"/>
              </a:rPr>
              <a:t>detection</a:t>
            </a:r>
            <a:endParaRPr lang="it-IT" sz="1600" dirty="0">
              <a:solidFill>
                <a:schemeClr val="bg1"/>
              </a:solidFill>
              <a:latin typeface="Aptos"/>
            </a:endParaRPr>
          </a:p>
        </p:txBody>
      </p:sp>
      <p:sp>
        <p:nvSpPr>
          <p:cNvPr id="12" name="CasellaDiTesto 11">
            <a:extLst>
              <a:ext uri="{FF2B5EF4-FFF2-40B4-BE49-F238E27FC236}">
                <a16:creationId xmlns:a16="http://schemas.microsoft.com/office/drawing/2014/main" id="{410FF728-BC0A-BF8A-86F1-B5A287DFF5D1}"/>
              </a:ext>
            </a:extLst>
          </p:cNvPr>
          <p:cNvSpPr txBox="1"/>
          <p:nvPr/>
        </p:nvSpPr>
        <p:spPr>
          <a:xfrm>
            <a:off x="10810040" y="4840495"/>
            <a:ext cx="1107688" cy="1231106"/>
          </a:xfrm>
          <a:prstGeom prst="rect">
            <a:avLst/>
          </a:prstGeom>
          <a:solidFill>
            <a:schemeClr val="accent1"/>
          </a:solidFill>
        </p:spPr>
        <p:txBody>
          <a:bodyPr rot="0" spcFirstLastPara="0" vertOverflow="overflow" horzOverflow="overflow" vert="horz" wrap="square" lIns="91440" tIns="0" rIns="91440" bIns="0" numCol="1" spcCol="0" rtlCol="0" fromWordArt="0" anchor="t" anchorCtr="0" forceAA="0" compatLnSpc="1">
            <a:prstTxWarp prst="textNoShape">
              <a:avLst/>
            </a:prstTxWarp>
            <a:spAutoFit/>
          </a:bodyPr>
          <a:lstStyle/>
          <a:p>
            <a:r>
              <a:rPr lang="it-IT" sz="1600">
                <a:solidFill>
                  <a:schemeClr val="bg1"/>
                </a:solidFill>
                <a:latin typeface="Aptos"/>
              </a:rPr>
              <a:t>Injection point (solid particles, ions)</a:t>
            </a:r>
          </a:p>
        </p:txBody>
      </p:sp>
      <p:sp>
        <p:nvSpPr>
          <p:cNvPr id="13" name="CasellaDiTesto 12">
            <a:extLst>
              <a:ext uri="{FF2B5EF4-FFF2-40B4-BE49-F238E27FC236}">
                <a16:creationId xmlns:a16="http://schemas.microsoft.com/office/drawing/2014/main" id="{52D609FA-DD6F-9146-FAE5-386918428E18}"/>
              </a:ext>
            </a:extLst>
          </p:cNvPr>
          <p:cNvSpPr txBox="1"/>
          <p:nvPr/>
        </p:nvSpPr>
        <p:spPr>
          <a:xfrm>
            <a:off x="4899893" y="1327861"/>
            <a:ext cx="2473713" cy="492443"/>
          </a:xfrm>
          <a:prstGeom prst="rect">
            <a:avLst/>
          </a:prstGeom>
          <a:solidFill>
            <a:schemeClr val="accent1"/>
          </a:solidFill>
        </p:spPr>
        <p:txBody>
          <a:bodyPr rot="0" spcFirstLastPara="0" vertOverflow="overflow" horzOverflow="overflow" vert="horz" wrap="square" lIns="91440" tIns="0" rIns="91440" bIns="0" numCol="1" spcCol="0" rtlCol="0" fromWordArt="0" anchor="t" anchorCtr="0" forceAA="0" compatLnSpc="1">
            <a:prstTxWarp prst="textNoShape">
              <a:avLst/>
            </a:prstTxWarp>
            <a:spAutoFit/>
          </a:bodyPr>
          <a:lstStyle/>
          <a:p>
            <a:r>
              <a:rPr lang="it-IT" sz="1600">
                <a:solidFill>
                  <a:schemeClr val="bg1"/>
                </a:solidFill>
                <a:latin typeface="Aptos"/>
              </a:rPr>
              <a:t>Heating and pumping unit (140°C, 6 bar)</a:t>
            </a:r>
          </a:p>
        </p:txBody>
      </p:sp>
      <p:cxnSp>
        <p:nvCxnSpPr>
          <p:cNvPr id="14" name="Connettore 2 13">
            <a:extLst>
              <a:ext uri="{FF2B5EF4-FFF2-40B4-BE49-F238E27FC236}">
                <a16:creationId xmlns:a16="http://schemas.microsoft.com/office/drawing/2014/main" id="{CBC46B99-ECEE-F4D0-D4DF-241072AC268B}"/>
              </a:ext>
            </a:extLst>
          </p:cNvPr>
          <p:cNvCxnSpPr/>
          <p:nvPr/>
        </p:nvCxnSpPr>
        <p:spPr>
          <a:xfrm>
            <a:off x="1892782" y="1470968"/>
            <a:ext cx="1936594" cy="46835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Connettore 2 14">
            <a:extLst>
              <a:ext uri="{FF2B5EF4-FFF2-40B4-BE49-F238E27FC236}">
                <a16:creationId xmlns:a16="http://schemas.microsoft.com/office/drawing/2014/main" id="{64FEB148-DADB-890E-41F9-C42FDBDE891F}"/>
              </a:ext>
            </a:extLst>
          </p:cNvPr>
          <p:cNvCxnSpPr>
            <a:cxnSpLocks/>
          </p:cNvCxnSpPr>
          <p:nvPr/>
        </p:nvCxnSpPr>
        <p:spPr>
          <a:xfrm>
            <a:off x="2617611" y="2874163"/>
            <a:ext cx="2549911" cy="72854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Connettore 2 15">
            <a:extLst>
              <a:ext uri="{FF2B5EF4-FFF2-40B4-BE49-F238E27FC236}">
                <a16:creationId xmlns:a16="http://schemas.microsoft.com/office/drawing/2014/main" id="{ECB03711-DC5C-7E55-B4BF-4BBEEB663EFA}"/>
              </a:ext>
            </a:extLst>
          </p:cNvPr>
          <p:cNvCxnSpPr>
            <a:cxnSpLocks/>
          </p:cNvCxnSpPr>
          <p:nvPr/>
        </p:nvCxnSpPr>
        <p:spPr>
          <a:xfrm>
            <a:off x="610391" y="4686236"/>
            <a:ext cx="1499838" cy="100732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Connettore 2 16">
            <a:extLst>
              <a:ext uri="{FF2B5EF4-FFF2-40B4-BE49-F238E27FC236}">
                <a16:creationId xmlns:a16="http://schemas.microsoft.com/office/drawing/2014/main" id="{456CC4F7-8241-917A-58DA-156E92D5F785}"/>
              </a:ext>
            </a:extLst>
          </p:cNvPr>
          <p:cNvCxnSpPr>
            <a:cxnSpLocks/>
          </p:cNvCxnSpPr>
          <p:nvPr/>
        </p:nvCxnSpPr>
        <p:spPr>
          <a:xfrm flipV="1">
            <a:off x="7078098" y="5414783"/>
            <a:ext cx="561278" cy="3494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Connettore 2 17">
            <a:extLst>
              <a:ext uri="{FF2B5EF4-FFF2-40B4-BE49-F238E27FC236}">
                <a16:creationId xmlns:a16="http://schemas.microsoft.com/office/drawing/2014/main" id="{B2E0FA23-708B-025D-5AC8-2C6B3A0E74FB}"/>
              </a:ext>
            </a:extLst>
          </p:cNvPr>
          <p:cNvCxnSpPr>
            <a:cxnSpLocks/>
          </p:cNvCxnSpPr>
          <p:nvPr/>
        </p:nvCxnSpPr>
        <p:spPr>
          <a:xfrm flipH="1" flipV="1">
            <a:off x="9377108" y="5507709"/>
            <a:ext cx="1418063" cy="24718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Connettore 2 18">
            <a:extLst>
              <a:ext uri="{FF2B5EF4-FFF2-40B4-BE49-F238E27FC236}">
                <a16:creationId xmlns:a16="http://schemas.microsoft.com/office/drawing/2014/main" id="{E08A38B9-8E18-7B33-C579-CFA6E65DD264}"/>
              </a:ext>
            </a:extLst>
          </p:cNvPr>
          <p:cNvCxnSpPr>
            <a:cxnSpLocks/>
          </p:cNvCxnSpPr>
          <p:nvPr/>
        </p:nvCxnSpPr>
        <p:spPr>
          <a:xfrm flipH="1">
            <a:off x="6050327" y="4063626"/>
            <a:ext cx="618893" cy="46835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Connettore 2 19">
            <a:extLst>
              <a:ext uri="{FF2B5EF4-FFF2-40B4-BE49-F238E27FC236}">
                <a16:creationId xmlns:a16="http://schemas.microsoft.com/office/drawing/2014/main" id="{5A18E2EF-F20C-0FDB-D721-736580460D3A}"/>
              </a:ext>
            </a:extLst>
          </p:cNvPr>
          <p:cNvCxnSpPr>
            <a:cxnSpLocks/>
          </p:cNvCxnSpPr>
          <p:nvPr/>
        </p:nvCxnSpPr>
        <p:spPr>
          <a:xfrm flipH="1">
            <a:off x="6607887" y="1833382"/>
            <a:ext cx="14870" cy="75642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33590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28FA19-BAB8-5C87-257D-9DC0D5390F20}"/>
            </a:ext>
          </a:extLst>
        </p:cNvPr>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DC6A06FD-459C-753D-4E4E-8D538949D7F6}"/>
              </a:ext>
            </a:extLst>
          </p:cNvPr>
          <p:cNvSpPr>
            <a:spLocks noGrp="1"/>
          </p:cNvSpPr>
          <p:nvPr>
            <p:ph type="ftr" sz="quarter" idx="11"/>
          </p:nvPr>
        </p:nvSpPr>
        <p:spPr/>
        <p:txBody>
          <a:bodyPr/>
          <a:lstStyle/>
          <a:p>
            <a:pPr algn="r"/>
            <a:r>
              <a:rPr lang="en-GB" dirty="0"/>
              <a:t>Nicola Fonnesu et al., | </a:t>
            </a:r>
            <a:r>
              <a:rPr lang="en-US" dirty="0"/>
              <a:t>Neutronic benchmark and validation experiments at the Frascati Neutron Generator</a:t>
            </a:r>
            <a:r>
              <a:rPr lang="en-GB" dirty="0"/>
              <a:t>| </a:t>
            </a:r>
            <a:r>
              <a:rPr lang="en-US" dirty="0">
                <a:solidFill>
                  <a:schemeClr val="bg1"/>
                </a:solidFill>
                <a:latin typeface="Arial" panose="020B0604020202020204" pitchFamily="34" charset="0"/>
                <a:cs typeface="Arial" panose="020B0604020202020204" pitchFamily="34" charset="0"/>
              </a:rPr>
              <a:t>Fusion Neutronics Meeting 2025 </a:t>
            </a:r>
            <a:r>
              <a:rPr lang="en-GB" dirty="0"/>
              <a:t>10/04/25 | Page </a:t>
            </a:r>
            <a:fld id="{6A6D9FA1-99C7-4910-8E32-B85D378B0060}" type="slidenum">
              <a:rPr lang="en-GB" smtClean="0">
                <a:solidFill>
                  <a:prstClr val="white"/>
                </a:solidFill>
              </a:rPr>
              <a:pPr algn="r"/>
              <a:t>5</a:t>
            </a:fld>
            <a:endParaRPr lang="en-GB" dirty="0"/>
          </a:p>
        </p:txBody>
      </p:sp>
      <p:pic>
        <p:nvPicPr>
          <p:cNvPr id="5" name="Immagine 4" descr="Immagine che contiene testo, diagramma, Piano, schematico&#10;&#10;Descrizione generata automaticamente">
            <a:extLst>
              <a:ext uri="{FF2B5EF4-FFF2-40B4-BE49-F238E27FC236}">
                <a16:creationId xmlns:a16="http://schemas.microsoft.com/office/drawing/2014/main" id="{501D59B1-24BE-0D52-9119-281F5DB2ADE9}"/>
              </a:ext>
            </a:extLst>
          </p:cNvPr>
          <p:cNvPicPr>
            <a:picLocks noChangeAspect="1"/>
          </p:cNvPicPr>
          <p:nvPr/>
        </p:nvPicPr>
        <p:blipFill>
          <a:blip r:embed="rId2"/>
          <a:stretch>
            <a:fillRect/>
          </a:stretch>
        </p:blipFill>
        <p:spPr>
          <a:xfrm>
            <a:off x="1327606" y="870598"/>
            <a:ext cx="8724900" cy="5305425"/>
          </a:xfrm>
          <a:prstGeom prst="rect">
            <a:avLst/>
          </a:prstGeom>
        </p:spPr>
      </p:pic>
      <p:pic>
        <p:nvPicPr>
          <p:cNvPr id="6" name="Immagine 5" descr="Immagine che contiene schermata, blu, aqua, Rettangolo&#10;&#10;Descrizione generata automaticamente">
            <a:extLst>
              <a:ext uri="{FF2B5EF4-FFF2-40B4-BE49-F238E27FC236}">
                <a16:creationId xmlns:a16="http://schemas.microsoft.com/office/drawing/2014/main" id="{3D25B79E-752D-8658-DAF2-7FAF76725DF1}"/>
              </a:ext>
            </a:extLst>
          </p:cNvPr>
          <p:cNvPicPr>
            <a:picLocks noChangeAspect="1"/>
          </p:cNvPicPr>
          <p:nvPr/>
        </p:nvPicPr>
        <p:blipFill>
          <a:blip r:embed="rId3"/>
          <a:stretch>
            <a:fillRect/>
          </a:stretch>
        </p:blipFill>
        <p:spPr>
          <a:xfrm>
            <a:off x="1324006" y="862351"/>
            <a:ext cx="8722809" cy="3323992"/>
          </a:xfrm>
          <a:prstGeom prst="rect">
            <a:avLst/>
          </a:prstGeom>
        </p:spPr>
      </p:pic>
      <p:pic>
        <p:nvPicPr>
          <p:cNvPr id="7" name="Immagine 6" descr="Immagine che contiene testo, linea, Carattere, schermata&#10;&#10;Descrizione generata automaticamente">
            <a:extLst>
              <a:ext uri="{FF2B5EF4-FFF2-40B4-BE49-F238E27FC236}">
                <a16:creationId xmlns:a16="http://schemas.microsoft.com/office/drawing/2014/main" id="{1BB4EFEF-8F34-E113-6961-05FC50E93C57}"/>
              </a:ext>
            </a:extLst>
          </p:cNvPr>
          <p:cNvPicPr>
            <a:picLocks noChangeAspect="1"/>
          </p:cNvPicPr>
          <p:nvPr/>
        </p:nvPicPr>
        <p:blipFill>
          <a:blip r:embed="rId4"/>
          <a:stretch>
            <a:fillRect/>
          </a:stretch>
        </p:blipFill>
        <p:spPr>
          <a:xfrm>
            <a:off x="1687595" y="3232949"/>
            <a:ext cx="3390900" cy="876300"/>
          </a:xfrm>
          <a:prstGeom prst="rect">
            <a:avLst/>
          </a:prstGeom>
        </p:spPr>
      </p:pic>
      <p:sp>
        <p:nvSpPr>
          <p:cNvPr id="8" name="CasellaDiTesto 7">
            <a:extLst>
              <a:ext uri="{FF2B5EF4-FFF2-40B4-BE49-F238E27FC236}">
                <a16:creationId xmlns:a16="http://schemas.microsoft.com/office/drawing/2014/main" id="{E6696AC1-F9E9-3999-D897-9EC7E406A31A}"/>
              </a:ext>
            </a:extLst>
          </p:cNvPr>
          <p:cNvSpPr txBox="1"/>
          <p:nvPr/>
        </p:nvSpPr>
        <p:spPr>
          <a:xfrm>
            <a:off x="1502774" y="940240"/>
            <a:ext cx="4062760" cy="2215991"/>
          </a:xfrm>
          <a:prstGeom prst="rect">
            <a:avLst/>
          </a:prstGeom>
          <a:noFill/>
        </p:spPr>
        <p:txBody>
          <a:bodyPr rot="0" spcFirstLastPara="0" vertOverflow="overflow" horzOverflow="overflow" vert="horz" wrap="square" lIns="91440" tIns="0" rIns="91440" bIns="0" numCol="1" spcCol="0" rtlCol="0" fromWordArt="0" anchor="t" anchorCtr="0" forceAA="0" compatLnSpc="1">
            <a:prstTxWarp prst="textNoShape">
              <a:avLst/>
            </a:prstTxWarp>
            <a:spAutoFit/>
          </a:bodyPr>
          <a:lstStyle/>
          <a:p>
            <a:r>
              <a:rPr lang="it-IT" dirty="0">
                <a:solidFill>
                  <a:schemeClr val="bg1"/>
                </a:solidFill>
              </a:rPr>
              <a:t>Study of pipe </a:t>
            </a:r>
            <a:r>
              <a:rPr lang="en-GB" dirty="0">
                <a:solidFill>
                  <a:schemeClr val="bg1"/>
                </a:solidFill>
              </a:rPr>
              <a:t>deposit formation depending</a:t>
            </a:r>
            <a:r>
              <a:rPr lang="it-IT" dirty="0">
                <a:solidFill>
                  <a:schemeClr val="bg1"/>
                </a:solidFill>
              </a:rPr>
              <a:t> on:</a:t>
            </a:r>
          </a:p>
          <a:p>
            <a:pPr marL="283210" indent="-283210">
              <a:buFont typeface="Arial"/>
              <a:buChar char="•"/>
            </a:pPr>
            <a:r>
              <a:rPr lang="en-GB" dirty="0">
                <a:solidFill>
                  <a:schemeClr val="bg1"/>
                </a:solidFill>
              </a:rPr>
              <a:t>Material </a:t>
            </a:r>
            <a:r>
              <a:rPr lang="it-IT" dirty="0">
                <a:solidFill>
                  <a:schemeClr val="bg1"/>
                </a:solidFill>
              </a:rPr>
              <a:t>impact: one SS316L line and one Cu line</a:t>
            </a:r>
          </a:p>
          <a:p>
            <a:pPr marL="283210" indent="-283210">
              <a:buFont typeface="Arial"/>
              <a:buChar char="•"/>
            </a:pPr>
            <a:r>
              <a:rPr lang="en-GB" dirty="0">
                <a:solidFill>
                  <a:schemeClr val="bg1"/>
                </a:solidFill>
              </a:rPr>
              <a:t>Rugosity: </a:t>
            </a:r>
            <a:r>
              <a:rPr lang="it-IT" dirty="0">
                <a:solidFill>
                  <a:schemeClr val="bg1"/>
                </a:solidFill>
              </a:rPr>
              <a:t>0.5 and 10-</a:t>
            </a:r>
            <a:r>
              <a:rPr lang="en-US" dirty="0">
                <a:solidFill>
                  <a:schemeClr val="bg1"/>
                </a:solidFill>
                <a:ea typeface="SimSun"/>
                <a:cs typeface="Times New Roman"/>
              </a:rPr>
              <a:t>µm </a:t>
            </a:r>
            <a:r>
              <a:rPr lang="en-GB" dirty="0">
                <a:solidFill>
                  <a:schemeClr val="bg1"/>
                </a:solidFill>
              </a:rPr>
              <a:t>pipes</a:t>
            </a:r>
            <a:r>
              <a:rPr lang="it-IT" dirty="0">
                <a:solidFill>
                  <a:schemeClr val="bg1"/>
                </a:solidFill>
              </a:rPr>
              <a:t> in the </a:t>
            </a:r>
            <a:r>
              <a:rPr lang="en-GB" dirty="0">
                <a:solidFill>
                  <a:schemeClr val="bg1"/>
                </a:solidFill>
              </a:rPr>
              <a:t>same</a:t>
            </a:r>
            <a:r>
              <a:rPr lang="it-IT" dirty="0">
                <a:solidFill>
                  <a:schemeClr val="bg1"/>
                </a:solidFill>
              </a:rPr>
              <a:t> line</a:t>
            </a:r>
          </a:p>
          <a:p>
            <a:pPr marL="283210" indent="-283210">
              <a:buFont typeface="Arial"/>
              <a:buChar char="•"/>
            </a:pPr>
            <a:r>
              <a:rPr lang="en-GB" dirty="0">
                <a:solidFill>
                  <a:schemeClr val="bg1"/>
                </a:solidFill>
              </a:rPr>
              <a:t>Fluid</a:t>
            </a:r>
            <a:r>
              <a:rPr lang="it-IT" dirty="0">
                <a:solidFill>
                  <a:schemeClr val="bg1"/>
                </a:solidFill>
              </a:rPr>
              <a:t>-dynamics: </a:t>
            </a:r>
            <a:r>
              <a:rPr lang="en-GB" dirty="0">
                <a:solidFill>
                  <a:schemeClr val="bg1"/>
                </a:solidFill>
              </a:rPr>
              <a:t>effect of turbulence due to flow area change</a:t>
            </a:r>
          </a:p>
        </p:txBody>
      </p:sp>
      <p:pic>
        <p:nvPicPr>
          <p:cNvPr id="9" name="Immagine 8" descr="Immagine che contiene testo, diagramma, schermata, cartone animato&#10;&#10;Descrizione generata automaticamente">
            <a:extLst>
              <a:ext uri="{FF2B5EF4-FFF2-40B4-BE49-F238E27FC236}">
                <a16:creationId xmlns:a16="http://schemas.microsoft.com/office/drawing/2014/main" id="{05ED03EA-C743-DABC-0207-04764EA55B1B}"/>
              </a:ext>
            </a:extLst>
          </p:cNvPr>
          <p:cNvPicPr>
            <a:picLocks noChangeAspect="1"/>
          </p:cNvPicPr>
          <p:nvPr/>
        </p:nvPicPr>
        <p:blipFill>
          <a:blip r:embed="rId5"/>
          <a:stretch>
            <a:fillRect/>
          </a:stretch>
        </p:blipFill>
        <p:spPr>
          <a:xfrm>
            <a:off x="5565534" y="1362414"/>
            <a:ext cx="6224238" cy="2314575"/>
          </a:xfrm>
          <a:prstGeom prst="rect">
            <a:avLst/>
          </a:prstGeom>
        </p:spPr>
      </p:pic>
      <p:sp>
        <p:nvSpPr>
          <p:cNvPr id="10" name="CasellaDiTesto 9">
            <a:extLst>
              <a:ext uri="{FF2B5EF4-FFF2-40B4-BE49-F238E27FC236}">
                <a16:creationId xmlns:a16="http://schemas.microsoft.com/office/drawing/2014/main" id="{AEC2FB59-A3D7-F538-129C-91222C02CFE0}"/>
              </a:ext>
            </a:extLst>
          </p:cNvPr>
          <p:cNvSpPr txBox="1"/>
          <p:nvPr/>
        </p:nvSpPr>
        <p:spPr>
          <a:xfrm>
            <a:off x="3087781" y="3448745"/>
            <a:ext cx="717578" cy="261610"/>
          </a:xfrm>
          <a:prstGeom prst="rect">
            <a:avLst/>
          </a:prstGeom>
          <a:noFill/>
        </p:spPr>
        <p:txBody>
          <a:bodyPr wrap="square" rtlCol="0">
            <a:spAutoFit/>
          </a:bodyPr>
          <a:lstStyle/>
          <a:p>
            <a:pPr algn="l"/>
            <a:r>
              <a:rPr lang="en-GB" sz="1100" dirty="0"/>
              <a:t>Cu</a:t>
            </a:r>
          </a:p>
        </p:txBody>
      </p:sp>
      <p:sp>
        <p:nvSpPr>
          <p:cNvPr id="11" name="CasellaDiTesto 10">
            <a:extLst>
              <a:ext uri="{FF2B5EF4-FFF2-40B4-BE49-F238E27FC236}">
                <a16:creationId xmlns:a16="http://schemas.microsoft.com/office/drawing/2014/main" id="{072732DB-D607-59BC-0F4A-C07A65E49DE6}"/>
              </a:ext>
            </a:extLst>
          </p:cNvPr>
          <p:cNvSpPr txBox="1"/>
          <p:nvPr/>
        </p:nvSpPr>
        <p:spPr>
          <a:xfrm>
            <a:off x="3024256" y="3689991"/>
            <a:ext cx="717578" cy="261610"/>
          </a:xfrm>
          <a:prstGeom prst="rect">
            <a:avLst/>
          </a:prstGeom>
          <a:noFill/>
        </p:spPr>
        <p:txBody>
          <a:bodyPr wrap="square" rtlCol="0">
            <a:spAutoFit/>
          </a:bodyPr>
          <a:lstStyle/>
          <a:p>
            <a:pPr algn="l"/>
            <a:r>
              <a:rPr lang="en-GB" sz="1100" dirty="0"/>
              <a:t>SS316L</a:t>
            </a:r>
          </a:p>
        </p:txBody>
      </p:sp>
      <p:sp>
        <p:nvSpPr>
          <p:cNvPr id="12" name="Titolo 1">
            <a:extLst>
              <a:ext uri="{FF2B5EF4-FFF2-40B4-BE49-F238E27FC236}">
                <a16:creationId xmlns:a16="http://schemas.microsoft.com/office/drawing/2014/main" id="{9AB4ECE0-CBC6-0C62-0E24-788F8A9CE5A9}"/>
              </a:ext>
            </a:extLst>
          </p:cNvPr>
          <p:cNvSpPr txBox="1">
            <a:spLocks/>
          </p:cNvSpPr>
          <p:nvPr/>
        </p:nvSpPr>
        <p:spPr>
          <a:xfrm>
            <a:off x="959522" y="188640"/>
            <a:ext cx="9451776" cy="457200"/>
          </a:xfrm>
          <a:prstGeom prst="rect">
            <a:avLst/>
          </a:prstGeom>
        </p:spPr>
        <p:txBody>
          <a:bodyPr vert="horz" lIns="91440" tIns="45720" rIns="91440" bIns="45720" rtlCol="0" anchor="ctr">
            <a:noAutofit/>
          </a:bodyPr>
          <a:lstStyle>
            <a:lvl1pPr algn="l" defTabSz="685800" rtl="0" eaLnBrk="1" latinLnBrk="0" hangingPunct="1">
              <a:lnSpc>
                <a:spcPts val="2400"/>
              </a:lnSpc>
              <a:spcBef>
                <a:spcPct val="0"/>
              </a:spcBef>
              <a:buNone/>
              <a:defRPr sz="2800" b="1" kern="1200">
                <a:solidFill>
                  <a:schemeClr val="tx2"/>
                </a:solidFill>
                <a:latin typeface="+mn-lt"/>
                <a:ea typeface="+mj-ea"/>
                <a:cs typeface="Arial" panose="020B0604020202020204" pitchFamily="34" charset="0"/>
              </a:defRPr>
            </a:lvl1pPr>
          </a:lstStyle>
          <a:p>
            <a:r>
              <a:rPr lang="en-GB" dirty="0"/>
              <a:t>ACP loop at FNG - Final Layout</a:t>
            </a:r>
          </a:p>
        </p:txBody>
      </p:sp>
    </p:spTree>
    <p:extLst>
      <p:ext uri="{BB962C8B-B14F-4D97-AF65-F5344CB8AC3E}">
        <p14:creationId xmlns:p14="http://schemas.microsoft.com/office/powerpoint/2010/main" val="28499821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FE12158D-2CE4-29BF-461A-AEC8B5C2CC86}"/>
              </a:ext>
            </a:extLst>
          </p:cNvPr>
          <p:cNvSpPr>
            <a:spLocks noGrp="1"/>
          </p:cNvSpPr>
          <p:nvPr>
            <p:ph type="ftr" sz="quarter" idx="11"/>
          </p:nvPr>
        </p:nvSpPr>
        <p:spPr/>
        <p:txBody>
          <a:bodyPr/>
          <a:lstStyle/>
          <a:p>
            <a:pPr algn="r"/>
            <a:r>
              <a:rPr lang="en-GB"/>
              <a:t>Nicola Fonnesu et al., | </a:t>
            </a:r>
            <a:r>
              <a:rPr lang="en-US"/>
              <a:t>Neutronic benchmark and validation experiments at the Frascati Neutron Generator</a:t>
            </a:r>
            <a:r>
              <a:rPr lang="en-GB"/>
              <a:t>| </a:t>
            </a:r>
            <a:r>
              <a:rPr lang="en-US">
                <a:solidFill>
                  <a:schemeClr val="bg1"/>
                </a:solidFill>
                <a:latin typeface="Arial" panose="020B0604020202020204" pitchFamily="34" charset="0"/>
                <a:cs typeface="Arial" panose="020B0604020202020204" pitchFamily="34" charset="0"/>
              </a:rPr>
              <a:t>Fusion Neutronics Meeting 2025 </a:t>
            </a:r>
            <a:r>
              <a:rPr lang="en-GB"/>
              <a:t>10/04/25 | Page </a:t>
            </a:r>
            <a:fld id="{6A6D9FA1-99C7-4910-8E32-B85D378B0060}" type="slidenum">
              <a:rPr lang="en-GB" smtClean="0">
                <a:solidFill>
                  <a:prstClr val="white"/>
                </a:solidFill>
              </a:rPr>
              <a:pPr algn="r"/>
              <a:t>6</a:t>
            </a:fld>
            <a:endParaRPr lang="en-GB" dirty="0"/>
          </a:p>
        </p:txBody>
      </p:sp>
      <p:sp>
        <p:nvSpPr>
          <p:cNvPr id="5" name="Titolo 1">
            <a:extLst>
              <a:ext uri="{FF2B5EF4-FFF2-40B4-BE49-F238E27FC236}">
                <a16:creationId xmlns:a16="http://schemas.microsoft.com/office/drawing/2014/main" id="{398DC2E5-DA94-7562-070D-FD81968076B1}"/>
              </a:ext>
            </a:extLst>
          </p:cNvPr>
          <p:cNvSpPr txBox="1">
            <a:spLocks/>
          </p:cNvSpPr>
          <p:nvPr/>
        </p:nvSpPr>
        <p:spPr>
          <a:xfrm>
            <a:off x="1135832" y="188640"/>
            <a:ext cx="10576792" cy="457200"/>
          </a:xfrm>
          <a:prstGeom prst="rect">
            <a:avLst/>
          </a:prstGeom>
        </p:spPr>
        <p:txBody>
          <a:bodyPr vert="horz" lIns="91440" tIns="45720" rIns="91440" bIns="45720" rtlCol="0" anchor="ctr">
            <a:noAutofit/>
          </a:bodyPr>
          <a:lstStyle>
            <a:lvl1pPr algn="l" defTabSz="685800" rtl="0" eaLnBrk="1" latinLnBrk="0" hangingPunct="1">
              <a:lnSpc>
                <a:spcPts val="2400"/>
              </a:lnSpc>
              <a:spcBef>
                <a:spcPct val="0"/>
              </a:spcBef>
              <a:buNone/>
              <a:defRPr sz="2800" b="1" kern="1200">
                <a:solidFill>
                  <a:schemeClr val="tx2"/>
                </a:solidFill>
                <a:latin typeface="+mn-lt"/>
                <a:ea typeface="+mj-ea"/>
                <a:cs typeface="Arial" panose="020B0604020202020204" pitchFamily="34" charset="0"/>
              </a:defRPr>
            </a:lvl1pPr>
          </a:lstStyle>
          <a:p>
            <a:r>
              <a:rPr lang="nl-NL" dirty="0"/>
              <a:t>Comparison of water conditions ACP loop at FNG vs. ITER IBED</a:t>
            </a:r>
            <a:endParaRPr lang="it-IT" dirty="0"/>
          </a:p>
        </p:txBody>
      </p:sp>
      <p:sp>
        <p:nvSpPr>
          <p:cNvPr id="6" name="CasellaDiTesto 5">
            <a:extLst>
              <a:ext uri="{FF2B5EF4-FFF2-40B4-BE49-F238E27FC236}">
                <a16:creationId xmlns:a16="http://schemas.microsoft.com/office/drawing/2014/main" id="{D602AB92-603D-9274-87B7-24E85D2D48D9}"/>
              </a:ext>
            </a:extLst>
          </p:cNvPr>
          <p:cNvSpPr txBox="1"/>
          <p:nvPr/>
        </p:nvSpPr>
        <p:spPr>
          <a:xfrm>
            <a:off x="508620" y="630199"/>
            <a:ext cx="11521280" cy="923330"/>
          </a:xfrm>
          <a:prstGeom prst="rect">
            <a:avLst/>
          </a:prstGeom>
          <a:noFill/>
        </p:spPr>
        <p:txBody>
          <a:bodyPr wrap="square">
            <a:spAutoFit/>
          </a:bodyPr>
          <a:lstStyle/>
          <a:p>
            <a:r>
              <a:rPr lang="en-US" sz="1800" dirty="0">
                <a:effectLst/>
                <a:ea typeface="Malgun Gothic" panose="020B0503020000020004" pitchFamily="34" charset="-127"/>
                <a:cs typeface="Times New Roman" panose="02020603050405020304" pitchFamily="18" charset="0"/>
              </a:rPr>
              <a:t>The relevancy for ITER case is confirmed by comparison with typical water conditions expected in the ITER IBED PHTS </a:t>
            </a:r>
            <a:r>
              <a:rPr lang="en-US" sz="1800" b="1" dirty="0">
                <a:effectLst/>
                <a:ea typeface="Malgun Gothic" panose="020B0503020000020004" pitchFamily="34" charset="-127"/>
                <a:cs typeface="Times New Roman" panose="02020603050405020304" pitchFamily="18" charset="0"/>
              </a:rPr>
              <a:t>during plasma operation </a:t>
            </a:r>
            <a:r>
              <a:rPr lang="en-US" sz="1800" dirty="0">
                <a:effectLst/>
                <a:ea typeface="Malgun Gothic" panose="020B0503020000020004" pitchFamily="34" charset="-127"/>
                <a:cs typeface="Times New Roman" panose="02020603050405020304" pitchFamily="18" charset="0"/>
              </a:rPr>
              <a:t>of the tokamak, i.e., </a:t>
            </a:r>
            <a:r>
              <a:rPr lang="en-US" sz="1800" b="1" dirty="0">
                <a:effectLst/>
                <a:ea typeface="Malgun Gothic" panose="020B0503020000020004" pitchFamily="34" charset="-127"/>
                <a:cs typeface="Times New Roman" panose="02020603050405020304" pitchFamily="18" charset="0"/>
              </a:rPr>
              <a:t>water temperature </a:t>
            </a:r>
            <a:r>
              <a:rPr lang="en-US" sz="1800" dirty="0">
                <a:effectLst/>
                <a:ea typeface="Malgun Gothic" panose="020B0503020000020004" pitchFamily="34" charset="-127"/>
                <a:cs typeface="Times New Roman" panose="02020603050405020304" pitchFamily="18" charset="0"/>
              </a:rPr>
              <a:t>=150°C, </a:t>
            </a:r>
            <a:r>
              <a:rPr lang="en-US" sz="1800" b="1" dirty="0">
                <a:effectLst/>
                <a:ea typeface="Malgun Gothic" panose="020B0503020000020004" pitchFamily="34" charset="-127"/>
                <a:cs typeface="Times New Roman" panose="02020603050405020304" pitchFamily="18" charset="0"/>
              </a:rPr>
              <a:t>velocity</a:t>
            </a:r>
            <a:r>
              <a:rPr lang="en-US" sz="1800" dirty="0">
                <a:effectLst/>
                <a:ea typeface="Malgun Gothic" panose="020B0503020000020004" pitchFamily="34" charset="-127"/>
                <a:cs typeface="Times New Roman" panose="02020603050405020304" pitchFamily="18" charset="0"/>
              </a:rPr>
              <a:t> 10 m/s, </a:t>
            </a:r>
            <a:r>
              <a:rPr lang="en-US" sz="1800" b="1" dirty="0">
                <a:effectLst/>
                <a:ea typeface="Malgun Gothic" panose="020B0503020000020004" pitchFamily="34" charset="-127"/>
                <a:cs typeface="Times New Roman" panose="02020603050405020304" pitchFamily="18" charset="0"/>
              </a:rPr>
              <a:t>Reynolds number </a:t>
            </a:r>
            <a:r>
              <a:rPr lang="en-US" sz="1800" dirty="0">
                <a:effectLst/>
                <a:ea typeface="Malgun Gothic" panose="020B0503020000020004" pitchFamily="34" charset="-127"/>
                <a:cs typeface="Times New Roman" panose="02020603050405020304" pitchFamily="18" charset="0"/>
              </a:rPr>
              <a:t>10</a:t>
            </a:r>
            <a:r>
              <a:rPr lang="en-US" sz="1800" baseline="30000" dirty="0">
                <a:effectLst/>
                <a:ea typeface="Malgun Gothic" panose="020B0503020000020004" pitchFamily="34" charset="-127"/>
                <a:cs typeface="Times New Roman" panose="02020603050405020304" pitchFamily="18" charset="0"/>
              </a:rPr>
              <a:t>6</a:t>
            </a:r>
            <a:r>
              <a:rPr lang="en-US" sz="1800" dirty="0">
                <a:effectLst/>
                <a:ea typeface="Malgun Gothic" panose="020B0503020000020004" pitchFamily="34" charset="-127"/>
                <a:cs typeface="Times New Roman" panose="02020603050405020304" pitchFamily="18" charset="0"/>
              </a:rPr>
              <a:t>-10</a:t>
            </a:r>
            <a:r>
              <a:rPr lang="en-US" sz="1800" baseline="30000" dirty="0">
                <a:effectLst/>
                <a:ea typeface="Malgun Gothic" panose="020B0503020000020004" pitchFamily="34" charset="-127"/>
                <a:cs typeface="Times New Roman" panose="02020603050405020304" pitchFamily="18" charset="0"/>
              </a:rPr>
              <a:t>7</a:t>
            </a:r>
            <a:r>
              <a:rPr lang="en-US" sz="1800" dirty="0">
                <a:effectLst/>
                <a:ea typeface="Malgun Gothic" panose="020B0503020000020004" pitchFamily="34" charset="-127"/>
                <a:cs typeface="Times New Roman" panose="02020603050405020304" pitchFamily="18" charset="0"/>
              </a:rPr>
              <a:t>, </a:t>
            </a:r>
            <a:r>
              <a:rPr lang="en-US" sz="1800" b="1" dirty="0">
                <a:effectLst/>
                <a:ea typeface="Malgun Gothic" panose="020B0503020000020004" pitchFamily="34" charset="-127"/>
                <a:cs typeface="Times New Roman" panose="02020603050405020304" pitchFamily="18" charset="0"/>
              </a:rPr>
              <a:t>water </a:t>
            </a:r>
            <a:r>
              <a:rPr lang="en-US" sz="1800" b="1" dirty="0" err="1">
                <a:effectLst/>
                <a:ea typeface="Malgun Gothic" panose="020B0503020000020004" pitchFamily="34" charset="-127"/>
                <a:cs typeface="Times New Roman" panose="02020603050405020304" pitchFamily="18" charset="0"/>
              </a:rPr>
              <a:t>pH</a:t>
            </a:r>
            <a:r>
              <a:rPr lang="en-US" sz="1800" b="1" baseline="-25000" dirty="0" err="1">
                <a:effectLst/>
                <a:ea typeface="Malgun Gothic" panose="020B0503020000020004" pitchFamily="34" charset="-127"/>
                <a:cs typeface="Times New Roman" panose="02020603050405020304" pitchFamily="18" charset="0"/>
              </a:rPr>
              <a:t>T</a:t>
            </a:r>
            <a:r>
              <a:rPr lang="en-US" sz="1800" b="1" dirty="0">
                <a:effectLst/>
                <a:ea typeface="Malgun Gothic" panose="020B0503020000020004" pitchFamily="34" charset="-127"/>
                <a:cs typeface="Times New Roman" panose="02020603050405020304" pitchFamily="18" charset="0"/>
              </a:rPr>
              <a:t> </a:t>
            </a:r>
            <a:r>
              <a:rPr lang="en-US" sz="1800" dirty="0">
                <a:effectLst/>
                <a:ea typeface="Malgun Gothic" panose="020B0503020000020004" pitchFamily="34" charset="-127"/>
                <a:cs typeface="Times New Roman" panose="02020603050405020304" pitchFamily="18" charset="0"/>
              </a:rPr>
              <a:t>=7 and the capability of reproducing </a:t>
            </a:r>
            <a:r>
              <a:rPr lang="en-US" sz="1800" b="1" dirty="0">
                <a:effectLst/>
                <a:ea typeface="Malgun Gothic" panose="020B0503020000020004" pitchFamily="34" charset="-127"/>
                <a:cs typeface="Times New Roman" panose="02020603050405020304" pitchFamily="18" charset="0"/>
              </a:rPr>
              <a:t>low O</a:t>
            </a:r>
            <a:r>
              <a:rPr lang="en-US" sz="1800" b="1" baseline="-25000" dirty="0">
                <a:effectLst/>
                <a:ea typeface="Malgun Gothic" panose="020B0503020000020004" pitchFamily="34" charset="-127"/>
                <a:cs typeface="Times New Roman" panose="02020603050405020304" pitchFamily="18" charset="0"/>
              </a:rPr>
              <a:t>2</a:t>
            </a:r>
            <a:r>
              <a:rPr lang="en-US" sz="1800" b="1" dirty="0">
                <a:effectLst/>
                <a:ea typeface="Malgun Gothic" panose="020B0503020000020004" pitchFamily="34" charset="-127"/>
                <a:cs typeface="Times New Roman" panose="02020603050405020304" pitchFamily="18" charset="0"/>
              </a:rPr>
              <a:t> content in water </a:t>
            </a:r>
            <a:r>
              <a:rPr lang="en-US" sz="1800" dirty="0">
                <a:effectLst/>
                <a:ea typeface="Malgun Gothic" panose="020B0503020000020004" pitchFamily="34" charset="-127"/>
                <a:cs typeface="Times New Roman" panose="02020603050405020304" pitchFamily="18" charset="0"/>
              </a:rPr>
              <a:t>(10 ppb) up to natural concentration. </a:t>
            </a:r>
            <a:endParaRPr lang="it-IT" dirty="0"/>
          </a:p>
        </p:txBody>
      </p:sp>
      <p:graphicFrame>
        <p:nvGraphicFramePr>
          <p:cNvPr id="7" name="Tabella 6">
            <a:extLst>
              <a:ext uri="{FF2B5EF4-FFF2-40B4-BE49-F238E27FC236}">
                <a16:creationId xmlns:a16="http://schemas.microsoft.com/office/drawing/2014/main" id="{DB3BA140-570C-F057-D38E-ADB3A099C3AF}"/>
              </a:ext>
            </a:extLst>
          </p:cNvPr>
          <p:cNvGraphicFramePr>
            <a:graphicFrameLocks noGrp="1"/>
          </p:cNvGraphicFramePr>
          <p:nvPr>
            <p:extLst>
              <p:ext uri="{D42A27DB-BD31-4B8C-83A1-F6EECF244321}">
                <p14:modId xmlns:p14="http://schemas.microsoft.com/office/powerpoint/2010/main" val="2104834135"/>
              </p:ext>
            </p:extLst>
          </p:nvPr>
        </p:nvGraphicFramePr>
        <p:xfrm>
          <a:off x="504732" y="1700808"/>
          <a:ext cx="11207892" cy="4377567"/>
        </p:xfrm>
        <a:graphic>
          <a:graphicData uri="http://schemas.openxmlformats.org/drawingml/2006/table">
            <a:tbl>
              <a:tblPr firstRow="1" firstCol="1" bandRow="1">
                <a:tableStyleId>{5C22544A-7EE6-4342-B048-85BDC9FD1C3A}</a:tableStyleId>
              </a:tblPr>
              <a:tblGrid>
                <a:gridCol w="5623482">
                  <a:extLst>
                    <a:ext uri="{9D8B030D-6E8A-4147-A177-3AD203B41FA5}">
                      <a16:colId xmlns:a16="http://schemas.microsoft.com/office/drawing/2014/main" val="1157316025"/>
                    </a:ext>
                  </a:extLst>
                </a:gridCol>
                <a:gridCol w="3064129">
                  <a:extLst>
                    <a:ext uri="{9D8B030D-6E8A-4147-A177-3AD203B41FA5}">
                      <a16:colId xmlns:a16="http://schemas.microsoft.com/office/drawing/2014/main" val="1512777364"/>
                    </a:ext>
                  </a:extLst>
                </a:gridCol>
                <a:gridCol w="2520281">
                  <a:extLst>
                    <a:ext uri="{9D8B030D-6E8A-4147-A177-3AD203B41FA5}">
                      <a16:colId xmlns:a16="http://schemas.microsoft.com/office/drawing/2014/main" val="513488202"/>
                    </a:ext>
                  </a:extLst>
                </a:gridCol>
              </a:tblGrid>
              <a:tr h="426720">
                <a:tc>
                  <a:txBody>
                    <a:bodyPr/>
                    <a:lstStyle/>
                    <a:p>
                      <a:pPr>
                        <a:lnSpc>
                          <a:spcPct val="107000"/>
                        </a:lnSpc>
                        <a:spcAft>
                          <a:spcPts val="800"/>
                        </a:spcAft>
                      </a:pPr>
                      <a:r>
                        <a:rPr lang="en-US" sz="1800" kern="100" dirty="0">
                          <a:effectLst/>
                        </a:rPr>
                        <a:t>Parameter</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it-IT" sz="1800" kern="100" dirty="0">
                          <a:effectLst/>
                        </a:rPr>
                        <a:t>ACP loop</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en-US" sz="1800" kern="100">
                          <a:effectLst/>
                        </a:rPr>
                        <a:t>ITER IBED PHTS during plasma operation</a:t>
                      </a:r>
                      <a:endParaRPr lang="it-IT"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590903221"/>
                  </a:ext>
                </a:extLst>
              </a:tr>
              <a:tr h="426720">
                <a:tc>
                  <a:txBody>
                    <a:bodyPr/>
                    <a:lstStyle/>
                    <a:p>
                      <a:pPr>
                        <a:lnSpc>
                          <a:spcPct val="107000"/>
                        </a:lnSpc>
                        <a:spcAft>
                          <a:spcPts val="800"/>
                        </a:spcAft>
                      </a:pPr>
                      <a:r>
                        <a:rPr lang="en-US" sz="1800" kern="100">
                          <a:effectLst/>
                        </a:rPr>
                        <a:t>Water type</a:t>
                      </a:r>
                      <a:endParaRPr lang="it-IT"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en-US" sz="1800" kern="100" dirty="0">
                          <a:effectLst/>
                        </a:rPr>
                        <a:t>Demineralized water </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en-US" sz="1800" kern="100">
                          <a:effectLst/>
                        </a:rPr>
                        <a:t>Demineralized water </a:t>
                      </a:r>
                      <a:endParaRPr lang="it-IT"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245807860"/>
                  </a:ext>
                </a:extLst>
              </a:tr>
              <a:tr h="426720">
                <a:tc>
                  <a:txBody>
                    <a:bodyPr/>
                    <a:lstStyle/>
                    <a:p>
                      <a:pPr>
                        <a:lnSpc>
                          <a:spcPct val="107000"/>
                        </a:lnSpc>
                        <a:spcAft>
                          <a:spcPts val="800"/>
                        </a:spcAft>
                      </a:pPr>
                      <a:r>
                        <a:rPr lang="en-US" sz="1800" kern="100">
                          <a:effectLst/>
                        </a:rPr>
                        <a:t>Nominal Temperature and Pressure</a:t>
                      </a:r>
                      <a:endParaRPr lang="it-IT"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en-US" sz="1800" kern="100" dirty="0">
                          <a:effectLst/>
                        </a:rPr>
                        <a:t>140°C, 6 bar </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en-US" sz="1800" kern="100" dirty="0">
                          <a:effectLst/>
                        </a:rPr>
                        <a:t>150°C, 40 bar</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174669691"/>
                  </a:ext>
                </a:extLst>
              </a:tr>
              <a:tr h="426720">
                <a:tc>
                  <a:txBody>
                    <a:bodyPr/>
                    <a:lstStyle/>
                    <a:p>
                      <a:pPr>
                        <a:lnSpc>
                          <a:spcPct val="107000"/>
                        </a:lnSpc>
                        <a:spcAft>
                          <a:spcPts val="800"/>
                        </a:spcAft>
                      </a:pPr>
                      <a:r>
                        <a:rPr lang="en-US" sz="1800" kern="100">
                          <a:effectLst/>
                        </a:rPr>
                        <a:t>Maximum Volumetric Flow Rate</a:t>
                      </a:r>
                      <a:endParaRPr lang="it-IT"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en-US" sz="1800" kern="100" dirty="0">
                          <a:effectLst/>
                        </a:rPr>
                        <a:t>80 l/min </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en-US" sz="1800" kern="100" dirty="0">
                          <a:effectLst/>
                        </a:rPr>
                        <a:t> </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112769427"/>
                  </a:ext>
                </a:extLst>
              </a:tr>
              <a:tr h="426720">
                <a:tc>
                  <a:txBody>
                    <a:bodyPr/>
                    <a:lstStyle/>
                    <a:p>
                      <a:pPr>
                        <a:lnSpc>
                          <a:spcPct val="107000"/>
                        </a:lnSpc>
                        <a:spcAft>
                          <a:spcPts val="800"/>
                        </a:spcAft>
                      </a:pPr>
                      <a:r>
                        <a:rPr lang="en-US" sz="1800" kern="100">
                          <a:effectLst/>
                        </a:rPr>
                        <a:t>Nominal Volumetric Flow Rate</a:t>
                      </a:r>
                      <a:endParaRPr lang="it-IT"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en-US" sz="1800" kern="100" dirty="0">
                          <a:effectLst/>
                        </a:rPr>
                        <a:t>60 l/min </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en-US" sz="1800" kern="100" dirty="0">
                          <a:effectLst/>
                        </a:rPr>
                        <a:t> </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691279904"/>
                  </a:ext>
                </a:extLst>
              </a:tr>
              <a:tr h="227330">
                <a:tc>
                  <a:txBody>
                    <a:bodyPr/>
                    <a:lstStyle/>
                    <a:p>
                      <a:pPr>
                        <a:lnSpc>
                          <a:spcPct val="107000"/>
                        </a:lnSpc>
                        <a:spcAft>
                          <a:spcPts val="800"/>
                        </a:spcAft>
                      </a:pPr>
                      <a:r>
                        <a:rPr lang="en-US" sz="1800" kern="100">
                          <a:effectLst/>
                        </a:rPr>
                        <a:t>Maximum water speed</a:t>
                      </a:r>
                      <a:endParaRPr lang="it-IT"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en-US" sz="1800" kern="100" dirty="0">
                          <a:effectLst/>
                        </a:rPr>
                        <a:t>15 m/s </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en-US" sz="1800" kern="100" dirty="0">
                          <a:effectLst/>
                        </a:rPr>
                        <a:t> </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427478574"/>
                  </a:ext>
                </a:extLst>
              </a:tr>
              <a:tr h="227330">
                <a:tc>
                  <a:txBody>
                    <a:bodyPr/>
                    <a:lstStyle/>
                    <a:p>
                      <a:pPr>
                        <a:lnSpc>
                          <a:spcPct val="107000"/>
                        </a:lnSpc>
                        <a:spcAft>
                          <a:spcPts val="800"/>
                        </a:spcAft>
                      </a:pPr>
                      <a:r>
                        <a:rPr lang="en-US" sz="1800" kern="100">
                          <a:effectLst/>
                        </a:rPr>
                        <a:t>Linear length of the loop</a:t>
                      </a:r>
                      <a:endParaRPr lang="it-IT"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en-US" sz="1800" kern="100" dirty="0">
                          <a:effectLst/>
                        </a:rPr>
                        <a:t>20 m </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en-US" sz="1800" kern="100" dirty="0">
                          <a:effectLst/>
                        </a:rPr>
                        <a:t> </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147981875"/>
                  </a:ext>
                </a:extLst>
              </a:tr>
              <a:tr h="227330">
                <a:tc>
                  <a:txBody>
                    <a:bodyPr/>
                    <a:lstStyle/>
                    <a:p>
                      <a:pPr>
                        <a:lnSpc>
                          <a:spcPct val="107000"/>
                        </a:lnSpc>
                        <a:spcAft>
                          <a:spcPts val="800"/>
                        </a:spcAft>
                      </a:pPr>
                      <a:r>
                        <a:rPr lang="en-US" sz="1800" kern="100">
                          <a:effectLst/>
                        </a:rPr>
                        <a:t>Water volume</a:t>
                      </a:r>
                      <a:endParaRPr lang="it-IT"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en-US" sz="1800" kern="100" dirty="0">
                          <a:effectLst/>
                        </a:rPr>
                        <a:t>20 l </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en-US" sz="1800" kern="100" dirty="0">
                          <a:effectLst/>
                        </a:rPr>
                        <a:t> </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443325793"/>
                  </a:ext>
                </a:extLst>
              </a:tr>
              <a:tr h="227330">
                <a:tc>
                  <a:txBody>
                    <a:bodyPr/>
                    <a:lstStyle/>
                    <a:p>
                      <a:pPr>
                        <a:lnSpc>
                          <a:spcPct val="107000"/>
                        </a:lnSpc>
                        <a:spcAft>
                          <a:spcPts val="800"/>
                        </a:spcAft>
                      </a:pPr>
                      <a:r>
                        <a:rPr lang="en-US" sz="1800" kern="100">
                          <a:effectLst/>
                        </a:rPr>
                        <a:t>Water velocity range</a:t>
                      </a:r>
                      <a:endParaRPr lang="it-IT"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en-US" sz="1800" kern="100">
                          <a:effectLst/>
                        </a:rPr>
                        <a:t>3-13 m/s</a:t>
                      </a:r>
                      <a:endParaRPr lang="it-IT"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en-US" sz="1800" kern="100" dirty="0">
                          <a:effectLst/>
                        </a:rPr>
                        <a:t>10 m/s</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306887647"/>
                  </a:ext>
                </a:extLst>
              </a:tr>
              <a:tr h="227330">
                <a:tc>
                  <a:txBody>
                    <a:bodyPr/>
                    <a:lstStyle/>
                    <a:p>
                      <a:pPr>
                        <a:lnSpc>
                          <a:spcPct val="107000"/>
                        </a:lnSpc>
                        <a:spcAft>
                          <a:spcPts val="800"/>
                        </a:spcAft>
                      </a:pPr>
                      <a:r>
                        <a:rPr lang="en-US" sz="1800" kern="100">
                          <a:effectLst/>
                        </a:rPr>
                        <a:t>Reynolds number range</a:t>
                      </a:r>
                      <a:endParaRPr lang="it-IT"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en-US" sz="1800" kern="100">
                          <a:effectLst/>
                        </a:rPr>
                        <a:t>5x10</a:t>
                      </a:r>
                      <a:r>
                        <a:rPr lang="en-US" sz="1800" kern="100" baseline="30000">
                          <a:effectLst/>
                        </a:rPr>
                        <a:t>4</a:t>
                      </a:r>
                      <a:r>
                        <a:rPr lang="en-US" sz="1800" kern="100">
                          <a:effectLst/>
                        </a:rPr>
                        <a:t> – 5x10</a:t>
                      </a:r>
                      <a:r>
                        <a:rPr lang="en-US" sz="1800" kern="100" baseline="30000">
                          <a:effectLst/>
                        </a:rPr>
                        <a:t>5</a:t>
                      </a:r>
                      <a:endParaRPr lang="it-IT"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en-US" sz="1800" kern="100" dirty="0">
                          <a:effectLst/>
                        </a:rPr>
                        <a:t>10</a:t>
                      </a:r>
                      <a:r>
                        <a:rPr lang="en-US" sz="1800" kern="100" baseline="30000" dirty="0">
                          <a:effectLst/>
                        </a:rPr>
                        <a:t>6</a:t>
                      </a:r>
                      <a:r>
                        <a:rPr lang="en-US" sz="1800" kern="100" dirty="0">
                          <a:effectLst/>
                        </a:rPr>
                        <a:t> - 10</a:t>
                      </a:r>
                      <a:r>
                        <a:rPr lang="en-US" sz="1800" kern="100" baseline="30000" dirty="0">
                          <a:effectLst/>
                        </a:rPr>
                        <a:t>7</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454675087"/>
                  </a:ext>
                </a:extLst>
              </a:tr>
              <a:tr h="227330">
                <a:tc>
                  <a:txBody>
                    <a:bodyPr/>
                    <a:lstStyle/>
                    <a:p>
                      <a:pPr>
                        <a:lnSpc>
                          <a:spcPct val="107000"/>
                        </a:lnSpc>
                        <a:spcAft>
                          <a:spcPts val="800"/>
                        </a:spcAft>
                      </a:pPr>
                      <a:r>
                        <a:rPr lang="en-US" sz="1800" kern="100">
                          <a:effectLst/>
                        </a:rPr>
                        <a:t>Oxygen content into the water</a:t>
                      </a:r>
                      <a:endParaRPr lang="it-IT" sz="1800" kern="1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en-US" sz="1800" kern="100" dirty="0">
                          <a:effectLst/>
                        </a:rPr>
                        <a:t>10 ppb –  natural concentration</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en-US" sz="1800" kern="100" dirty="0">
                          <a:effectLst/>
                        </a:rPr>
                        <a:t>10 ppb</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773499201"/>
                  </a:ext>
                </a:extLst>
              </a:tr>
              <a:tr h="249555">
                <a:tc>
                  <a:txBody>
                    <a:bodyPr/>
                    <a:lstStyle/>
                    <a:p>
                      <a:pPr>
                        <a:lnSpc>
                          <a:spcPct val="107000"/>
                        </a:lnSpc>
                        <a:spcAft>
                          <a:spcPts val="800"/>
                        </a:spcAft>
                      </a:pPr>
                      <a:r>
                        <a:rPr lang="en-US" sz="1800" kern="100" dirty="0" err="1">
                          <a:effectLst/>
                        </a:rPr>
                        <a:t>pH</a:t>
                      </a:r>
                      <a:r>
                        <a:rPr lang="en-US" sz="1800" kern="100" baseline="-25000" dirty="0" err="1">
                          <a:effectLst/>
                        </a:rPr>
                        <a:t>T</a:t>
                      </a:r>
                      <a:r>
                        <a:rPr lang="en-US" sz="1800" kern="100" dirty="0">
                          <a:effectLst/>
                        </a:rPr>
                        <a:t> of water</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it-IT" sz="1800" kern="100" dirty="0">
                          <a:effectLst/>
                        </a:rPr>
                        <a:t>7</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07000"/>
                        </a:lnSpc>
                        <a:spcAft>
                          <a:spcPts val="800"/>
                        </a:spcAft>
                      </a:pPr>
                      <a:r>
                        <a:rPr lang="it-IT" sz="1800" kern="100" dirty="0">
                          <a:effectLst/>
                        </a:rPr>
                        <a:t>7</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778354034"/>
                  </a:ext>
                </a:extLst>
              </a:tr>
            </a:tbl>
          </a:graphicData>
        </a:graphic>
      </p:graphicFrame>
    </p:spTree>
    <p:extLst>
      <p:ext uri="{BB962C8B-B14F-4D97-AF65-F5344CB8AC3E}">
        <p14:creationId xmlns:p14="http://schemas.microsoft.com/office/powerpoint/2010/main" val="19013694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AC36891B-CAEC-D411-11E8-A9A681C913D4}"/>
              </a:ext>
            </a:extLst>
          </p:cNvPr>
          <p:cNvSpPr>
            <a:spLocks noGrp="1"/>
          </p:cNvSpPr>
          <p:nvPr>
            <p:ph type="ftr" sz="quarter" idx="11"/>
          </p:nvPr>
        </p:nvSpPr>
        <p:spPr/>
        <p:txBody>
          <a:bodyPr/>
          <a:lstStyle/>
          <a:p>
            <a:pPr algn="r"/>
            <a:r>
              <a:rPr lang="en-GB"/>
              <a:t>Nicola Fonnesu et al., | </a:t>
            </a:r>
            <a:r>
              <a:rPr lang="en-US"/>
              <a:t>Neutronic benchmark and validation experiments at the Frascati Neutron Generator</a:t>
            </a:r>
            <a:r>
              <a:rPr lang="en-GB"/>
              <a:t>| </a:t>
            </a:r>
            <a:r>
              <a:rPr lang="en-US">
                <a:solidFill>
                  <a:schemeClr val="bg1"/>
                </a:solidFill>
                <a:latin typeface="Arial" panose="020B0604020202020204" pitchFamily="34" charset="0"/>
                <a:cs typeface="Arial" panose="020B0604020202020204" pitchFamily="34" charset="0"/>
              </a:rPr>
              <a:t>Fusion Neutronics Meeting 2025 </a:t>
            </a:r>
            <a:r>
              <a:rPr lang="en-GB"/>
              <a:t>10/04/25 | Page </a:t>
            </a:r>
            <a:fld id="{6A6D9FA1-99C7-4910-8E32-B85D378B0060}" type="slidenum">
              <a:rPr lang="en-GB" smtClean="0">
                <a:solidFill>
                  <a:prstClr val="white"/>
                </a:solidFill>
              </a:rPr>
              <a:pPr algn="r"/>
              <a:t>7</a:t>
            </a:fld>
            <a:endParaRPr lang="en-GB" dirty="0"/>
          </a:p>
        </p:txBody>
      </p:sp>
      <p:sp>
        <p:nvSpPr>
          <p:cNvPr id="8" name="Titolo 1">
            <a:extLst>
              <a:ext uri="{FF2B5EF4-FFF2-40B4-BE49-F238E27FC236}">
                <a16:creationId xmlns:a16="http://schemas.microsoft.com/office/drawing/2014/main" id="{47B4514C-D66D-7FAE-1E1B-5CF197362436}"/>
              </a:ext>
            </a:extLst>
          </p:cNvPr>
          <p:cNvSpPr>
            <a:spLocks noGrp="1"/>
          </p:cNvSpPr>
          <p:nvPr>
            <p:ph type="title"/>
          </p:nvPr>
        </p:nvSpPr>
        <p:spPr>
          <a:xfrm>
            <a:off x="983432" y="192515"/>
            <a:ext cx="9451776" cy="457200"/>
          </a:xfrm>
        </p:spPr>
        <p:txBody>
          <a:bodyPr/>
          <a:lstStyle/>
          <a:p>
            <a:r>
              <a:rPr lang="en-GB" sz="2800" dirty="0"/>
              <a:t>Expected activity at the meas. section, 1g of Cu dust, 1 um</a:t>
            </a:r>
            <a:endParaRPr lang="en-GB" dirty="0"/>
          </a:p>
        </p:txBody>
      </p:sp>
      <p:pic>
        <p:nvPicPr>
          <p:cNvPr id="9" name="Immagine 8" descr="Immagine che contiene testo, Diagramma, diagramma, linea&#10;&#10;Il contenuto generato dall'IA potrebbe non essere corretto.">
            <a:extLst>
              <a:ext uri="{FF2B5EF4-FFF2-40B4-BE49-F238E27FC236}">
                <a16:creationId xmlns:a16="http://schemas.microsoft.com/office/drawing/2014/main" id="{1620C084-9F18-0336-7704-33376E3AAB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517" y="1088962"/>
            <a:ext cx="5852172" cy="4389129"/>
          </a:xfrm>
          <a:prstGeom prst="rect">
            <a:avLst/>
          </a:prstGeom>
        </p:spPr>
      </p:pic>
      <p:pic>
        <p:nvPicPr>
          <p:cNvPr id="10" name="Immagine 9" descr="Immagine che contiene testo, linea, diagramma, Diagramma&#10;&#10;Il contenuto generato dall'IA potrebbe non essere corretto.">
            <a:extLst>
              <a:ext uri="{FF2B5EF4-FFF2-40B4-BE49-F238E27FC236}">
                <a16:creationId xmlns:a16="http://schemas.microsoft.com/office/drawing/2014/main" id="{0B7B28A6-9121-03FF-6679-D540906B0A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8148" y="649715"/>
            <a:ext cx="6371335" cy="4778501"/>
          </a:xfrm>
          <a:prstGeom prst="rect">
            <a:avLst/>
          </a:prstGeom>
        </p:spPr>
      </p:pic>
      <p:sp>
        <p:nvSpPr>
          <p:cNvPr id="11" name="Rettangolo 10">
            <a:extLst>
              <a:ext uri="{FF2B5EF4-FFF2-40B4-BE49-F238E27FC236}">
                <a16:creationId xmlns:a16="http://schemas.microsoft.com/office/drawing/2014/main" id="{85E6202B-7F1F-81ED-4B46-78347DD10A84}"/>
              </a:ext>
            </a:extLst>
          </p:cNvPr>
          <p:cNvSpPr/>
          <p:nvPr/>
        </p:nvSpPr>
        <p:spPr>
          <a:xfrm>
            <a:off x="2063552" y="1772816"/>
            <a:ext cx="504056" cy="3705275"/>
          </a:xfrm>
          <a:prstGeom prst="rect">
            <a:avLst/>
          </a:prstGeom>
          <a:noFill/>
          <a:ln>
            <a:solidFill>
              <a:srgbClr val="FF0000">
                <a:alpha val="98000"/>
              </a:srgb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2" name="Connettore 2 11">
            <a:extLst>
              <a:ext uri="{FF2B5EF4-FFF2-40B4-BE49-F238E27FC236}">
                <a16:creationId xmlns:a16="http://schemas.microsoft.com/office/drawing/2014/main" id="{A46E118F-F9C4-9A5A-788E-0E51AFDA99D9}"/>
              </a:ext>
            </a:extLst>
          </p:cNvPr>
          <p:cNvCxnSpPr>
            <a:cxnSpLocks/>
            <a:endCxn id="10" idx="1"/>
          </p:cNvCxnSpPr>
          <p:nvPr/>
        </p:nvCxnSpPr>
        <p:spPr>
          <a:xfrm flipV="1">
            <a:off x="2567608" y="3038966"/>
            <a:ext cx="3150540" cy="187915"/>
          </a:xfrm>
          <a:prstGeom prst="straightConnector1">
            <a:avLst/>
          </a:prstGeom>
          <a:ln w="1905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3" name="Rettangolo 12">
            <a:extLst>
              <a:ext uri="{FF2B5EF4-FFF2-40B4-BE49-F238E27FC236}">
                <a16:creationId xmlns:a16="http://schemas.microsoft.com/office/drawing/2014/main" id="{0D635761-7AC3-534C-AE60-7AB1093BD1D0}"/>
              </a:ext>
            </a:extLst>
          </p:cNvPr>
          <p:cNvSpPr/>
          <p:nvPr/>
        </p:nvSpPr>
        <p:spPr>
          <a:xfrm>
            <a:off x="8040216" y="602580"/>
            <a:ext cx="3960440" cy="100866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ttangolo 13">
            <a:extLst>
              <a:ext uri="{FF2B5EF4-FFF2-40B4-BE49-F238E27FC236}">
                <a16:creationId xmlns:a16="http://schemas.microsoft.com/office/drawing/2014/main" id="{893BC56A-BA67-C83B-6949-887A32234F9C}"/>
              </a:ext>
            </a:extLst>
          </p:cNvPr>
          <p:cNvSpPr/>
          <p:nvPr/>
        </p:nvSpPr>
        <p:spPr>
          <a:xfrm>
            <a:off x="5793929" y="1400150"/>
            <a:ext cx="5202388" cy="4062575"/>
          </a:xfrm>
          <a:prstGeom prst="rect">
            <a:avLst/>
          </a:prstGeom>
          <a:noFill/>
          <a:ln>
            <a:solidFill>
              <a:srgbClr val="FF000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5" name="Connettore 2 14">
            <a:extLst>
              <a:ext uri="{FF2B5EF4-FFF2-40B4-BE49-F238E27FC236}">
                <a16:creationId xmlns:a16="http://schemas.microsoft.com/office/drawing/2014/main" id="{D92526EE-8B37-B1FA-8C5B-F9C525FC6D53}"/>
              </a:ext>
            </a:extLst>
          </p:cNvPr>
          <p:cNvCxnSpPr/>
          <p:nvPr/>
        </p:nvCxnSpPr>
        <p:spPr>
          <a:xfrm flipV="1">
            <a:off x="6672064" y="5068176"/>
            <a:ext cx="0" cy="7200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CasellaDiTesto 15">
            <a:extLst>
              <a:ext uri="{FF2B5EF4-FFF2-40B4-BE49-F238E27FC236}">
                <a16:creationId xmlns:a16="http://schemas.microsoft.com/office/drawing/2014/main" id="{47CC5D54-FFEF-F403-4394-41B99712581C}"/>
              </a:ext>
            </a:extLst>
          </p:cNvPr>
          <p:cNvSpPr txBox="1"/>
          <p:nvPr/>
        </p:nvSpPr>
        <p:spPr>
          <a:xfrm>
            <a:off x="6312024" y="5838953"/>
            <a:ext cx="3600400" cy="369332"/>
          </a:xfrm>
          <a:prstGeom prst="rect">
            <a:avLst/>
          </a:prstGeom>
          <a:noFill/>
        </p:spPr>
        <p:txBody>
          <a:bodyPr wrap="square" rtlCol="0">
            <a:spAutoFit/>
          </a:bodyPr>
          <a:lstStyle/>
          <a:p>
            <a:r>
              <a:rPr lang="it-IT" dirty="0"/>
              <a:t>Injection of </a:t>
            </a:r>
            <a:r>
              <a:rPr lang="it-IT" dirty="0" err="1"/>
              <a:t>ACPs</a:t>
            </a:r>
            <a:r>
              <a:rPr lang="it-IT" dirty="0"/>
              <a:t> </a:t>
            </a:r>
            <a:r>
              <a:rPr lang="it-IT" dirty="0" err="1"/>
              <a:t>into</a:t>
            </a:r>
            <a:r>
              <a:rPr lang="it-IT" dirty="0"/>
              <a:t> the loop</a:t>
            </a:r>
          </a:p>
        </p:txBody>
      </p:sp>
      <p:sp>
        <p:nvSpPr>
          <p:cNvPr id="17" name="CasellaDiTesto 16">
            <a:extLst>
              <a:ext uri="{FF2B5EF4-FFF2-40B4-BE49-F238E27FC236}">
                <a16:creationId xmlns:a16="http://schemas.microsoft.com/office/drawing/2014/main" id="{222AE5DD-FB7B-2E14-B269-685C382ECFED}"/>
              </a:ext>
            </a:extLst>
          </p:cNvPr>
          <p:cNvSpPr txBox="1"/>
          <p:nvPr/>
        </p:nvSpPr>
        <p:spPr>
          <a:xfrm>
            <a:off x="5954689" y="664094"/>
            <a:ext cx="5041628" cy="710707"/>
          </a:xfrm>
          <a:prstGeom prst="rect">
            <a:avLst/>
          </a:prstGeom>
          <a:noFill/>
        </p:spPr>
        <p:txBody>
          <a:bodyPr wrap="square">
            <a:spAutoFit/>
          </a:bodyPr>
          <a:lstStyle/>
          <a:p>
            <a:pPr algn="just">
              <a:lnSpc>
                <a:spcPct val="115000"/>
              </a:lnSpc>
            </a:pPr>
            <a:r>
              <a:rPr lang="en-GB" sz="1800" b="1" dirty="0">
                <a:effectLst/>
                <a:latin typeface="Calibri" panose="020F0502020204030204" pitchFamily="34" charset="0"/>
                <a:ea typeface="Calibri" panose="020F0502020204030204" pitchFamily="34" charset="0"/>
                <a:cs typeface="Times New Roman" panose="02020603050405020304" pitchFamily="18" charset="0"/>
              </a:rPr>
              <a:t>Surface activity to be measured with </a:t>
            </a:r>
            <a:r>
              <a:rPr lang="en-GB" sz="1800" b="1" dirty="0" err="1">
                <a:effectLst/>
                <a:latin typeface="Calibri" panose="020F0502020204030204" pitchFamily="34" charset="0"/>
                <a:ea typeface="Calibri" panose="020F0502020204030204" pitchFamily="34" charset="0"/>
                <a:cs typeface="Times New Roman" panose="02020603050405020304" pitchFamily="18" charset="0"/>
              </a:rPr>
              <a:t>HPGe</a:t>
            </a:r>
            <a:r>
              <a:rPr lang="en-GB" sz="1800" b="1" dirty="0">
                <a:effectLst/>
                <a:latin typeface="Calibri" panose="020F0502020204030204" pitchFamily="34" charset="0"/>
                <a:ea typeface="Calibri" panose="020F0502020204030204" pitchFamily="34" charset="0"/>
                <a:cs typeface="Times New Roman" panose="02020603050405020304" pitchFamily="18" charset="0"/>
              </a:rPr>
              <a:t>  portable spectrometers</a:t>
            </a:r>
            <a:endParaRPr lang="it-IT" sz="18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77881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32982FCB-043E-1867-3E88-7F1F6C54AAE5}"/>
              </a:ext>
            </a:extLst>
          </p:cNvPr>
          <p:cNvSpPr>
            <a:spLocks noGrp="1"/>
          </p:cNvSpPr>
          <p:nvPr>
            <p:ph type="ftr" sz="quarter" idx="11"/>
          </p:nvPr>
        </p:nvSpPr>
        <p:spPr/>
        <p:txBody>
          <a:bodyPr/>
          <a:lstStyle/>
          <a:p>
            <a:pPr algn="r"/>
            <a:r>
              <a:rPr lang="en-GB"/>
              <a:t>Nicola Fonnesu et al., | </a:t>
            </a:r>
            <a:r>
              <a:rPr lang="en-US"/>
              <a:t>Neutronic benchmark and validation experiments at the Frascati Neutron Generator</a:t>
            </a:r>
            <a:r>
              <a:rPr lang="en-GB"/>
              <a:t>| </a:t>
            </a:r>
            <a:r>
              <a:rPr lang="en-US">
                <a:solidFill>
                  <a:schemeClr val="bg1"/>
                </a:solidFill>
                <a:latin typeface="Arial" panose="020B0604020202020204" pitchFamily="34" charset="0"/>
                <a:cs typeface="Arial" panose="020B0604020202020204" pitchFamily="34" charset="0"/>
              </a:rPr>
              <a:t>Fusion Neutronics Meeting 2025 </a:t>
            </a:r>
            <a:r>
              <a:rPr lang="en-GB"/>
              <a:t>10/04/25 | Page </a:t>
            </a:r>
            <a:fld id="{6A6D9FA1-99C7-4910-8E32-B85D378B0060}" type="slidenum">
              <a:rPr lang="en-GB" smtClean="0">
                <a:solidFill>
                  <a:prstClr val="white"/>
                </a:solidFill>
              </a:rPr>
              <a:pPr algn="r"/>
              <a:t>8</a:t>
            </a:fld>
            <a:endParaRPr lang="en-GB" dirty="0"/>
          </a:p>
        </p:txBody>
      </p:sp>
      <p:pic>
        <p:nvPicPr>
          <p:cNvPr id="5" name="Immagine 4">
            <a:extLst>
              <a:ext uri="{FF2B5EF4-FFF2-40B4-BE49-F238E27FC236}">
                <a16:creationId xmlns:a16="http://schemas.microsoft.com/office/drawing/2014/main" id="{CFF0E1F3-8F2D-8E5B-D160-7D537BCDB083}"/>
              </a:ext>
            </a:extLst>
          </p:cNvPr>
          <p:cNvPicPr>
            <a:picLocks noChangeAspect="1"/>
          </p:cNvPicPr>
          <p:nvPr/>
        </p:nvPicPr>
        <p:blipFill>
          <a:blip r:embed="rId2"/>
          <a:stretch>
            <a:fillRect/>
          </a:stretch>
        </p:blipFill>
        <p:spPr>
          <a:xfrm>
            <a:off x="285589" y="649715"/>
            <a:ext cx="10612712" cy="5715074"/>
          </a:xfrm>
          <a:prstGeom prst="rect">
            <a:avLst/>
          </a:prstGeom>
        </p:spPr>
      </p:pic>
      <p:sp>
        <p:nvSpPr>
          <p:cNvPr id="6" name="Titolo 1">
            <a:extLst>
              <a:ext uri="{FF2B5EF4-FFF2-40B4-BE49-F238E27FC236}">
                <a16:creationId xmlns:a16="http://schemas.microsoft.com/office/drawing/2014/main" id="{FCDBF64B-4083-A5C2-D9BC-015469F5D562}"/>
              </a:ext>
            </a:extLst>
          </p:cNvPr>
          <p:cNvSpPr>
            <a:spLocks noGrp="1"/>
          </p:cNvSpPr>
          <p:nvPr>
            <p:ph type="title"/>
          </p:nvPr>
        </p:nvSpPr>
        <p:spPr>
          <a:xfrm>
            <a:off x="983432" y="192515"/>
            <a:ext cx="9451776" cy="457200"/>
          </a:xfrm>
        </p:spPr>
        <p:txBody>
          <a:bodyPr/>
          <a:lstStyle/>
          <a:p>
            <a:r>
              <a:rPr lang="en-GB" sz="2800" dirty="0"/>
              <a:t>Expected activity at the meas. section, 1g of Cu dust, 1 um</a:t>
            </a:r>
            <a:endParaRPr lang="en-GB" dirty="0"/>
          </a:p>
        </p:txBody>
      </p:sp>
      <p:sp>
        <p:nvSpPr>
          <p:cNvPr id="7" name="CasellaDiTesto 6">
            <a:extLst>
              <a:ext uri="{FF2B5EF4-FFF2-40B4-BE49-F238E27FC236}">
                <a16:creationId xmlns:a16="http://schemas.microsoft.com/office/drawing/2014/main" id="{6D6A6D5C-BF13-91CF-682B-044B3502ADD5}"/>
              </a:ext>
            </a:extLst>
          </p:cNvPr>
          <p:cNvSpPr txBox="1"/>
          <p:nvPr/>
        </p:nvSpPr>
        <p:spPr>
          <a:xfrm>
            <a:off x="8616280" y="1745521"/>
            <a:ext cx="3096344" cy="1323439"/>
          </a:xfrm>
          <a:prstGeom prst="rect">
            <a:avLst/>
          </a:prstGeom>
          <a:noFill/>
        </p:spPr>
        <p:txBody>
          <a:bodyPr wrap="square">
            <a:spAutoFit/>
          </a:bodyPr>
          <a:lstStyle/>
          <a:p>
            <a:pPr algn="just"/>
            <a:r>
              <a:rPr lang="en-GB" sz="2000" b="1" dirty="0">
                <a:effectLst/>
                <a:latin typeface="Calibri" panose="020F0502020204030204" pitchFamily="34" charset="0"/>
                <a:ea typeface="Calibri" panose="020F0502020204030204" pitchFamily="34" charset="0"/>
                <a:cs typeface="Times New Roman" panose="02020603050405020304" pitchFamily="18" charset="0"/>
              </a:rPr>
              <a:t>Activity concentration in sampled water to be measured at the well-type </a:t>
            </a:r>
            <a:r>
              <a:rPr lang="en-GB" sz="2000" b="1" dirty="0" err="1">
                <a:effectLst/>
                <a:latin typeface="Calibri" panose="020F0502020204030204" pitchFamily="34" charset="0"/>
                <a:ea typeface="Calibri" panose="020F0502020204030204" pitchFamily="34" charset="0"/>
                <a:cs typeface="Times New Roman" panose="02020603050405020304" pitchFamily="18" charset="0"/>
              </a:rPr>
              <a:t>HPGe</a:t>
            </a:r>
            <a:r>
              <a:rPr lang="en-GB" sz="2000" b="1" dirty="0">
                <a:effectLst/>
                <a:latin typeface="Calibri" panose="020F0502020204030204" pitchFamily="34" charset="0"/>
                <a:ea typeface="Calibri" panose="020F0502020204030204" pitchFamily="34" charset="0"/>
                <a:cs typeface="Times New Roman" panose="02020603050405020304" pitchFamily="18" charset="0"/>
              </a:rPr>
              <a:t> of the lab.</a:t>
            </a:r>
            <a:endParaRPr lang="it-IT" sz="2000" b="1"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19055744-C2B8-037E-7800-6F010B306BCB}"/>
              </a:ext>
            </a:extLst>
          </p:cNvPr>
          <p:cNvPicPr/>
          <p:nvPr/>
        </p:nvPicPr>
        <p:blipFill>
          <a:blip r:embed="rId3" cstate="print">
            <a:lum/>
            <a:alphaModFix/>
            <a:extLst>
              <a:ext uri="{28A0092B-C50C-407E-A947-70E740481C1C}">
                <a14:useLocalDpi xmlns:a14="http://schemas.microsoft.com/office/drawing/2010/main"/>
              </a:ext>
            </a:extLst>
          </a:blip>
          <a:srcRect/>
          <a:stretch>
            <a:fillRect/>
          </a:stretch>
        </p:blipFill>
        <p:spPr>
          <a:xfrm>
            <a:off x="8688288" y="3168263"/>
            <a:ext cx="3096344" cy="3193329"/>
          </a:xfrm>
          <a:prstGeom prst="rect">
            <a:avLst/>
          </a:prstGeom>
          <a:noFill/>
          <a:ln>
            <a:noFill/>
          </a:ln>
        </p:spPr>
      </p:pic>
      <p:cxnSp>
        <p:nvCxnSpPr>
          <p:cNvPr id="8" name="Connettore 2 7">
            <a:extLst>
              <a:ext uri="{FF2B5EF4-FFF2-40B4-BE49-F238E27FC236}">
                <a16:creationId xmlns:a16="http://schemas.microsoft.com/office/drawing/2014/main" id="{19389809-0AB2-E09D-054C-EF6E1848D116}"/>
              </a:ext>
            </a:extLst>
          </p:cNvPr>
          <p:cNvCxnSpPr/>
          <p:nvPr/>
        </p:nvCxnSpPr>
        <p:spPr>
          <a:xfrm>
            <a:off x="2279576" y="1340768"/>
            <a:ext cx="1152128" cy="0"/>
          </a:xfrm>
          <a:prstGeom prst="straightConnector1">
            <a:avLst/>
          </a:prstGeom>
          <a:ln w="254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 name="CasellaDiTesto 8">
            <a:extLst>
              <a:ext uri="{FF2B5EF4-FFF2-40B4-BE49-F238E27FC236}">
                <a16:creationId xmlns:a16="http://schemas.microsoft.com/office/drawing/2014/main" id="{8EAE772A-C07E-BC57-F751-30065921E8F0}"/>
              </a:ext>
            </a:extLst>
          </p:cNvPr>
          <p:cNvSpPr txBox="1"/>
          <p:nvPr/>
        </p:nvSpPr>
        <p:spPr>
          <a:xfrm>
            <a:off x="1127448" y="1156102"/>
            <a:ext cx="1296144" cy="369332"/>
          </a:xfrm>
          <a:prstGeom prst="rect">
            <a:avLst/>
          </a:prstGeom>
          <a:noFill/>
        </p:spPr>
        <p:txBody>
          <a:bodyPr wrap="square" rtlCol="0">
            <a:spAutoFit/>
          </a:bodyPr>
          <a:lstStyle/>
          <a:p>
            <a:r>
              <a:rPr lang="it-IT" dirty="0"/>
              <a:t>&gt;120 Bq/g</a:t>
            </a:r>
          </a:p>
        </p:txBody>
      </p:sp>
    </p:spTree>
    <p:extLst>
      <p:ext uri="{BB962C8B-B14F-4D97-AF65-F5344CB8AC3E}">
        <p14:creationId xmlns:p14="http://schemas.microsoft.com/office/powerpoint/2010/main" val="2422394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B1B04E-714D-66B8-D268-76F3B1908772}"/>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2BDB529C-5DAC-F952-69EA-A296C44D99B1}"/>
              </a:ext>
            </a:extLst>
          </p:cNvPr>
          <p:cNvSpPr>
            <a:spLocks noGrp="1"/>
          </p:cNvSpPr>
          <p:nvPr>
            <p:ph type="title"/>
          </p:nvPr>
        </p:nvSpPr>
        <p:spPr/>
        <p:txBody>
          <a:bodyPr/>
          <a:lstStyle/>
          <a:p>
            <a:r>
              <a:rPr lang="en-US" dirty="0"/>
              <a:t>Concrete</a:t>
            </a:r>
            <a:r>
              <a:rPr lang="en-US" sz="1800" b="1" dirty="0">
                <a:effectLst/>
                <a:latin typeface="Calibri" panose="020F0502020204030204" pitchFamily="34" charset="0"/>
                <a:ea typeface="Calibri" panose="020F0502020204030204" pitchFamily="34" charset="0"/>
                <a:cs typeface="Arial" panose="020B0604020202020204" pitchFamily="34" charset="0"/>
              </a:rPr>
              <a:t> </a:t>
            </a:r>
            <a:r>
              <a:rPr lang="en-US" dirty="0"/>
              <a:t>shielding benchmark experiment </a:t>
            </a:r>
            <a:endParaRPr lang="it-IT" dirty="0"/>
          </a:p>
        </p:txBody>
      </p:sp>
      <p:sp>
        <p:nvSpPr>
          <p:cNvPr id="4" name="Segnaposto piè di pagina 3">
            <a:extLst>
              <a:ext uri="{FF2B5EF4-FFF2-40B4-BE49-F238E27FC236}">
                <a16:creationId xmlns:a16="http://schemas.microsoft.com/office/drawing/2014/main" id="{C49D6F21-B8A9-1DD2-2A03-0DD5C5115761}"/>
              </a:ext>
            </a:extLst>
          </p:cNvPr>
          <p:cNvSpPr>
            <a:spLocks noGrp="1"/>
          </p:cNvSpPr>
          <p:nvPr>
            <p:ph type="ftr" sz="quarter" idx="11"/>
          </p:nvPr>
        </p:nvSpPr>
        <p:spPr/>
        <p:txBody>
          <a:bodyPr/>
          <a:lstStyle/>
          <a:p>
            <a:pPr algn="r"/>
            <a:r>
              <a:rPr lang="en-GB"/>
              <a:t>Nicola Fonnesu et al., | </a:t>
            </a:r>
            <a:r>
              <a:rPr lang="en-US"/>
              <a:t>Neutronic benchmark and validation experiments at the Frascati Neutron Generator</a:t>
            </a:r>
            <a:r>
              <a:rPr lang="en-GB"/>
              <a:t>| </a:t>
            </a:r>
            <a:r>
              <a:rPr lang="en-US">
                <a:solidFill>
                  <a:schemeClr val="bg1"/>
                </a:solidFill>
                <a:latin typeface="Arial" panose="020B0604020202020204" pitchFamily="34" charset="0"/>
                <a:cs typeface="Arial" panose="020B0604020202020204" pitchFamily="34" charset="0"/>
              </a:rPr>
              <a:t>Fusion Neutronics Meeting 2025 </a:t>
            </a:r>
            <a:r>
              <a:rPr lang="en-GB"/>
              <a:t>10/04/25 | Page </a:t>
            </a:r>
            <a:fld id="{6A6D9FA1-99C7-4910-8E32-B85D378B0060}" type="slidenum">
              <a:rPr lang="en-GB" smtClean="0">
                <a:solidFill>
                  <a:prstClr val="white"/>
                </a:solidFill>
              </a:rPr>
              <a:pPr algn="r"/>
              <a:t>9</a:t>
            </a:fld>
            <a:endParaRPr lang="en-GB" dirty="0"/>
          </a:p>
        </p:txBody>
      </p:sp>
      <p:sp>
        <p:nvSpPr>
          <p:cNvPr id="6" name="CasellaDiTesto 5">
            <a:extLst>
              <a:ext uri="{FF2B5EF4-FFF2-40B4-BE49-F238E27FC236}">
                <a16:creationId xmlns:a16="http://schemas.microsoft.com/office/drawing/2014/main" id="{9DBBF922-2DDA-9113-FFE8-D5BB21E7FA39}"/>
              </a:ext>
            </a:extLst>
          </p:cNvPr>
          <p:cNvSpPr txBox="1"/>
          <p:nvPr/>
        </p:nvSpPr>
        <p:spPr>
          <a:xfrm>
            <a:off x="335360" y="794377"/>
            <a:ext cx="11737304" cy="1631216"/>
          </a:xfrm>
          <a:prstGeom prst="rect">
            <a:avLst/>
          </a:prstGeom>
          <a:noFill/>
        </p:spPr>
        <p:txBody>
          <a:bodyPr wrap="square">
            <a:spAutoFit/>
          </a:bodyPr>
          <a:lstStyle/>
          <a:p>
            <a:r>
              <a:rPr lang="en-US" sz="2000" b="1" kern="0" dirty="0">
                <a:effectLst/>
                <a:ea typeface="Malgun Gothic" panose="020B0503020000020004" pitchFamily="34" charset="-127"/>
              </a:rPr>
              <a:t>To improve accuracy in modeling radiation transport for shielding design</a:t>
            </a:r>
            <a:r>
              <a:rPr lang="en-US" sz="2000" kern="0" dirty="0">
                <a:effectLst/>
                <a:ea typeface="Malgun Gothic" panose="020B0503020000020004" pitchFamily="34" charset="-127"/>
              </a:rPr>
              <a:t>, some experimental campaigns with ordinary and heavy concrete are planned at FNG, within </a:t>
            </a:r>
            <a:r>
              <a:rPr lang="en-US" sz="2000" kern="0" dirty="0" err="1">
                <a:effectLst/>
                <a:ea typeface="Malgun Gothic" panose="020B0503020000020004" pitchFamily="34" charset="-127"/>
              </a:rPr>
              <a:t>EUROfusion</a:t>
            </a:r>
            <a:r>
              <a:rPr lang="en-US" sz="2000" kern="0" dirty="0">
                <a:effectLst/>
                <a:ea typeface="Malgun Gothic" panose="020B0503020000020004" pitchFamily="34" charset="-127"/>
              </a:rPr>
              <a:t> WP BB. </a:t>
            </a:r>
          </a:p>
          <a:p>
            <a:r>
              <a:rPr lang="en-US" sz="2000" kern="0" dirty="0">
                <a:effectLst/>
                <a:ea typeface="Malgun Gothic" panose="020B0503020000020004" pitchFamily="34" charset="-127"/>
              </a:rPr>
              <a:t>The </a:t>
            </a:r>
            <a:r>
              <a:rPr lang="en-US" sz="2000" b="1" kern="0" dirty="0">
                <a:effectLst/>
                <a:ea typeface="Malgun Gothic" panose="020B0503020000020004" pitchFamily="34" charset="-127"/>
              </a:rPr>
              <a:t>DEMO-relevant ordinary concrete shielding benchmark experiment </a:t>
            </a:r>
            <a:r>
              <a:rPr lang="en-US" sz="2000" kern="0" dirty="0">
                <a:effectLst/>
                <a:ea typeface="Malgun Gothic" panose="020B0503020000020004" pitchFamily="34" charset="-127"/>
              </a:rPr>
              <a:t>is foreseen in 2025, with a mock-up consisting of </a:t>
            </a:r>
            <a:r>
              <a:rPr lang="en-US" sz="2000" b="1" kern="0" dirty="0">
                <a:effectLst/>
                <a:ea typeface="Malgun Gothic" panose="020B0503020000020004" pitchFamily="34" charset="-127"/>
              </a:rPr>
              <a:t>thirty-six 50x50x5 cm</a:t>
            </a:r>
            <a:r>
              <a:rPr lang="en-US" sz="2000" b="1" kern="0" baseline="30000" dirty="0">
                <a:effectLst/>
                <a:ea typeface="Malgun Gothic" panose="020B0503020000020004" pitchFamily="34" charset="-127"/>
              </a:rPr>
              <a:t>3</a:t>
            </a:r>
            <a:r>
              <a:rPr lang="en-US" sz="2000" b="1" kern="0" dirty="0">
                <a:effectLst/>
                <a:ea typeface="Malgun Gothic" panose="020B0503020000020004" pitchFamily="34" charset="-127"/>
              </a:rPr>
              <a:t> slabs </a:t>
            </a:r>
            <a:r>
              <a:rPr lang="en-US" sz="2000" kern="0" dirty="0">
                <a:effectLst/>
                <a:ea typeface="Malgun Gothic" panose="020B0503020000020004" pitchFamily="34" charset="-127"/>
              </a:rPr>
              <a:t>of ordinary concrete, its feasibility being demonstrated by a thorough MCNP pre-analysis with JEFF</a:t>
            </a:r>
            <a:r>
              <a:rPr lang="en-US" sz="2000" kern="0" dirty="0">
                <a:ea typeface="Malgun Gothic" panose="020B0503020000020004" pitchFamily="34" charset="-127"/>
              </a:rPr>
              <a:t> 3.3</a:t>
            </a:r>
            <a:r>
              <a:rPr lang="en-US" sz="2000" kern="0" dirty="0">
                <a:effectLst/>
                <a:ea typeface="Malgun Gothic" panose="020B0503020000020004" pitchFamily="34" charset="-127"/>
              </a:rPr>
              <a:t> and IRDFF 2 data libraries, respectively for transport and dosimetry.</a:t>
            </a:r>
            <a:endParaRPr lang="it-IT" sz="2000" dirty="0"/>
          </a:p>
        </p:txBody>
      </p:sp>
      <p:pic>
        <p:nvPicPr>
          <p:cNvPr id="9" name="Picture 1" descr="A drawing of a cube with dimensions&#10;&#10;Description automatically generated">
            <a:extLst>
              <a:ext uri="{FF2B5EF4-FFF2-40B4-BE49-F238E27FC236}">
                <a16:creationId xmlns:a16="http://schemas.microsoft.com/office/drawing/2014/main" id="{43FD8615-8B30-D5FF-1690-1EA7F71C012B}"/>
              </a:ext>
            </a:extLst>
          </p:cNvPr>
          <p:cNvPicPr>
            <a:picLocks noChangeAspect="1"/>
          </p:cNvPicPr>
          <p:nvPr/>
        </p:nvPicPr>
        <p:blipFill>
          <a:blip r:embed="rId2"/>
          <a:stretch>
            <a:fillRect/>
          </a:stretch>
        </p:blipFill>
        <p:spPr>
          <a:xfrm>
            <a:off x="1559496" y="2425593"/>
            <a:ext cx="3830216" cy="3944185"/>
          </a:xfrm>
          <a:prstGeom prst="rect">
            <a:avLst/>
          </a:prstGeom>
        </p:spPr>
      </p:pic>
      <p:pic>
        <p:nvPicPr>
          <p:cNvPr id="7" name="Picture 1" descr="A yellow and pink box with blue squares&#10;&#10;Description automatically generated with medium confidence">
            <a:extLst>
              <a:ext uri="{FF2B5EF4-FFF2-40B4-BE49-F238E27FC236}">
                <a16:creationId xmlns:a16="http://schemas.microsoft.com/office/drawing/2014/main" id="{344A87A0-A464-B4CD-BA0C-A4FDA33D7BCC}"/>
              </a:ext>
            </a:extLst>
          </p:cNvPr>
          <p:cNvPicPr>
            <a:picLocks noChangeAspect="1"/>
          </p:cNvPicPr>
          <p:nvPr/>
        </p:nvPicPr>
        <p:blipFill>
          <a:blip r:embed="rId3"/>
          <a:stretch>
            <a:fillRect/>
          </a:stretch>
        </p:blipFill>
        <p:spPr>
          <a:xfrm>
            <a:off x="6193990" y="2782462"/>
            <a:ext cx="3414711" cy="3469806"/>
          </a:xfrm>
          <a:prstGeom prst="rect">
            <a:avLst/>
          </a:prstGeom>
        </p:spPr>
      </p:pic>
    </p:spTree>
    <p:extLst>
      <p:ext uri="{BB962C8B-B14F-4D97-AF65-F5344CB8AC3E}">
        <p14:creationId xmlns:p14="http://schemas.microsoft.com/office/powerpoint/2010/main" val="3818917631"/>
      </p:ext>
    </p:extLst>
  </p:cSld>
  <p:clrMapOvr>
    <a:masterClrMapping/>
  </p:clrMapOvr>
</p:sld>
</file>

<file path=ppt/theme/theme1.xml><?xml version="1.0" encoding="utf-8"?>
<a:theme xmlns:a="http://schemas.openxmlformats.org/drawingml/2006/main" name="EUROfusion.1line_5_3_201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ed024c05-7945-4ac1-9cc3-716220b6cc02" xsi:nil="true"/>
    <lcf76f155ced4ddcb4097134ff3c332f xmlns="6d625785-42e5-40a3-b03d-802bc6493bd9">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503DE618DB0A0C46A666FD2065503EE5" ma:contentTypeVersion="18" ma:contentTypeDescription="Crear nuevo documento." ma:contentTypeScope="" ma:versionID="a55d6e1f82753bc75c1276a45bfc3239">
  <xsd:schema xmlns:xsd="http://www.w3.org/2001/XMLSchema" xmlns:xs="http://www.w3.org/2001/XMLSchema" xmlns:p="http://schemas.microsoft.com/office/2006/metadata/properties" xmlns:ns2="6d625785-42e5-40a3-b03d-802bc6493bd9" xmlns:ns3="ed024c05-7945-4ac1-9cc3-716220b6cc02" targetNamespace="http://schemas.microsoft.com/office/2006/metadata/properties" ma:root="true" ma:fieldsID="57071e801e9544907012f04dcc364622" ns2:_="" ns3:_="">
    <xsd:import namespace="6d625785-42e5-40a3-b03d-802bc6493bd9"/>
    <xsd:import namespace="ed024c05-7945-4ac1-9cc3-716220b6cc0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3:SharedWithUsers" minOccurs="0"/>
                <xsd:element ref="ns3:SharedWithDetails" minOccurs="0"/>
                <xsd:element ref="ns2:MediaServiceAutoKeyPoints" minOccurs="0"/>
                <xsd:element ref="ns2:MediaServiceKeyPoints"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d625785-42e5-40a3-b03d-802bc6493bd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Etiquetas de imagen" ma:readOnly="false" ma:fieldId="{5cf76f15-5ced-4ddc-b409-7134ff3c332f}" ma:taxonomyMulti="true" ma:sspId="d06a5c8c-1a73-4ba3-b11e-d38f132e128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Location" ma:index="25"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d024c05-7945-4ac1-9cc3-716220b6cc02" elementFormDefault="qualified">
    <xsd:import namespace="http://schemas.microsoft.com/office/2006/documentManagement/types"/>
    <xsd:import namespace="http://schemas.microsoft.com/office/infopath/2007/PartnerControls"/>
    <xsd:element name="SharedWithUsers" ma:index="13"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Detalles de uso compartido" ma:internalName="SharedWithDetails" ma:readOnly="true">
      <xsd:simpleType>
        <xsd:restriction base="dms:Note">
          <xsd:maxLength value="255"/>
        </xsd:restriction>
      </xsd:simpleType>
    </xsd:element>
    <xsd:element name="TaxCatchAll" ma:index="22" nillable="true" ma:displayName="Taxonomy Catch All Column" ma:hidden="true" ma:list="{f2d51215-bb1d-46df-9824-fec85c9f8692}" ma:internalName="TaxCatchAll" ma:showField="CatchAllData" ma:web="ed024c05-7945-4ac1-9cc3-716220b6cc0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0CDE988-15BF-4E33-95B9-B7948E53D32C}">
  <ds:schemaRefs>
    <ds:schemaRef ds:uri="http://schemas.microsoft.com/office/infopath/2007/PartnerControls"/>
    <ds:schemaRef ds:uri="http://www.w3.org/XML/1998/namespace"/>
    <ds:schemaRef ds:uri="http://schemas.openxmlformats.org/package/2006/metadata/core-properties"/>
    <ds:schemaRef ds:uri="http://purl.org/dc/terms/"/>
    <ds:schemaRef ds:uri="http://schemas.microsoft.com/office/2006/documentManagement/types"/>
    <ds:schemaRef ds:uri="http://purl.org/dc/elements/1.1/"/>
    <ds:schemaRef ds:uri="http://purl.org/dc/dcmitype/"/>
    <ds:schemaRef ds:uri="ceebf156-3aa6-4a56-9fae-c541f08b09ff"/>
    <ds:schemaRef ds:uri="http://schemas.microsoft.com/office/2006/metadata/properties"/>
  </ds:schemaRefs>
</ds:datastoreItem>
</file>

<file path=customXml/itemProps2.xml><?xml version="1.0" encoding="utf-8"?>
<ds:datastoreItem xmlns:ds="http://schemas.openxmlformats.org/officeDocument/2006/customXml" ds:itemID="{D22A168E-A114-44BE-B383-DFE104A77FD5}">
  <ds:schemaRefs>
    <ds:schemaRef ds:uri="http://schemas.microsoft.com/sharepoint/v3/contenttype/forms"/>
  </ds:schemaRefs>
</ds:datastoreItem>
</file>

<file path=customXml/itemProps3.xml><?xml version="1.0" encoding="utf-8"?>
<ds:datastoreItem xmlns:ds="http://schemas.openxmlformats.org/officeDocument/2006/customXml" ds:itemID="{562A03CA-8814-4C85-B5A9-1B4DB9D96F01}"/>
</file>

<file path=docProps/app.xml><?xml version="1.0" encoding="utf-8"?>
<Properties xmlns="http://schemas.openxmlformats.org/officeDocument/2006/extended-properties" xmlns:vt="http://schemas.openxmlformats.org/officeDocument/2006/docPropsVTypes">
  <Template>EUROfusion.1line_5_3_2019</Template>
  <TotalTime>106454</TotalTime>
  <Words>1942</Words>
  <Application>Microsoft Office PowerPoint</Application>
  <PresentationFormat>Widescreen</PresentationFormat>
  <Paragraphs>249</Paragraphs>
  <Slides>16</Slides>
  <Notes>0</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16</vt:i4>
      </vt:variant>
    </vt:vector>
  </HeadingPairs>
  <TitlesOfParts>
    <vt:vector size="26" baseType="lpstr">
      <vt:lpstr>Malgun Gothic</vt:lpstr>
      <vt:lpstr>SimSun</vt:lpstr>
      <vt:lpstr>Aptos</vt:lpstr>
      <vt:lpstr>Arial</vt:lpstr>
      <vt:lpstr>Calibri</vt:lpstr>
      <vt:lpstr>Cambria Math</vt:lpstr>
      <vt:lpstr>CharisSIL</vt:lpstr>
      <vt:lpstr>Symbol</vt:lpstr>
      <vt:lpstr>Times New Roman</vt:lpstr>
      <vt:lpstr>EUROfusion.1line_5_3_2019</vt:lpstr>
      <vt:lpstr>Presentazione standard di PowerPoint</vt:lpstr>
      <vt:lpstr>Presentazione standard di PowerPoint</vt:lpstr>
      <vt:lpstr>Presentazione standard di PowerPoint</vt:lpstr>
      <vt:lpstr>ACP loop at FNG - Final Layout</vt:lpstr>
      <vt:lpstr>Presentazione standard di PowerPoint</vt:lpstr>
      <vt:lpstr>Presentazione standard di PowerPoint</vt:lpstr>
      <vt:lpstr>Expected activity at the meas. section, 1g of Cu dust, 1 um</vt:lpstr>
      <vt:lpstr>Expected activity at the meas. section, 1g of Cu dust, 1 um</vt:lpstr>
      <vt:lpstr>Concrete shielding benchmark experiment </vt:lpstr>
      <vt:lpstr>Concrete shielding benchmark experiment </vt:lpstr>
      <vt:lpstr>Silica-based optical fibers for 14 MeV neutron beam monitoring</vt:lpstr>
      <vt:lpstr>Silica-based optical fibers for 14 MeV neutron beam monitoring</vt:lpstr>
      <vt:lpstr>Presentazione standard di PowerPoint</vt:lpstr>
      <vt:lpstr>Presentazione standard di PowerPoint</vt:lpstr>
      <vt:lpstr>Presentazione standard di PowerPoint</vt:lpstr>
      <vt:lpstr>Presentazione standard di PowerPoint</vt:lpstr>
    </vt:vector>
  </TitlesOfParts>
  <Company>Windows User</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PB-Presentation Template</dc:title>
  <dc:creator>juergen.gafert@kit.edu</dc:creator>
  <cp:lastModifiedBy>Nicola Fonnesu</cp:lastModifiedBy>
  <cp:revision>1742</cp:revision>
  <cp:lastPrinted>2024-04-05T15:53:04Z</cp:lastPrinted>
  <dcterms:created xsi:type="dcterms:W3CDTF">2019-04-02T13:59:54Z</dcterms:created>
  <dcterms:modified xsi:type="dcterms:W3CDTF">2025-04-09T18:45:09Z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0x010100503DE618DB0A0C46A666FD2065503EE5</vt:lpwstr>
  </property>
</Properties>
</file>