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4"/>
  </p:sldMasterIdLst>
  <p:notesMasterIdLst>
    <p:notesMasterId r:id="rId23"/>
  </p:notesMasterIdLst>
  <p:handoutMasterIdLst>
    <p:handoutMasterId r:id="rId24"/>
  </p:handoutMasterIdLst>
  <p:sldIdLst>
    <p:sldId id="257" r:id="rId5"/>
    <p:sldId id="264" r:id="rId6"/>
    <p:sldId id="2147481071" r:id="rId7"/>
    <p:sldId id="258" r:id="rId8"/>
    <p:sldId id="2147481075" r:id="rId9"/>
    <p:sldId id="2014" r:id="rId10"/>
    <p:sldId id="2147481072" r:id="rId11"/>
    <p:sldId id="2147481077" r:id="rId12"/>
    <p:sldId id="2147481078" r:id="rId13"/>
    <p:sldId id="2147481089" r:id="rId14"/>
    <p:sldId id="2147481064" r:id="rId15"/>
    <p:sldId id="2147481065" r:id="rId16"/>
    <p:sldId id="2147481066" r:id="rId17"/>
    <p:sldId id="2147481086" r:id="rId18"/>
    <p:sldId id="2147481076" r:id="rId19"/>
    <p:sldId id="2147481067" r:id="rId20"/>
    <p:sldId id="2147481069" r:id="rId21"/>
    <p:sldId id="214748107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78E915-1F55-4DC1-A64F-F6ABC445578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E6FE84C7-42AC-45CD-8802-059B73C161C1}">
      <dgm:prSet phldrT="[Text]"/>
      <dgm:spPr/>
      <dgm:t>
        <a:bodyPr/>
        <a:lstStyle/>
        <a:p>
          <a:r>
            <a:rPr lang="en-GB" dirty="0" err="1"/>
            <a:t>Paramak</a:t>
          </a:r>
          <a:r>
            <a:rPr lang="en-GB" dirty="0"/>
            <a:t> 0.8.8 </a:t>
          </a:r>
        </a:p>
      </dgm:t>
    </dgm:pt>
    <dgm:pt modelId="{E8494491-3054-4D8D-B52B-4CB33483C542}" type="parTrans" cxnId="{F64C996D-86F2-48B1-A44D-0B5567C72338}">
      <dgm:prSet/>
      <dgm:spPr/>
      <dgm:t>
        <a:bodyPr/>
        <a:lstStyle/>
        <a:p>
          <a:endParaRPr lang="en-GB"/>
        </a:p>
      </dgm:t>
    </dgm:pt>
    <dgm:pt modelId="{79093FDB-257C-4F61-9BB3-776C9D20F582}" type="sibTrans" cxnId="{F64C996D-86F2-48B1-A44D-0B5567C72338}">
      <dgm:prSet/>
      <dgm:spPr/>
      <dgm:t>
        <a:bodyPr/>
        <a:lstStyle/>
        <a:p>
          <a:endParaRPr lang="en-GB"/>
        </a:p>
      </dgm:t>
    </dgm:pt>
    <dgm:pt modelId="{4BE44480-87DC-445C-9939-A65B6026112E}">
      <dgm:prSet phldrT="[Text]"/>
      <dgm:spPr/>
      <dgm:t>
        <a:bodyPr/>
        <a:lstStyle/>
        <a:p>
          <a:r>
            <a:rPr lang="en-GB"/>
            <a:t>DAGMC</a:t>
          </a:r>
        </a:p>
      </dgm:t>
    </dgm:pt>
    <dgm:pt modelId="{212E43BB-5D5B-4A7D-A76F-F5C997F34D40}" type="parTrans" cxnId="{88E03FAC-1661-4EEC-AE0C-C7E943AB9E4E}">
      <dgm:prSet/>
      <dgm:spPr/>
      <dgm:t>
        <a:bodyPr/>
        <a:lstStyle/>
        <a:p>
          <a:endParaRPr lang="en-GB"/>
        </a:p>
      </dgm:t>
    </dgm:pt>
    <dgm:pt modelId="{EB13D2B1-8E28-49DA-8A77-5E8429002CED}" type="sibTrans" cxnId="{88E03FAC-1661-4EEC-AE0C-C7E943AB9E4E}">
      <dgm:prSet/>
      <dgm:spPr/>
      <dgm:t>
        <a:bodyPr/>
        <a:lstStyle/>
        <a:p>
          <a:endParaRPr lang="en-GB"/>
        </a:p>
      </dgm:t>
    </dgm:pt>
    <dgm:pt modelId="{208F44B6-6961-4261-A288-1468688FF23C}">
      <dgm:prSet phldrT="[Text]"/>
      <dgm:spPr/>
      <dgm:t>
        <a:bodyPr/>
        <a:lstStyle/>
        <a:p>
          <a:r>
            <a:rPr lang="en-GB"/>
            <a:t>OpenMC 0.14.0</a:t>
          </a:r>
        </a:p>
      </dgm:t>
    </dgm:pt>
    <dgm:pt modelId="{AD275D21-C487-47F1-893A-9F998BD405B7}" type="parTrans" cxnId="{EF33D6EF-C502-49E3-94ED-5ECCD2A84EDD}">
      <dgm:prSet/>
      <dgm:spPr/>
      <dgm:t>
        <a:bodyPr/>
        <a:lstStyle/>
        <a:p>
          <a:endParaRPr lang="en-GB"/>
        </a:p>
      </dgm:t>
    </dgm:pt>
    <dgm:pt modelId="{6493E7A1-F56B-4969-A37B-55B710D07C54}" type="sibTrans" cxnId="{EF33D6EF-C502-49E3-94ED-5ECCD2A84EDD}">
      <dgm:prSet/>
      <dgm:spPr/>
      <dgm:t>
        <a:bodyPr/>
        <a:lstStyle/>
        <a:p>
          <a:endParaRPr lang="en-GB"/>
        </a:p>
      </dgm:t>
    </dgm:pt>
    <dgm:pt modelId="{B2F0A23E-F458-45C9-BF1D-B2D3744A9FC3}">
      <dgm:prSet/>
      <dgm:spPr/>
      <dgm:t>
        <a:bodyPr/>
        <a:lstStyle/>
        <a:p>
          <a:r>
            <a:rPr lang="en-GB" dirty="0"/>
            <a:t>Mass &amp; Roll Out Model</a:t>
          </a:r>
        </a:p>
      </dgm:t>
    </dgm:pt>
    <dgm:pt modelId="{D9FE4F50-2965-461D-9933-A6991D8AA0DE}" type="parTrans" cxnId="{53047D50-97A2-40AE-B0BA-0BD807F964DF}">
      <dgm:prSet/>
      <dgm:spPr/>
      <dgm:t>
        <a:bodyPr/>
        <a:lstStyle/>
        <a:p>
          <a:endParaRPr lang="en-GB"/>
        </a:p>
      </dgm:t>
    </dgm:pt>
    <dgm:pt modelId="{7B5F529F-7469-48EA-BAB5-A6150DB3B9A0}" type="sibTrans" cxnId="{53047D50-97A2-40AE-B0BA-0BD807F964DF}">
      <dgm:prSet/>
      <dgm:spPr/>
      <dgm:t>
        <a:bodyPr/>
        <a:lstStyle/>
        <a:p>
          <a:endParaRPr lang="en-GB"/>
        </a:p>
      </dgm:t>
    </dgm:pt>
    <dgm:pt modelId="{CA469A09-6DD1-4DC5-9031-B51EFE3131AA}" type="pres">
      <dgm:prSet presAssocID="{3B78E915-1F55-4DC1-A64F-F6ABC4455780}" presName="Name0" presStyleCnt="0">
        <dgm:presLayoutVars>
          <dgm:dir/>
          <dgm:resizeHandles val="exact"/>
        </dgm:presLayoutVars>
      </dgm:prSet>
      <dgm:spPr/>
    </dgm:pt>
    <dgm:pt modelId="{31C62910-28CD-4A54-9989-6E5D4EFBFE97}" type="pres">
      <dgm:prSet presAssocID="{E6FE84C7-42AC-45CD-8802-059B73C161C1}" presName="node" presStyleLbl="node1" presStyleIdx="0" presStyleCnt="4">
        <dgm:presLayoutVars>
          <dgm:bulletEnabled val="1"/>
        </dgm:presLayoutVars>
      </dgm:prSet>
      <dgm:spPr/>
    </dgm:pt>
    <dgm:pt modelId="{0060083A-BF2D-4C0F-8D01-160018E88319}" type="pres">
      <dgm:prSet presAssocID="{79093FDB-257C-4F61-9BB3-776C9D20F582}" presName="sibTrans" presStyleLbl="sibTrans2D1" presStyleIdx="0" presStyleCnt="3"/>
      <dgm:spPr/>
    </dgm:pt>
    <dgm:pt modelId="{C30341AF-4BFF-46F9-89F2-57FDEF62B032}" type="pres">
      <dgm:prSet presAssocID="{79093FDB-257C-4F61-9BB3-776C9D20F582}" presName="connectorText" presStyleLbl="sibTrans2D1" presStyleIdx="0" presStyleCnt="3"/>
      <dgm:spPr/>
    </dgm:pt>
    <dgm:pt modelId="{52B027F7-EEB2-4952-9236-334CB3D4832E}" type="pres">
      <dgm:prSet presAssocID="{4BE44480-87DC-445C-9939-A65B6026112E}" presName="node" presStyleLbl="node1" presStyleIdx="1" presStyleCnt="4">
        <dgm:presLayoutVars>
          <dgm:bulletEnabled val="1"/>
        </dgm:presLayoutVars>
      </dgm:prSet>
      <dgm:spPr/>
    </dgm:pt>
    <dgm:pt modelId="{3E16AA1A-503C-403B-B394-C925A56A0F3B}" type="pres">
      <dgm:prSet presAssocID="{EB13D2B1-8E28-49DA-8A77-5E8429002CED}" presName="sibTrans" presStyleLbl="sibTrans2D1" presStyleIdx="1" presStyleCnt="3"/>
      <dgm:spPr/>
    </dgm:pt>
    <dgm:pt modelId="{DC39D62F-B458-47B2-9480-150A16715785}" type="pres">
      <dgm:prSet presAssocID="{EB13D2B1-8E28-49DA-8A77-5E8429002CED}" presName="connectorText" presStyleLbl="sibTrans2D1" presStyleIdx="1" presStyleCnt="3"/>
      <dgm:spPr/>
    </dgm:pt>
    <dgm:pt modelId="{8B530489-41CA-4E4F-B610-CCD10857C55F}" type="pres">
      <dgm:prSet presAssocID="{208F44B6-6961-4261-A288-1468688FF23C}" presName="node" presStyleLbl="node1" presStyleIdx="2" presStyleCnt="4">
        <dgm:presLayoutVars>
          <dgm:bulletEnabled val="1"/>
        </dgm:presLayoutVars>
      </dgm:prSet>
      <dgm:spPr/>
    </dgm:pt>
    <dgm:pt modelId="{5B907C42-1DA3-4C63-B031-6F85D2EAD031}" type="pres">
      <dgm:prSet presAssocID="{6493E7A1-F56B-4969-A37B-55B710D07C54}" presName="sibTrans" presStyleLbl="sibTrans2D1" presStyleIdx="2" presStyleCnt="3"/>
      <dgm:spPr/>
    </dgm:pt>
    <dgm:pt modelId="{1E995FD7-093D-4507-B4C9-F56873B1BD4B}" type="pres">
      <dgm:prSet presAssocID="{6493E7A1-F56B-4969-A37B-55B710D07C54}" presName="connectorText" presStyleLbl="sibTrans2D1" presStyleIdx="2" presStyleCnt="3"/>
      <dgm:spPr/>
    </dgm:pt>
    <dgm:pt modelId="{C4AA9DE5-A2C3-442D-B577-F78AB1E57D63}" type="pres">
      <dgm:prSet presAssocID="{B2F0A23E-F458-45C9-BF1D-B2D3744A9FC3}" presName="node" presStyleLbl="node1" presStyleIdx="3" presStyleCnt="4">
        <dgm:presLayoutVars>
          <dgm:bulletEnabled val="1"/>
        </dgm:presLayoutVars>
      </dgm:prSet>
      <dgm:spPr/>
    </dgm:pt>
  </dgm:ptLst>
  <dgm:cxnLst>
    <dgm:cxn modelId="{94D67000-62D0-4588-ACFC-FA5FBFC2748E}" type="presOf" srcId="{6493E7A1-F56B-4969-A37B-55B710D07C54}" destId="{1E995FD7-093D-4507-B4C9-F56873B1BD4B}" srcOrd="1" destOrd="0" presId="urn:microsoft.com/office/officeart/2005/8/layout/process1"/>
    <dgm:cxn modelId="{F51F4410-479D-42A6-A84C-BA9322171635}" type="presOf" srcId="{EB13D2B1-8E28-49DA-8A77-5E8429002CED}" destId="{DC39D62F-B458-47B2-9480-150A16715785}" srcOrd="1" destOrd="0" presId="urn:microsoft.com/office/officeart/2005/8/layout/process1"/>
    <dgm:cxn modelId="{92D5B831-1CCD-49A5-B3A3-B6C1C82088CA}" type="presOf" srcId="{E6FE84C7-42AC-45CD-8802-059B73C161C1}" destId="{31C62910-28CD-4A54-9989-6E5D4EFBFE97}" srcOrd="0" destOrd="0" presId="urn:microsoft.com/office/officeart/2005/8/layout/process1"/>
    <dgm:cxn modelId="{6D602337-8AC5-4319-B0FE-9DF8C1E9534C}" type="presOf" srcId="{6493E7A1-F56B-4969-A37B-55B710D07C54}" destId="{5B907C42-1DA3-4C63-B031-6F85D2EAD031}" srcOrd="0" destOrd="0" presId="urn:microsoft.com/office/officeart/2005/8/layout/process1"/>
    <dgm:cxn modelId="{32C46360-4979-4E3D-BB5E-F211A23B233A}" type="presOf" srcId="{B2F0A23E-F458-45C9-BF1D-B2D3744A9FC3}" destId="{C4AA9DE5-A2C3-442D-B577-F78AB1E57D63}" srcOrd="0" destOrd="0" presId="urn:microsoft.com/office/officeart/2005/8/layout/process1"/>
    <dgm:cxn modelId="{F64C996D-86F2-48B1-A44D-0B5567C72338}" srcId="{3B78E915-1F55-4DC1-A64F-F6ABC4455780}" destId="{E6FE84C7-42AC-45CD-8802-059B73C161C1}" srcOrd="0" destOrd="0" parTransId="{E8494491-3054-4D8D-B52B-4CB33483C542}" sibTransId="{79093FDB-257C-4F61-9BB3-776C9D20F582}"/>
    <dgm:cxn modelId="{53047D50-97A2-40AE-B0BA-0BD807F964DF}" srcId="{3B78E915-1F55-4DC1-A64F-F6ABC4455780}" destId="{B2F0A23E-F458-45C9-BF1D-B2D3744A9FC3}" srcOrd="3" destOrd="0" parTransId="{D9FE4F50-2965-461D-9933-A6991D8AA0DE}" sibTransId="{7B5F529F-7469-48EA-BAB5-A6150DB3B9A0}"/>
    <dgm:cxn modelId="{3C749772-D0AE-44A0-8520-48C001D888A3}" type="presOf" srcId="{79093FDB-257C-4F61-9BB3-776C9D20F582}" destId="{0060083A-BF2D-4C0F-8D01-160018E88319}" srcOrd="0" destOrd="0" presId="urn:microsoft.com/office/officeart/2005/8/layout/process1"/>
    <dgm:cxn modelId="{E462AF7F-23BE-412E-A7B0-00FF7F280265}" type="presOf" srcId="{3B78E915-1F55-4DC1-A64F-F6ABC4455780}" destId="{CA469A09-6DD1-4DC5-9031-B51EFE3131AA}" srcOrd="0" destOrd="0" presId="urn:microsoft.com/office/officeart/2005/8/layout/process1"/>
    <dgm:cxn modelId="{88E03FAC-1661-4EEC-AE0C-C7E943AB9E4E}" srcId="{3B78E915-1F55-4DC1-A64F-F6ABC4455780}" destId="{4BE44480-87DC-445C-9939-A65B6026112E}" srcOrd="1" destOrd="0" parTransId="{212E43BB-5D5B-4A7D-A76F-F5C997F34D40}" sibTransId="{EB13D2B1-8E28-49DA-8A77-5E8429002CED}"/>
    <dgm:cxn modelId="{5407F5C1-48A7-4831-A170-0B461743BE8B}" type="presOf" srcId="{EB13D2B1-8E28-49DA-8A77-5E8429002CED}" destId="{3E16AA1A-503C-403B-B394-C925A56A0F3B}" srcOrd="0" destOrd="0" presId="urn:microsoft.com/office/officeart/2005/8/layout/process1"/>
    <dgm:cxn modelId="{EF33D6EF-C502-49E3-94ED-5ECCD2A84EDD}" srcId="{3B78E915-1F55-4DC1-A64F-F6ABC4455780}" destId="{208F44B6-6961-4261-A288-1468688FF23C}" srcOrd="2" destOrd="0" parTransId="{AD275D21-C487-47F1-893A-9F998BD405B7}" sibTransId="{6493E7A1-F56B-4969-A37B-55B710D07C54}"/>
    <dgm:cxn modelId="{E7E760F7-D900-47A4-BD99-7D6821617AED}" type="presOf" srcId="{4BE44480-87DC-445C-9939-A65B6026112E}" destId="{52B027F7-EEB2-4952-9236-334CB3D4832E}" srcOrd="0" destOrd="0" presId="urn:microsoft.com/office/officeart/2005/8/layout/process1"/>
    <dgm:cxn modelId="{A866B5F7-0E02-4EC5-AEDF-E15556BBE5DD}" type="presOf" srcId="{79093FDB-257C-4F61-9BB3-776C9D20F582}" destId="{C30341AF-4BFF-46F9-89F2-57FDEF62B032}" srcOrd="1" destOrd="0" presId="urn:microsoft.com/office/officeart/2005/8/layout/process1"/>
    <dgm:cxn modelId="{B999CDFA-BC41-46AF-BFDE-CDF7E126CEB5}" type="presOf" srcId="{208F44B6-6961-4261-A288-1468688FF23C}" destId="{8B530489-41CA-4E4F-B610-CCD10857C55F}" srcOrd="0" destOrd="0" presId="urn:microsoft.com/office/officeart/2005/8/layout/process1"/>
    <dgm:cxn modelId="{29842881-3A7B-478E-9CA4-8F1C8E57195B}" type="presParOf" srcId="{CA469A09-6DD1-4DC5-9031-B51EFE3131AA}" destId="{31C62910-28CD-4A54-9989-6E5D4EFBFE97}" srcOrd="0" destOrd="0" presId="urn:microsoft.com/office/officeart/2005/8/layout/process1"/>
    <dgm:cxn modelId="{BA8E5752-B9DD-4953-BD11-0E9D7BDEEED8}" type="presParOf" srcId="{CA469A09-6DD1-4DC5-9031-B51EFE3131AA}" destId="{0060083A-BF2D-4C0F-8D01-160018E88319}" srcOrd="1" destOrd="0" presId="urn:microsoft.com/office/officeart/2005/8/layout/process1"/>
    <dgm:cxn modelId="{319A2FA1-4473-41F1-933E-9E50D39962CC}" type="presParOf" srcId="{0060083A-BF2D-4C0F-8D01-160018E88319}" destId="{C30341AF-4BFF-46F9-89F2-57FDEF62B032}" srcOrd="0" destOrd="0" presId="urn:microsoft.com/office/officeart/2005/8/layout/process1"/>
    <dgm:cxn modelId="{34265269-1B1F-4CFD-A4E5-EB39D9753385}" type="presParOf" srcId="{CA469A09-6DD1-4DC5-9031-B51EFE3131AA}" destId="{52B027F7-EEB2-4952-9236-334CB3D4832E}" srcOrd="2" destOrd="0" presId="urn:microsoft.com/office/officeart/2005/8/layout/process1"/>
    <dgm:cxn modelId="{AD46DE39-42F8-4DDA-A260-4A652FA9D4E9}" type="presParOf" srcId="{CA469A09-6DD1-4DC5-9031-B51EFE3131AA}" destId="{3E16AA1A-503C-403B-B394-C925A56A0F3B}" srcOrd="3" destOrd="0" presId="urn:microsoft.com/office/officeart/2005/8/layout/process1"/>
    <dgm:cxn modelId="{5C047474-3E0D-4B44-815C-0F48332CD052}" type="presParOf" srcId="{3E16AA1A-503C-403B-B394-C925A56A0F3B}" destId="{DC39D62F-B458-47B2-9480-150A16715785}" srcOrd="0" destOrd="0" presId="urn:microsoft.com/office/officeart/2005/8/layout/process1"/>
    <dgm:cxn modelId="{77AD4465-AF1A-4650-9F63-C15587697315}" type="presParOf" srcId="{CA469A09-6DD1-4DC5-9031-B51EFE3131AA}" destId="{8B530489-41CA-4E4F-B610-CCD10857C55F}" srcOrd="4" destOrd="0" presId="urn:microsoft.com/office/officeart/2005/8/layout/process1"/>
    <dgm:cxn modelId="{35ABDF55-DE2A-4CD2-A2D0-2504C0D100D3}" type="presParOf" srcId="{CA469A09-6DD1-4DC5-9031-B51EFE3131AA}" destId="{5B907C42-1DA3-4C63-B031-6F85D2EAD031}" srcOrd="5" destOrd="0" presId="urn:microsoft.com/office/officeart/2005/8/layout/process1"/>
    <dgm:cxn modelId="{8CE9B97B-779C-4DD5-942A-54D21A655239}" type="presParOf" srcId="{5B907C42-1DA3-4C63-B031-6F85D2EAD031}" destId="{1E995FD7-093D-4507-B4C9-F56873B1BD4B}" srcOrd="0" destOrd="0" presId="urn:microsoft.com/office/officeart/2005/8/layout/process1"/>
    <dgm:cxn modelId="{C7724A91-EC3D-41DE-B03F-ACCFAEED9F7B}" type="presParOf" srcId="{CA469A09-6DD1-4DC5-9031-B51EFE3131AA}" destId="{C4AA9DE5-A2C3-442D-B577-F78AB1E57D63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33358F-D809-4B38-8E63-822D1FF1BEC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E926624-2DA1-4AD8-A441-7C8A9E227287}">
      <dgm:prSet phldrT="[Text]"/>
      <dgm:spPr/>
      <dgm:t>
        <a:bodyPr/>
        <a:lstStyle/>
        <a:p>
          <a:r>
            <a:rPr lang="en-GB"/>
            <a:t>Supply ≠ Reserves</a:t>
          </a:r>
        </a:p>
      </dgm:t>
    </dgm:pt>
    <dgm:pt modelId="{DE81F8DA-94D7-434E-A1FC-C7C98B7D86CD}" type="parTrans" cxnId="{253A3CC7-D824-4CE8-B0FF-C0AF8C152DF4}">
      <dgm:prSet/>
      <dgm:spPr/>
      <dgm:t>
        <a:bodyPr/>
        <a:lstStyle/>
        <a:p>
          <a:endParaRPr lang="en-GB"/>
        </a:p>
      </dgm:t>
    </dgm:pt>
    <dgm:pt modelId="{6B2D8363-4534-41C1-A5A6-AD8F62B717F1}" type="sibTrans" cxnId="{253A3CC7-D824-4CE8-B0FF-C0AF8C152DF4}">
      <dgm:prSet/>
      <dgm:spPr/>
      <dgm:t>
        <a:bodyPr/>
        <a:lstStyle/>
        <a:p>
          <a:endParaRPr lang="en-GB"/>
        </a:p>
      </dgm:t>
    </dgm:pt>
    <dgm:pt modelId="{C280C782-1D89-4ACF-B4E4-CC14225002CA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b="1"/>
            <a:t>Short term</a:t>
          </a:r>
          <a:r>
            <a:rPr lang="en-GB"/>
            <a:t> increases in demand can be covered by large reserves. </a:t>
          </a:r>
        </a:p>
      </dgm:t>
    </dgm:pt>
    <dgm:pt modelId="{156A96AD-AEAC-46F6-BDFB-15AE850173C2}" type="parTrans" cxnId="{5C316BEA-234F-416E-95EB-E6FA751AB9C3}">
      <dgm:prSet/>
      <dgm:spPr/>
      <dgm:t>
        <a:bodyPr/>
        <a:lstStyle/>
        <a:p>
          <a:endParaRPr lang="en-GB"/>
        </a:p>
      </dgm:t>
    </dgm:pt>
    <dgm:pt modelId="{D5586178-2581-45E4-AC68-610379CD0F9E}" type="sibTrans" cxnId="{5C316BEA-234F-416E-95EB-E6FA751AB9C3}">
      <dgm:prSet/>
      <dgm:spPr/>
      <dgm:t>
        <a:bodyPr/>
        <a:lstStyle/>
        <a:p>
          <a:endParaRPr lang="en-GB"/>
        </a:p>
      </dgm:t>
    </dgm:pt>
    <dgm:pt modelId="{BDAAD95E-72FE-428F-A6B5-60A00D430E64}">
      <dgm:prSet phldrT="[Text]"/>
      <dgm:spPr/>
      <dgm:t>
        <a:bodyPr/>
        <a:lstStyle/>
        <a:p>
          <a:r>
            <a:rPr lang="en-GB"/>
            <a:t>Lead times on new operations</a:t>
          </a:r>
        </a:p>
      </dgm:t>
    </dgm:pt>
    <dgm:pt modelId="{D69FAF9E-AAC4-4CF2-9CCB-E7B6C7254524}" type="parTrans" cxnId="{41F2E0ED-A1DE-4247-8E9B-68C9B4BA0DB2}">
      <dgm:prSet/>
      <dgm:spPr/>
      <dgm:t>
        <a:bodyPr/>
        <a:lstStyle/>
        <a:p>
          <a:endParaRPr lang="en-GB"/>
        </a:p>
      </dgm:t>
    </dgm:pt>
    <dgm:pt modelId="{9942C444-72BF-4EF1-870B-3FC87C76F732}" type="sibTrans" cxnId="{41F2E0ED-A1DE-4247-8E9B-68C9B4BA0DB2}">
      <dgm:prSet/>
      <dgm:spPr/>
      <dgm:t>
        <a:bodyPr/>
        <a:lstStyle/>
        <a:p>
          <a:endParaRPr lang="en-GB"/>
        </a:p>
      </dgm:t>
    </dgm:pt>
    <dgm:pt modelId="{DBE41550-5C5D-4375-8A91-4708743FA66C}">
      <dgm:prSet phldrT="[Text]"/>
      <dgm:spPr/>
      <dgm:t>
        <a:bodyPr/>
        <a:lstStyle/>
        <a:p>
          <a:r>
            <a:rPr lang="en-GB" b="1"/>
            <a:t>~5-year minimum </a:t>
          </a:r>
          <a:r>
            <a:rPr lang="en-GB" b="0"/>
            <a:t>between investment decision and the commencement of production.</a:t>
          </a:r>
        </a:p>
      </dgm:t>
    </dgm:pt>
    <dgm:pt modelId="{9C656B13-13C3-4B04-AD08-F8C7C9B6FBCD}" type="parTrans" cxnId="{CCBE03BC-3DD1-485C-81C0-E5958EA3FACE}">
      <dgm:prSet/>
      <dgm:spPr/>
      <dgm:t>
        <a:bodyPr/>
        <a:lstStyle/>
        <a:p>
          <a:endParaRPr lang="en-GB"/>
        </a:p>
      </dgm:t>
    </dgm:pt>
    <dgm:pt modelId="{013CFEEC-DD75-43E4-BDC7-E4431F133F86}" type="sibTrans" cxnId="{CCBE03BC-3DD1-485C-81C0-E5958EA3FACE}">
      <dgm:prSet/>
      <dgm:spPr/>
      <dgm:t>
        <a:bodyPr/>
        <a:lstStyle/>
        <a:p>
          <a:endParaRPr lang="en-GB"/>
        </a:p>
      </dgm:t>
    </dgm:pt>
    <dgm:pt modelId="{D55712D3-847B-4A08-B465-1A05B96B0D34}" type="pres">
      <dgm:prSet presAssocID="{E633358F-D809-4B38-8E63-822D1FF1BEC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663F60A-E124-4318-B60F-DDC79B187DF9}" type="pres">
      <dgm:prSet presAssocID="{7E926624-2DA1-4AD8-A441-7C8A9E227287}" presName="root" presStyleCnt="0"/>
      <dgm:spPr/>
    </dgm:pt>
    <dgm:pt modelId="{2F29A83A-BB4B-4930-9FA3-F92F36F27DD6}" type="pres">
      <dgm:prSet presAssocID="{7E926624-2DA1-4AD8-A441-7C8A9E227287}" presName="rootComposite" presStyleCnt="0"/>
      <dgm:spPr/>
    </dgm:pt>
    <dgm:pt modelId="{3176AB1C-3311-4D38-8E88-C23826546C45}" type="pres">
      <dgm:prSet presAssocID="{7E926624-2DA1-4AD8-A441-7C8A9E227287}" presName="rootText" presStyleLbl="node1" presStyleIdx="0" presStyleCnt="2"/>
      <dgm:spPr/>
    </dgm:pt>
    <dgm:pt modelId="{0C3CAC25-0D06-4C69-9EB0-B9231946A2F7}" type="pres">
      <dgm:prSet presAssocID="{7E926624-2DA1-4AD8-A441-7C8A9E227287}" presName="rootConnector" presStyleLbl="node1" presStyleIdx="0" presStyleCnt="2"/>
      <dgm:spPr/>
    </dgm:pt>
    <dgm:pt modelId="{8158583C-5C92-4244-8C6B-9340BBC42E47}" type="pres">
      <dgm:prSet presAssocID="{7E926624-2DA1-4AD8-A441-7C8A9E227287}" presName="childShape" presStyleCnt="0"/>
      <dgm:spPr/>
    </dgm:pt>
    <dgm:pt modelId="{A46BE091-B362-4DDB-A90A-EB43914C9410}" type="pres">
      <dgm:prSet presAssocID="{156A96AD-AEAC-46F6-BDFB-15AE850173C2}" presName="Name13" presStyleLbl="parChTrans1D2" presStyleIdx="0" presStyleCnt="2"/>
      <dgm:spPr/>
    </dgm:pt>
    <dgm:pt modelId="{9D62769D-ABB6-4BB4-8AD2-00F7EEB36060}" type="pres">
      <dgm:prSet presAssocID="{C280C782-1D89-4ACF-B4E4-CC14225002CA}" presName="childText" presStyleLbl="bgAcc1" presStyleIdx="0" presStyleCnt="2">
        <dgm:presLayoutVars>
          <dgm:bulletEnabled val="1"/>
        </dgm:presLayoutVars>
      </dgm:prSet>
      <dgm:spPr/>
    </dgm:pt>
    <dgm:pt modelId="{02EE3492-30D5-403A-8D32-11AE7AF16A98}" type="pres">
      <dgm:prSet presAssocID="{BDAAD95E-72FE-428F-A6B5-60A00D430E64}" presName="root" presStyleCnt="0"/>
      <dgm:spPr/>
    </dgm:pt>
    <dgm:pt modelId="{99DA2320-BCD2-44F3-869E-5940328326B2}" type="pres">
      <dgm:prSet presAssocID="{BDAAD95E-72FE-428F-A6B5-60A00D430E64}" presName="rootComposite" presStyleCnt="0"/>
      <dgm:spPr/>
    </dgm:pt>
    <dgm:pt modelId="{D9BB48C6-B200-4530-96E2-77B549FDF09E}" type="pres">
      <dgm:prSet presAssocID="{BDAAD95E-72FE-428F-A6B5-60A00D430E64}" presName="rootText" presStyleLbl="node1" presStyleIdx="1" presStyleCnt="2"/>
      <dgm:spPr/>
    </dgm:pt>
    <dgm:pt modelId="{3AC9DDE5-4ED0-4A74-A60E-9157828E47A3}" type="pres">
      <dgm:prSet presAssocID="{BDAAD95E-72FE-428F-A6B5-60A00D430E64}" presName="rootConnector" presStyleLbl="node1" presStyleIdx="1" presStyleCnt="2"/>
      <dgm:spPr/>
    </dgm:pt>
    <dgm:pt modelId="{709BD257-8B12-4F59-9862-391FB2BD2141}" type="pres">
      <dgm:prSet presAssocID="{BDAAD95E-72FE-428F-A6B5-60A00D430E64}" presName="childShape" presStyleCnt="0"/>
      <dgm:spPr/>
    </dgm:pt>
    <dgm:pt modelId="{B8DDB2A7-E4B5-4AC3-ADC2-DDCBA1A518D7}" type="pres">
      <dgm:prSet presAssocID="{9C656B13-13C3-4B04-AD08-F8C7C9B6FBCD}" presName="Name13" presStyleLbl="parChTrans1D2" presStyleIdx="1" presStyleCnt="2"/>
      <dgm:spPr/>
    </dgm:pt>
    <dgm:pt modelId="{2B08E4FF-2BA2-4EE0-8027-3D49A2EE6826}" type="pres">
      <dgm:prSet presAssocID="{DBE41550-5C5D-4375-8A91-4708743FA66C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82AAE40A-3C73-40A0-8994-A3F22EEF3366}" type="presOf" srcId="{DBE41550-5C5D-4375-8A91-4708743FA66C}" destId="{2B08E4FF-2BA2-4EE0-8027-3D49A2EE6826}" srcOrd="0" destOrd="0" presId="urn:microsoft.com/office/officeart/2005/8/layout/hierarchy3"/>
    <dgm:cxn modelId="{059F6A19-6F28-4E04-AF41-6C283B551871}" type="presOf" srcId="{156A96AD-AEAC-46F6-BDFB-15AE850173C2}" destId="{A46BE091-B362-4DDB-A90A-EB43914C9410}" srcOrd="0" destOrd="0" presId="urn:microsoft.com/office/officeart/2005/8/layout/hierarchy3"/>
    <dgm:cxn modelId="{A2B9C140-CD8A-4B75-A3AF-D413085C615C}" type="presOf" srcId="{9C656B13-13C3-4B04-AD08-F8C7C9B6FBCD}" destId="{B8DDB2A7-E4B5-4AC3-ADC2-DDCBA1A518D7}" srcOrd="0" destOrd="0" presId="urn:microsoft.com/office/officeart/2005/8/layout/hierarchy3"/>
    <dgm:cxn modelId="{58BB3367-1FB1-46DB-911F-0EE6135DD467}" type="presOf" srcId="{BDAAD95E-72FE-428F-A6B5-60A00D430E64}" destId="{D9BB48C6-B200-4530-96E2-77B549FDF09E}" srcOrd="0" destOrd="0" presId="urn:microsoft.com/office/officeart/2005/8/layout/hierarchy3"/>
    <dgm:cxn modelId="{66125FA9-081E-40C7-BCA9-4D2B3DE432FE}" type="presOf" srcId="{BDAAD95E-72FE-428F-A6B5-60A00D430E64}" destId="{3AC9DDE5-4ED0-4A74-A60E-9157828E47A3}" srcOrd="1" destOrd="0" presId="urn:microsoft.com/office/officeart/2005/8/layout/hierarchy3"/>
    <dgm:cxn modelId="{BD5405AA-C166-42A4-B2D0-EB2D9CBA3671}" type="presOf" srcId="{E633358F-D809-4B38-8E63-822D1FF1BEC9}" destId="{D55712D3-847B-4A08-B465-1A05B96B0D34}" srcOrd="0" destOrd="0" presId="urn:microsoft.com/office/officeart/2005/8/layout/hierarchy3"/>
    <dgm:cxn modelId="{CCBE03BC-3DD1-485C-81C0-E5958EA3FACE}" srcId="{BDAAD95E-72FE-428F-A6B5-60A00D430E64}" destId="{DBE41550-5C5D-4375-8A91-4708743FA66C}" srcOrd="0" destOrd="0" parTransId="{9C656B13-13C3-4B04-AD08-F8C7C9B6FBCD}" sibTransId="{013CFEEC-DD75-43E4-BDC7-E4431F133F86}"/>
    <dgm:cxn modelId="{253A3CC7-D824-4CE8-B0FF-C0AF8C152DF4}" srcId="{E633358F-D809-4B38-8E63-822D1FF1BEC9}" destId="{7E926624-2DA1-4AD8-A441-7C8A9E227287}" srcOrd="0" destOrd="0" parTransId="{DE81F8DA-94D7-434E-A1FC-C7C98B7D86CD}" sibTransId="{6B2D8363-4534-41C1-A5A6-AD8F62B717F1}"/>
    <dgm:cxn modelId="{6C0F34D2-4CFB-4AE6-BA9F-1C7A1C264B0F}" type="presOf" srcId="{7E926624-2DA1-4AD8-A441-7C8A9E227287}" destId="{3176AB1C-3311-4D38-8E88-C23826546C45}" srcOrd="0" destOrd="0" presId="urn:microsoft.com/office/officeart/2005/8/layout/hierarchy3"/>
    <dgm:cxn modelId="{8BA1A6E8-A2F2-4E93-A6F5-9D1748F3E3A4}" type="presOf" srcId="{C280C782-1D89-4ACF-B4E4-CC14225002CA}" destId="{9D62769D-ABB6-4BB4-8AD2-00F7EEB36060}" srcOrd="0" destOrd="0" presId="urn:microsoft.com/office/officeart/2005/8/layout/hierarchy3"/>
    <dgm:cxn modelId="{5C316BEA-234F-416E-95EB-E6FA751AB9C3}" srcId="{7E926624-2DA1-4AD8-A441-7C8A9E227287}" destId="{C280C782-1D89-4ACF-B4E4-CC14225002CA}" srcOrd="0" destOrd="0" parTransId="{156A96AD-AEAC-46F6-BDFB-15AE850173C2}" sibTransId="{D5586178-2581-45E4-AC68-610379CD0F9E}"/>
    <dgm:cxn modelId="{41F2E0ED-A1DE-4247-8E9B-68C9B4BA0DB2}" srcId="{E633358F-D809-4B38-8E63-822D1FF1BEC9}" destId="{BDAAD95E-72FE-428F-A6B5-60A00D430E64}" srcOrd="1" destOrd="0" parTransId="{D69FAF9E-AAC4-4CF2-9CCB-E7B6C7254524}" sibTransId="{9942C444-72BF-4EF1-870B-3FC87C76F732}"/>
    <dgm:cxn modelId="{42ECB2FD-74F6-4614-BD4C-5DB1420C844C}" type="presOf" srcId="{7E926624-2DA1-4AD8-A441-7C8A9E227287}" destId="{0C3CAC25-0D06-4C69-9EB0-B9231946A2F7}" srcOrd="1" destOrd="0" presId="urn:microsoft.com/office/officeart/2005/8/layout/hierarchy3"/>
    <dgm:cxn modelId="{4A34C4A0-BC50-462A-9C52-F398360E44B6}" type="presParOf" srcId="{D55712D3-847B-4A08-B465-1A05B96B0D34}" destId="{4663F60A-E124-4318-B60F-DDC79B187DF9}" srcOrd="0" destOrd="0" presId="urn:microsoft.com/office/officeart/2005/8/layout/hierarchy3"/>
    <dgm:cxn modelId="{48FDE3CF-FCEB-40AC-BF04-7D73BFD66868}" type="presParOf" srcId="{4663F60A-E124-4318-B60F-DDC79B187DF9}" destId="{2F29A83A-BB4B-4930-9FA3-F92F36F27DD6}" srcOrd="0" destOrd="0" presId="urn:microsoft.com/office/officeart/2005/8/layout/hierarchy3"/>
    <dgm:cxn modelId="{FED396A4-C79A-4AB8-8D32-6633171560E0}" type="presParOf" srcId="{2F29A83A-BB4B-4930-9FA3-F92F36F27DD6}" destId="{3176AB1C-3311-4D38-8E88-C23826546C45}" srcOrd="0" destOrd="0" presId="urn:microsoft.com/office/officeart/2005/8/layout/hierarchy3"/>
    <dgm:cxn modelId="{723EE7BC-5CC7-4BC0-BDB0-84A2B316DD02}" type="presParOf" srcId="{2F29A83A-BB4B-4930-9FA3-F92F36F27DD6}" destId="{0C3CAC25-0D06-4C69-9EB0-B9231946A2F7}" srcOrd="1" destOrd="0" presId="urn:microsoft.com/office/officeart/2005/8/layout/hierarchy3"/>
    <dgm:cxn modelId="{D3D56A2A-1AFA-44F1-93B6-5BF27665843D}" type="presParOf" srcId="{4663F60A-E124-4318-B60F-DDC79B187DF9}" destId="{8158583C-5C92-4244-8C6B-9340BBC42E47}" srcOrd="1" destOrd="0" presId="urn:microsoft.com/office/officeart/2005/8/layout/hierarchy3"/>
    <dgm:cxn modelId="{48E12F86-F26D-40FE-9C33-C508F90580CB}" type="presParOf" srcId="{8158583C-5C92-4244-8C6B-9340BBC42E47}" destId="{A46BE091-B362-4DDB-A90A-EB43914C9410}" srcOrd="0" destOrd="0" presId="urn:microsoft.com/office/officeart/2005/8/layout/hierarchy3"/>
    <dgm:cxn modelId="{2CA6A520-C48F-48CA-B03E-D3B7A158E272}" type="presParOf" srcId="{8158583C-5C92-4244-8C6B-9340BBC42E47}" destId="{9D62769D-ABB6-4BB4-8AD2-00F7EEB36060}" srcOrd="1" destOrd="0" presId="urn:microsoft.com/office/officeart/2005/8/layout/hierarchy3"/>
    <dgm:cxn modelId="{9CF07AF3-CD8B-480F-95A4-880048D744AE}" type="presParOf" srcId="{D55712D3-847B-4A08-B465-1A05B96B0D34}" destId="{02EE3492-30D5-403A-8D32-11AE7AF16A98}" srcOrd="1" destOrd="0" presId="urn:microsoft.com/office/officeart/2005/8/layout/hierarchy3"/>
    <dgm:cxn modelId="{4E3F5FD8-FBA0-4A14-954D-97667606A50D}" type="presParOf" srcId="{02EE3492-30D5-403A-8D32-11AE7AF16A98}" destId="{99DA2320-BCD2-44F3-869E-5940328326B2}" srcOrd="0" destOrd="0" presId="urn:microsoft.com/office/officeart/2005/8/layout/hierarchy3"/>
    <dgm:cxn modelId="{9B974F8C-DB20-4A72-8B3F-B7551CF3C576}" type="presParOf" srcId="{99DA2320-BCD2-44F3-869E-5940328326B2}" destId="{D9BB48C6-B200-4530-96E2-77B549FDF09E}" srcOrd="0" destOrd="0" presId="urn:microsoft.com/office/officeart/2005/8/layout/hierarchy3"/>
    <dgm:cxn modelId="{7AA34705-26B1-4A6E-9BC3-EFB63BC457D3}" type="presParOf" srcId="{99DA2320-BCD2-44F3-869E-5940328326B2}" destId="{3AC9DDE5-4ED0-4A74-A60E-9157828E47A3}" srcOrd="1" destOrd="0" presId="urn:microsoft.com/office/officeart/2005/8/layout/hierarchy3"/>
    <dgm:cxn modelId="{89F71C25-4FF5-40B5-BD3C-197D53FA2EE1}" type="presParOf" srcId="{02EE3492-30D5-403A-8D32-11AE7AF16A98}" destId="{709BD257-8B12-4F59-9862-391FB2BD2141}" srcOrd="1" destOrd="0" presId="urn:microsoft.com/office/officeart/2005/8/layout/hierarchy3"/>
    <dgm:cxn modelId="{2051FE60-A1C4-46B5-92BB-49D27E22E2C5}" type="presParOf" srcId="{709BD257-8B12-4F59-9862-391FB2BD2141}" destId="{B8DDB2A7-E4B5-4AC3-ADC2-DDCBA1A518D7}" srcOrd="0" destOrd="0" presId="urn:microsoft.com/office/officeart/2005/8/layout/hierarchy3"/>
    <dgm:cxn modelId="{127DE191-72E7-474E-839A-D5142ED13407}" type="presParOf" srcId="{709BD257-8B12-4F59-9862-391FB2BD2141}" destId="{2B08E4FF-2BA2-4EE0-8027-3D49A2EE682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33358F-D809-4B38-8E63-822D1FF1BEC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E926624-2DA1-4AD8-A441-7C8A9E227287}">
      <dgm:prSet phldrT="[Text]"/>
      <dgm:spPr/>
      <dgm:t>
        <a:bodyPr/>
        <a:lstStyle/>
        <a:p>
          <a:r>
            <a:rPr lang="en-GB"/>
            <a:t>Mining vs Processing &amp; Manufacturing</a:t>
          </a:r>
        </a:p>
      </dgm:t>
    </dgm:pt>
    <dgm:pt modelId="{DE81F8DA-94D7-434E-A1FC-C7C98B7D86CD}" type="parTrans" cxnId="{253A3CC7-D824-4CE8-B0FF-C0AF8C152DF4}">
      <dgm:prSet/>
      <dgm:spPr/>
      <dgm:t>
        <a:bodyPr/>
        <a:lstStyle/>
        <a:p>
          <a:endParaRPr lang="en-GB"/>
        </a:p>
      </dgm:t>
    </dgm:pt>
    <dgm:pt modelId="{6B2D8363-4534-41C1-A5A6-AD8F62B717F1}" type="sibTrans" cxnId="{253A3CC7-D824-4CE8-B0FF-C0AF8C152DF4}">
      <dgm:prSet/>
      <dgm:spPr/>
      <dgm:t>
        <a:bodyPr/>
        <a:lstStyle/>
        <a:p>
          <a:endParaRPr lang="en-GB"/>
        </a:p>
      </dgm:t>
    </dgm:pt>
    <dgm:pt modelId="{C280C782-1D89-4ACF-B4E4-CC14225002CA}">
      <dgm:prSet phldrT="[Text]" custT="1"/>
      <dgm:spPr/>
      <dgm:t>
        <a:bodyPr/>
        <a:lstStyle/>
        <a:p>
          <a:r>
            <a:rPr lang="en-GB" sz="1400"/>
            <a:t>Countries may have large raw resources but little capacity to process. </a:t>
          </a:r>
        </a:p>
      </dgm:t>
    </dgm:pt>
    <dgm:pt modelId="{156A96AD-AEAC-46F6-BDFB-15AE850173C2}" type="parTrans" cxnId="{5C316BEA-234F-416E-95EB-E6FA751AB9C3}">
      <dgm:prSet/>
      <dgm:spPr/>
      <dgm:t>
        <a:bodyPr/>
        <a:lstStyle/>
        <a:p>
          <a:endParaRPr lang="en-GB"/>
        </a:p>
      </dgm:t>
    </dgm:pt>
    <dgm:pt modelId="{D5586178-2581-45E4-AC68-610379CD0F9E}" type="sibTrans" cxnId="{5C316BEA-234F-416E-95EB-E6FA751AB9C3}">
      <dgm:prSet/>
      <dgm:spPr/>
      <dgm:t>
        <a:bodyPr/>
        <a:lstStyle/>
        <a:p>
          <a:endParaRPr lang="en-GB"/>
        </a:p>
      </dgm:t>
    </dgm:pt>
    <dgm:pt modelId="{BDAAD95E-72FE-428F-A6B5-60A00D430E64}">
      <dgm:prSet phldrT="[Text]"/>
      <dgm:spPr/>
      <dgm:t>
        <a:bodyPr/>
        <a:lstStyle/>
        <a:p>
          <a:r>
            <a:rPr lang="en-GB"/>
            <a:t>Offtake Agreements</a:t>
          </a:r>
        </a:p>
      </dgm:t>
    </dgm:pt>
    <dgm:pt modelId="{D69FAF9E-AAC4-4CF2-9CCB-E7B6C7254524}" type="parTrans" cxnId="{41F2E0ED-A1DE-4247-8E9B-68C9B4BA0DB2}">
      <dgm:prSet/>
      <dgm:spPr/>
      <dgm:t>
        <a:bodyPr/>
        <a:lstStyle/>
        <a:p>
          <a:endParaRPr lang="en-GB"/>
        </a:p>
      </dgm:t>
    </dgm:pt>
    <dgm:pt modelId="{9942C444-72BF-4EF1-870B-3FC87C76F732}" type="sibTrans" cxnId="{41F2E0ED-A1DE-4247-8E9B-68C9B4BA0DB2}">
      <dgm:prSet/>
      <dgm:spPr/>
      <dgm:t>
        <a:bodyPr/>
        <a:lstStyle/>
        <a:p>
          <a:endParaRPr lang="en-GB"/>
        </a:p>
      </dgm:t>
    </dgm:pt>
    <dgm:pt modelId="{DBE41550-5C5D-4375-8A91-4708743FA66C}">
      <dgm:prSet phldrT="[Text]" custT="1"/>
      <dgm:spPr/>
      <dgm:t>
        <a:bodyPr/>
        <a:lstStyle/>
        <a:p>
          <a:r>
            <a:rPr lang="en-GB" sz="1400" b="0"/>
            <a:t>Agreement mining and processing operators can ensure secured supply and stabilised prices.</a:t>
          </a:r>
        </a:p>
      </dgm:t>
    </dgm:pt>
    <dgm:pt modelId="{9C656B13-13C3-4B04-AD08-F8C7C9B6FBCD}" type="parTrans" cxnId="{CCBE03BC-3DD1-485C-81C0-E5958EA3FACE}">
      <dgm:prSet/>
      <dgm:spPr/>
      <dgm:t>
        <a:bodyPr/>
        <a:lstStyle/>
        <a:p>
          <a:endParaRPr lang="en-GB"/>
        </a:p>
      </dgm:t>
    </dgm:pt>
    <dgm:pt modelId="{013CFEEC-DD75-43E4-BDC7-E4431F133F86}" type="sibTrans" cxnId="{CCBE03BC-3DD1-485C-81C0-E5958EA3FACE}">
      <dgm:prSet/>
      <dgm:spPr/>
      <dgm:t>
        <a:bodyPr/>
        <a:lstStyle/>
        <a:p>
          <a:endParaRPr lang="en-GB"/>
        </a:p>
      </dgm:t>
    </dgm:pt>
    <dgm:pt modelId="{D55712D3-847B-4A08-B465-1A05B96B0D34}" type="pres">
      <dgm:prSet presAssocID="{E633358F-D809-4B38-8E63-822D1FF1BEC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663F60A-E124-4318-B60F-DDC79B187DF9}" type="pres">
      <dgm:prSet presAssocID="{7E926624-2DA1-4AD8-A441-7C8A9E227287}" presName="root" presStyleCnt="0"/>
      <dgm:spPr/>
    </dgm:pt>
    <dgm:pt modelId="{2F29A83A-BB4B-4930-9FA3-F92F36F27DD6}" type="pres">
      <dgm:prSet presAssocID="{7E926624-2DA1-4AD8-A441-7C8A9E227287}" presName="rootComposite" presStyleCnt="0"/>
      <dgm:spPr/>
    </dgm:pt>
    <dgm:pt modelId="{3176AB1C-3311-4D38-8E88-C23826546C45}" type="pres">
      <dgm:prSet presAssocID="{7E926624-2DA1-4AD8-A441-7C8A9E227287}" presName="rootText" presStyleLbl="node1" presStyleIdx="0" presStyleCnt="2"/>
      <dgm:spPr/>
    </dgm:pt>
    <dgm:pt modelId="{0C3CAC25-0D06-4C69-9EB0-B9231946A2F7}" type="pres">
      <dgm:prSet presAssocID="{7E926624-2DA1-4AD8-A441-7C8A9E227287}" presName="rootConnector" presStyleLbl="node1" presStyleIdx="0" presStyleCnt="2"/>
      <dgm:spPr/>
    </dgm:pt>
    <dgm:pt modelId="{8158583C-5C92-4244-8C6B-9340BBC42E47}" type="pres">
      <dgm:prSet presAssocID="{7E926624-2DA1-4AD8-A441-7C8A9E227287}" presName="childShape" presStyleCnt="0"/>
      <dgm:spPr/>
    </dgm:pt>
    <dgm:pt modelId="{A46BE091-B362-4DDB-A90A-EB43914C9410}" type="pres">
      <dgm:prSet presAssocID="{156A96AD-AEAC-46F6-BDFB-15AE850173C2}" presName="Name13" presStyleLbl="parChTrans1D2" presStyleIdx="0" presStyleCnt="2"/>
      <dgm:spPr/>
    </dgm:pt>
    <dgm:pt modelId="{9D62769D-ABB6-4BB4-8AD2-00F7EEB36060}" type="pres">
      <dgm:prSet presAssocID="{C280C782-1D89-4ACF-B4E4-CC14225002CA}" presName="childText" presStyleLbl="bgAcc1" presStyleIdx="0" presStyleCnt="2">
        <dgm:presLayoutVars>
          <dgm:bulletEnabled val="1"/>
        </dgm:presLayoutVars>
      </dgm:prSet>
      <dgm:spPr/>
    </dgm:pt>
    <dgm:pt modelId="{02EE3492-30D5-403A-8D32-11AE7AF16A98}" type="pres">
      <dgm:prSet presAssocID="{BDAAD95E-72FE-428F-A6B5-60A00D430E64}" presName="root" presStyleCnt="0"/>
      <dgm:spPr/>
    </dgm:pt>
    <dgm:pt modelId="{99DA2320-BCD2-44F3-869E-5940328326B2}" type="pres">
      <dgm:prSet presAssocID="{BDAAD95E-72FE-428F-A6B5-60A00D430E64}" presName="rootComposite" presStyleCnt="0"/>
      <dgm:spPr/>
    </dgm:pt>
    <dgm:pt modelId="{D9BB48C6-B200-4530-96E2-77B549FDF09E}" type="pres">
      <dgm:prSet presAssocID="{BDAAD95E-72FE-428F-A6B5-60A00D430E64}" presName="rootText" presStyleLbl="node1" presStyleIdx="1" presStyleCnt="2"/>
      <dgm:spPr/>
    </dgm:pt>
    <dgm:pt modelId="{3AC9DDE5-4ED0-4A74-A60E-9157828E47A3}" type="pres">
      <dgm:prSet presAssocID="{BDAAD95E-72FE-428F-A6B5-60A00D430E64}" presName="rootConnector" presStyleLbl="node1" presStyleIdx="1" presStyleCnt="2"/>
      <dgm:spPr/>
    </dgm:pt>
    <dgm:pt modelId="{709BD257-8B12-4F59-9862-391FB2BD2141}" type="pres">
      <dgm:prSet presAssocID="{BDAAD95E-72FE-428F-A6B5-60A00D430E64}" presName="childShape" presStyleCnt="0"/>
      <dgm:spPr/>
    </dgm:pt>
    <dgm:pt modelId="{B8DDB2A7-E4B5-4AC3-ADC2-DDCBA1A518D7}" type="pres">
      <dgm:prSet presAssocID="{9C656B13-13C3-4B04-AD08-F8C7C9B6FBCD}" presName="Name13" presStyleLbl="parChTrans1D2" presStyleIdx="1" presStyleCnt="2"/>
      <dgm:spPr/>
    </dgm:pt>
    <dgm:pt modelId="{2B08E4FF-2BA2-4EE0-8027-3D49A2EE6826}" type="pres">
      <dgm:prSet presAssocID="{DBE41550-5C5D-4375-8A91-4708743FA66C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82AAE40A-3C73-40A0-8994-A3F22EEF3366}" type="presOf" srcId="{DBE41550-5C5D-4375-8A91-4708743FA66C}" destId="{2B08E4FF-2BA2-4EE0-8027-3D49A2EE6826}" srcOrd="0" destOrd="0" presId="urn:microsoft.com/office/officeart/2005/8/layout/hierarchy3"/>
    <dgm:cxn modelId="{059F6A19-6F28-4E04-AF41-6C283B551871}" type="presOf" srcId="{156A96AD-AEAC-46F6-BDFB-15AE850173C2}" destId="{A46BE091-B362-4DDB-A90A-EB43914C9410}" srcOrd="0" destOrd="0" presId="urn:microsoft.com/office/officeart/2005/8/layout/hierarchy3"/>
    <dgm:cxn modelId="{A2B9C140-CD8A-4B75-A3AF-D413085C615C}" type="presOf" srcId="{9C656B13-13C3-4B04-AD08-F8C7C9B6FBCD}" destId="{B8DDB2A7-E4B5-4AC3-ADC2-DDCBA1A518D7}" srcOrd="0" destOrd="0" presId="urn:microsoft.com/office/officeart/2005/8/layout/hierarchy3"/>
    <dgm:cxn modelId="{58BB3367-1FB1-46DB-911F-0EE6135DD467}" type="presOf" srcId="{BDAAD95E-72FE-428F-A6B5-60A00D430E64}" destId="{D9BB48C6-B200-4530-96E2-77B549FDF09E}" srcOrd="0" destOrd="0" presId="urn:microsoft.com/office/officeart/2005/8/layout/hierarchy3"/>
    <dgm:cxn modelId="{66125FA9-081E-40C7-BCA9-4D2B3DE432FE}" type="presOf" srcId="{BDAAD95E-72FE-428F-A6B5-60A00D430E64}" destId="{3AC9DDE5-4ED0-4A74-A60E-9157828E47A3}" srcOrd="1" destOrd="0" presId="urn:microsoft.com/office/officeart/2005/8/layout/hierarchy3"/>
    <dgm:cxn modelId="{BD5405AA-C166-42A4-B2D0-EB2D9CBA3671}" type="presOf" srcId="{E633358F-D809-4B38-8E63-822D1FF1BEC9}" destId="{D55712D3-847B-4A08-B465-1A05B96B0D34}" srcOrd="0" destOrd="0" presId="urn:microsoft.com/office/officeart/2005/8/layout/hierarchy3"/>
    <dgm:cxn modelId="{CCBE03BC-3DD1-485C-81C0-E5958EA3FACE}" srcId="{BDAAD95E-72FE-428F-A6B5-60A00D430E64}" destId="{DBE41550-5C5D-4375-8A91-4708743FA66C}" srcOrd="0" destOrd="0" parTransId="{9C656B13-13C3-4B04-AD08-F8C7C9B6FBCD}" sibTransId="{013CFEEC-DD75-43E4-BDC7-E4431F133F86}"/>
    <dgm:cxn modelId="{253A3CC7-D824-4CE8-B0FF-C0AF8C152DF4}" srcId="{E633358F-D809-4B38-8E63-822D1FF1BEC9}" destId="{7E926624-2DA1-4AD8-A441-7C8A9E227287}" srcOrd="0" destOrd="0" parTransId="{DE81F8DA-94D7-434E-A1FC-C7C98B7D86CD}" sibTransId="{6B2D8363-4534-41C1-A5A6-AD8F62B717F1}"/>
    <dgm:cxn modelId="{6C0F34D2-4CFB-4AE6-BA9F-1C7A1C264B0F}" type="presOf" srcId="{7E926624-2DA1-4AD8-A441-7C8A9E227287}" destId="{3176AB1C-3311-4D38-8E88-C23826546C45}" srcOrd="0" destOrd="0" presId="urn:microsoft.com/office/officeart/2005/8/layout/hierarchy3"/>
    <dgm:cxn modelId="{8BA1A6E8-A2F2-4E93-A6F5-9D1748F3E3A4}" type="presOf" srcId="{C280C782-1D89-4ACF-B4E4-CC14225002CA}" destId="{9D62769D-ABB6-4BB4-8AD2-00F7EEB36060}" srcOrd="0" destOrd="0" presId="urn:microsoft.com/office/officeart/2005/8/layout/hierarchy3"/>
    <dgm:cxn modelId="{5C316BEA-234F-416E-95EB-E6FA751AB9C3}" srcId="{7E926624-2DA1-4AD8-A441-7C8A9E227287}" destId="{C280C782-1D89-4ACF-B4E4-CC14225002CA}" srcOrd="0" destOrd="0" parTransId="{156A96AD-AEAC-46F6-BDFB-15AE850173C2}" sibTransId="{D5586178-2581-45E4-AC68-610379CD0F9E}"/>
    <dgm:cxn modelId="{41F2E0ED-A1DE-4247-8E9B-68C9B4BA0DB2}" srcId="{E633358F-D809-4B38-8E63-822D1FF1BEC9}" destId="{BDAAD95E-72FE-428F-A6B5-60A00D430E64}" srcOrd="1" destOrd="0" parTransId="{D69FAF9E-AAC4-4CF2-9CCB-E7B6C7254524}" sibTransId="{9942C444-72BF-4EF1-870B-3FC87C76F732}"/>
    <dgm:cxn modelId="{42ECB2FD-74F6-4614-BD4C-5DB1420C844C}" type="presOf" srcId="{7E926624-2DA1-4AD8-A441-7C8A9E227287}" destId="{0C3CAC25-0D06-4C69-9EB0-B9231946A2F7}" srcOrd="1" destOrd="0" presId="urn:microsoft.com/office/officeart/2005/8/layout/hierarchy3"/>
    <dgm:cxn modelId="{4A34C4A0-BC50-462A-9C52-F398360E44B6}" type="presParOf" srcId="{D55712D3-847B-4A08-B465-1A05B96B0D34}" destId="{4663F60A-E124-4318-B60F-DDC79B187DF9}" srcOrd="0" destOrd="0" presId="urn:microsoft.com/office/officeart/2005/8/layout/hierarchy3"/>
    <dgm:cxn modelId="{48FDE3CF-FCEB-40AC-BF04-7D73BFD66868}" type="presParOf" srcId="{4663F60A-E124-4318-B60F-DDC79B187DF9}" destId="{2F29A83A-BB4B-4930-9FA3-F92F36F27DD6}" srcOrd="0" destOrd="0" presId="urn:microsoft.com/office/officeart/2005/8/layout/hierarchy3"/>
    <dgm:cxn modelId="{FED396A4-C79A-4AB8-8D32-6633171560E0}" type="presParOf" srcId="{2F29A83A-BB4B-4930-9FA3-F92F36F27DD6}" destId="{3176AB1C-3311-4D38-8E88-C23826546C45}" srcOrd="0" destOrd="0" presId="urn:microsoft.com/office/officeart/2005/8/layout/hierarchy3"/>
    <dgm:cxn modelId="{723EE7BC-5CC7-4BC0-BDB0-84A2B316DD02}" type="presParOf" srcId="{2F29A83A-BB4B-4930-9FA3-F92F36F27DD6}" destId="{0C3CAC25-0D06-4C69-9EB0-B9231946A2F7}" srcOrd="1" destOrd="0" presId="urn:microsoft.com/office/officeart/2005/8/layout/hierarchy3"/>
    <dgm:cxn modelId="{D3D56A2A-1AFA-44F1-93B6-5BF27665843D}" type="presParOf" srcId="{4663F60A-E124-4318-B60F-DDC79B187DF9}" destId="{8158583C-5C92-4244-8C6B-9340BBC42E47}" srcOrd="1" destOrd="0" presId="urn:microsoft.com/office/officeart/2005/8/layout/hierarchy3"/>
    <dgm:cxn modelId="{48E12F86-F26D-40FE-9C33-C508F90580CB}" type="presParOf" srcId="{8158583C-5C92-4244-8C6B-9340BBC42E47}" destId="{A46BE091-B362-4DDB-A90A-EB43914C9410}" srcOrd="0" destOrd="0" presId="urn:microsoft.com/office/officeart/2005/8/layout/hierarchy3"/>
    <dgm:cxn modelId="{2CA6A520-C48F-48CA-B03E-D3B7A158E272}" type="presParOf" srcId="{8158583C-5C92-4244-8C6B-9340BBC42E47}" destId="{9D62769D-ABB6-4BB4-8AD2-00F7EEB36060}" srcOrd="1" destOrd="0" presId="urn:microsoft.com/office/officeart/2005/8/layout/hierarchy3"/>
    <dgm:cxn modelId="{9CF07AF3-CD8B-480F-95A4-880048D744AE}" type="presParOf" srcId="{D55712D3-847B-4A08-B465-1A05B96B0D34}" destId="{02EE3492-30D5-403A-8D32-11AE7AF16A98}" srcOrd="1" destOrd="0" presId="urn:microsoft.com/office/officeart/2005/8/layout/hierarchy3"/>
    <dgm:cxn modelId="{4E3F5FD8-FBA0-4A14-954D-97667606A50D}" type="presParOf" srcId="{02EE3492-30D5-403A-8D32-11AE7AF16A98}" destId="{99DA2320-BCD2-44F3-869E-5940328326B2}" srcOrd="0" destOrd="0" presId="urn:microsoft.com/office/officeart/2005/8/layout/hierarchy3"/>
    <dgm:cxn modelId="{9B974F8C-DB20-4A72-8B3F-B7551CF3C576}" type="presParOf" srcId="{99DA2320-BCD2-44F3-869E-5940328326B2}" destId="{D9BB48C6-B200-4530-96E2-77B549FDF09E}" srcOrd="0" destOrd="0" presId="urn:microsoft.com/office/officeart/2005/8/layout/hierarchy3"/>
    <dgm:cxn modelId="{7AA34705-26B1-4A6E-9BC3-EFB63BC457D3}" type="presParOf" srcId="{99DA2320-BCD2-44F3-869E-5940328326B2}" destId="{3AC9DDE5-4ED0-4A74-A60E-9157828E47A3}" srcOrd="1" destOrd="0" presId="urn:microsoft.com/office/officeart/2005/8/layout/hierarchy3"/>
    <dgm:cxn modelId="{89F71C25-4FF5-40B5-BD3C-197D53FA2EE1}" type="presParOf" srcId="{02EE3492-30D5-403A-8D32-11AE7AF16A98}" destId="{709BD257-8B12-4F59-9862-391FB2BD2141}" srcOrd="1" destOrd="0" presId="urn:microsoft.com/office/officeart/2005/8/layout/hierarchy3"/>
    <dgm:cxn modelId="{2051FE60-A1C4-46B5-92BB-49D27E22E2C5}" type="presParOf" srcId="{709BD257-8B12-4F59-9862-391FB2BD2141}" destId="{B8DDB2A7-E4B5-4AC3-ADC2-DDCBA1A518D7}" srcOrd="0" destOrd="0" presId="urn:microsoft.com/office/officeart/2005/8/layout/hierarchy3"/>
    <dgm:cxn modelId="{127DE191-72E7-474E-839A-D5142ED13407}" type="presParOf" srcId="{709BD257-8B12-4F59-9862-391FB2BD2141}" destId="{2B08E4FF-2BA2-4EE0-8027-3D49A2EE6826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6CFEC6-EEB0-497E-A993-6C8A2524CEF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87EB9D5-BA0E-4916-BE7A-54C892C8F7CB}">
      <dgm:prSet phldrT="[Text]"/>
      <dgm:spPr/>
      <dgm:t>
        <a:bodyPr/>
        <a:lstStyle/>
        <a:p>
          <a:r>
            <a:rPr lang="en-GB" b="1" dirty="0"/>
            <a:t>Higher fidelity models &amp; greater uncertainty assessment</a:t>
          </a:r>
        </a:p>
      </dgm:t>
    </dgm:pt>
    <dgm:pt modelId="{BE9202F1-8169-474F-B008-EE5E5DF02688}" type="parTrans" cxnId="{E26F43EE-6D46-4CEE-8653-270D4C93DE26}">
      <dgm:prSet/>
      <dgm:spPr/>
      <dgm:t>
        <a:bodyPr/>
        <a:lstStyle/>
        <a:p>
          <a:endParaRPr lang="en-GB"/>
        </a:p>
      </dgm:t>
    </dgm:pt>
    <dgm:pt modelId="{D0CD49C2-5919-4862-A583-2CB610D42FC1}" type="sibTrans" cxnId="{E26F43EE-6D46-4CEE-8653-270D4C93DE26}">
      <dgm:prSet/>
      <dgm:spPr/>
      <dgm:t>
        <a:bodyPr/>
        <a:lstStyle/>
        <a:p>
          <a:endParaRPr lang="en-GB"/>
        </a:p>
      </dgm:t>
    </dgm:pt>
    <dgm:pt modelId="{8CA7D2AE-A4CD-4122-B502-F172EB8D550C}">
      <dgm:prSet phldrT="[Text]"/>
      <dgm:spPr/>
      <dgm:t>
        <a:bodyPr/>
        <a:lstStyle/>
        <a:p>
          <a:r>
            <a:rPr lang="en-GB" b="1" dirty="0"/>
            <a:t>Include maintenance schedules</a:t>
          </a:r>
        </a:p>
      </dgm:t>
    </dgm:pt>
    <dgm:pt modelId="{36406733-D4A2-4537-A692-6FA0F11A93E2}" type="parTrans" cxnId="{AAC044E6-4546-48A1-B981-92C756214BE0}">
      <dgm:prSet/>
      <dgm:spPr/>
      <dgm:t>
        <a:bodyPr/>
        <a:lstStyle/>
        <a:p>
          <a:endParaRPr lang="en-GB"/>
        </a:p>
      </dgm:t>
    </dgm:pt>
    <dgm:pt modelId="{0F4041C1-FB04-443A-BA0D-D94D7762CF3A}" type="sibTrans" cxnId="{AAC044E6-4546-48A1-B981-92C756214BE0}">
      <dgm:prSet/>
      <dgm:spPr/>
      <dgm:t>
        <a:bodyPr/>
        <a:lstStyle/>
        <a:p>
          <a:endParaRPr lang="en-GB"/>
        </a:p>
      </dgm:t>
    </dgm:pt>
    <dgm:pt modelId="{AE8D964F-705E-44C3-BABB-778FB6097916}">
      <dgm:prSet phldrT="[Text]"/>
      <dgm:spPr/>
      <dgm:t>
        <a:bodyPr/>
        <a:lstStyle/>
        <a:p>
          <a:r>
            <a:rPr lang="en-GB" b="1"/>
            <a:t>Include manufacturing supply and bottlenecks</a:t>
          </a:r>
        </a:p>
      </dgm:t>
    </dgm:pt>
    <dgm:pt modelId="{7DE6D750-B582-4E2D-B821-A256FFBD9D2B}" type="parTrans" cxnId="{3632EEF9-96C1-4316-8642-EF274D9C6019}">
      <dgm:prSet/>
      <dgm:spPr/>
      <dgm:t>
        <a:bodyPr/>
        <a:lstStyle/>
        <a:p>
          <a:endParaRPr lang="en-GB"/>
        </a:p>
      </dgm:t>
    </dgm:pt>
    <dgm:pt modelId="{18FA613B-FD39-46CC-8729-D98F44B4EDB9}" type="sibTrans" cxnId="{3632EEF9-96C1-4316-8642-EF274D9C6019}">
      <dgm:prSet/>
      <dgm:spPr/>
      <dgm:t>
        <a:bodyPr/>
        <a:lstStyle/>
        <a:p>
          <a:endParaRPr lang="en-GB"/>
        </a:p>
      </dgm:t>
    </dgm:pt>
    <dgm:pt modelId="{844CD28C-4627-4F82-9200-F86D8A2BEC45}">
      <dgm:prSet phldrT="[Text]"/>
      <dgm:spPr/>
      <dgm:t>
        <a:bodyPr/>
        <a:lstStyle/>
        <a:p>
          <a:r>
            <a:rPr lang="en-GB" b="1"/>
            <a:t>Apply other critical minerals and supply chains</a:t>
          </a:r>
        </a:p>
        <a:p>
          <a:r>
            <a:rPr lang="en-GB" b="1"/>
            <a:t>(HTS, </a:t>
          </a:r>
          <a:r>
            <a:rPr lang="en-GB" b="1" err="1"/>
            <a:t>Eurofer</a:t>
          </a:r>
          <a:r>
            <a:rPr lang="en-GB" b="1"/>
            <a:t>, lithium breeders)</a:t>
          </a:r>
        </a:p>
      </dgm:t>
    </dgm:pt>
    <dgm:pt modelId="{45E077CB-AB06-409E-86F5-539078956303}" type="parTrans" cxnId="{DC1391CF-A200-45DD-A698-5C768B98CA67}">
      <dgm:prSet/>
      <dgm:spPr/>
      <dgm:t>
        <a:bodyPr/>
        <a:lstStyle/>
        <a:p>
          <a:endParaRPr lang="en-GB"/>
        </a:p>
      </dgm:t>
    </dgm:pt>
    <dgm:pt modelId="{01175471-55B1-44A9-9ECE-50C5AB05E136}" type="sibTrans" cxnId="{DC1391CF-A200-45DD-A698-5C768B98CA67}">
      <dgm:prSet/>
      <dgm:spPr/>
      <dgm:t>
        <a:bodyPr/>
        <a:lstStyle/>
        <a:p>
          <a:endParaRPr lang="en-GB"/>
        </a:p>
      </dgm:t>
    </dgm:pt>
    <dgm:pt modelId="{A835C7BD-C109-41A8-AE54-B3AA62516C5C}" type="pres">
      <dgm:prSet presAssocID="{9C6CFEC6-EEB0-497E-A993-6C8A2524CEF7}" presName="diagram" presStyleCnt="0">
        <dgm:presLayoutVars>
          <dgm:dir/>
          <dgm:resizeHandles val="exact"/>
        </dgm:presLayoutVars>
      </dgm:prSet>
      <dgm:spPr/>
    </dgm:pt>
    <dgm:pt modelId="{2FB7B8B9-EA8C-4912-B8BB-670BDFD29FDC}" type="pres">
      <dgm:prSet presAssocID="{687EB9D5-BA0E-4916-BE7A-54C892C8F7CB}" presName="node" presStyleLbl="node1" presStyleIdx="0" presStyleCnt="4">
        <dgm:presLayoutVars>
          <dgm:bulletEnabled val="1"/>
        </dgm:presLayoutVars>
      </dgm:prSet>
      <dgm:spPr/>
    </dgm:pt>
    <dgm:pt modelId="{D7460FB4-F5AD-4375-BACD-1BA2D7948147}" type="pres">
      <dgm:prSet presAssocID="{D0CD49C2-5919-4862-A583-2CB610D42FC1}" presName="sibTrans" presStyleCnt="0"/>
      <dgm:spPr/>
    </dgm:pt>
    <dgm:pt modelId="{70F10249-0A69-43AA-90E8-4ACCD2FCEDB4}" type="pres">
      <dgm:prSet presAssocID="{8CA7D2AE-A4CD-4122-B502-F172EB8D550C}" presName="node" presStyleLbl="node1" presStyleIdx="1" presStyleCnt="4">
        <dgm:presLayoutVars>
          <dgm:bulletEnabled val="1"/>
        </dgm:presLayoutVars>
      </dgm:prSet>
      <dgm:spPr/>
    </dgm:pt>
    <dgm:pt modelId="{B6E0E457-E9FE-457E-A479-7D9466D4D398}" type="pres">
      <dgm:prSet presAssocID="{0F4041C1-FB04-443A-BA0D-D94D7762CF3A}" presName="sibTrans" presStyleCnt="0"/>
      <dgm:spPr/>
    </dgm:pt>
    <dgm:pt modelId="{00E728D7-61B4-42A1-90E9-12F18BF1AEF0}" type="pres">
      <dgm:prSet presAssocID="{AE8D964F-705E-44C3-BABB-778FB6097916}" presName="node" presStyleLbl="node1" presStyleIdx="2" presStyleCnt="4">
        <dgm:presLayoutVars>
          <dgm:bulletEnabled val="1"/>
        </dgm:presLayoutVars>
      </dgm:prSet>
      <dgm:spPr/>
    </dgm:pt>
    <dgm:pt modelId="{49D7593D-7758-4B88-9871-A3CD18FD4CE5}" type="pres">
      <dgm:prSet presAssocID="{18FA613B-FD39-46CC-8729-D98F44B4EDB9}" presName="sibTrans" presStyleCnt="0"/>
      <dgm:spPr/>
    </dgm:pt>
    <dgm:pt modelId="{AD5BBEEF-1865-43F4-B9F8-D9B5F31871ED}" type="pres">
      <dgm:prSet presAssocID="{844CD28C-4627-4F82-9200-F86D8A2BEC45}" presName="node" presStyleLbl="node1" presStyleIdx="3" presStyleCnt="4">
        <dgm:presLayoutVars>
          <dgm:bulletEnabled val="1"/>
        </dgm:presLayoutVars>
      </dgm:prSet>
      <dgm:spPr/>
    </dgm:pt>
  </dgm:ptLst>
  <dgm:cxnLst>
    <dgm:cxn modelId="{74293240-B46D-43C1-B36E-AD47A9FB9F63}" type="presOf" srcId="{9C6CFEC6-EEB0-497E-A993-6C8A2524CEF7}" destId="{A835C7BD-C109-41A8-AE54-B3AA62516C5C}" srcOrd="0" destOrd="0" presId="urn:microsoft.com/office/officeart/2005/8/layout/default"/>
    <dgm:cxn modelId="{D4E8D079-B006-4A88-9FD0-926EFABF85AF}" type="presOf" srcId="{844CD28C-4627-4F82-9200-F86D8A2BEC45}" destId="{AD5BBEEF-1865-43F4-B9F8-D9B5F31871ED}" srcOrd="0" destOrd="0" presId="urn:microsoft.com/office/officeart/2005/8/layout/default"/>
    <dgm:cxn modelId="{E39410A8-631F-40B9-95CB-DE41E9916B29}" type="presOf" srcId="{AE8D964F-705E-44C3-BABB-778FB6097916}" destId="{00E728D7-61B4-42A1-90E9-12F18BF1AEF0}" srcOrd="0" destOrd="0" presId="urn:microsoft.com/office/officeart/2005/8/layout/default"/>
    <dgm:cxn modelId="{DC1391CF-A200-45DD-A698-5C768B98CA67}" srcId="{9C6CFEC6-EEB0-497E-A993-6C8A2524CEF7}" destId="{844CD28C-4627-4F82-9200-F86D8A2BEC45}" srcOrd="3" destOrd="0" parTransId="{45E077CB-AB06-409E-86F5-539078956303}" sibTransId="{01175471-55B1-44A9-9ECE-50C5AB05E136}"/>
    <dgm:cxn modelId="{BBB70FD7-685E-4616-A9E4-EDCF42FF4170}" type="presOf" srcId="{8CA7D2AE-A4CD-4122-B502-F172EB8D550C}" destId="{70F10249-0A69-43AA-90E8-4ACCD2FCEDB4}" srcOrd="0" destOrd="0" presId="urn:microsoft.com/office/officeart/2005/8/layout/default"/>
    <dgm:cxn modelId="{AAC044E6-4546-48A1-B981-92C756214BE0}" srcId="{9C6CFEC6-EEB0-497E-A993-6C8A2524CEF7}" destId="{8CA7D2AE-A4CD-4122-B502-F172EB8D550C}" srcOrd="1" destOrd="0" parTransId="{36406733-D4A2-4537-A692-6FA0F11A93E2}" sibTransId="{0F4041C1-FB04-443A-BA0D-D94D7762CF3A}"/>
    <dgm:cxn modelId="{E26F43EE-6D46-4CEE-8653-270D4C93DE26}" srcId="{9C6CFEC6-EEB0-497E-A993-6C8A2524CEF7}" destId="{687EB9D5-BA0E-4916-BE7A-54C892C8F7CB}" srcOrd="0" destOrd="0" parTransId="{BE9202F1-8169-474F-B008-EE5E5DF02688}" sibTransId="{D0CD49C2-5919-4862-A583-2CB610D42FC1}"/>
    <dgm:cxn modelId="{8B8A42EF-1275-45CF-B402-2A157D6461A2}" type="presOf" srcId="{687EB9D5-BA0E-4916-BE7A-54C892C8F7CB}" destId="{2FB7B8B9-EA8C-4912-B8BB-670BDFD29FDC}" srcOrd="0" destOrd="0" presId="urn:microsoft.com/office/officeart/2005/8/layout/default"/>
    <dgm:cxn modelId="{3632EEF9-96C1-4316-8642-EF274D9C6019}" srcId="{9C6CFEC6-EEB0-497E-A993-6C8A2524CEF7}" destId="{AE8D964F-705E-44C3-BABB-778FB6097916}" srcOrd="2" destOrd="0" parTransId="{7DE6D750-B582-4E2D-B821-A256FFBD9D2B}" sibTransId="{18FA613B-FD39-46CC-8729-D98F44B4EDB9}"/>
    <dgm:cxn modelId="{5E8C2F24-C141-41DD-90AA-7157C8F2C2D8}" type="presParOf" srcId="{A835C7BD-C109-41A8-AE54-B3AA62516C5C}" destId="{2FB7B8B9-EA8C-4912-B8BB-670BDFD29FDC}" srcOrd="0" destOrd="0" presId="urn:microsoft.com/office/officeart/2005/8/layout/default"/>
    <dgm:cxn modelId="{BBA98348-79A6-4C85-A912-A48925853883}" type="presParOf" srcId="{A835C7BD-C109-41A8-AE54-B3AA62516C5C}" destId="{D7460FB4-F5AD-4375-BACD-1BA2D7948147}" srcOrd="1" destOrd="0" presId="urn:microsoft.com/office/officeart/2005/8/layout/default"/>
    <dgm:cxn modelId="{B87808AA-D7B4-474C-B850-AB58C5C3DC8F}" type="presParOf" srcId="{A835C7BD-C109-41A8-AE54-B3AA62516C5C}" destId="{70F10249-0A69-43AA-90E8-4ACCD2FCEDB4}" srcOrd="2" destOrd="0" presId="urn:microsoft.com/office/officeart/2005/8/layout/default"/>
    <dgm:cxn modelId="{9EE8E765-53F1-47E9-9C51-E0D1A24CA497}" type="presParOf" srcId="{A835C7BD-C109-41A8-AE54-B3AA62516C5C}" destId="{B6E0E457-E9FE-457E-A479-7D9466D4D398}" srcOrd="3" destOrd="0" presId="urn:microsoft.com/office/officeart/2005/8/layout/default"/>
    <dgm:cxn modelId="{6B4BA569-8744-459B-BF82-48413E907374}" type="presParOf" srcId="{A835C7BD-C109-41A8-AE54-B3AA62516C5C}" destId="{00E728D7-61B4-42A1-90E9-12F18BF1AEF0}" srcOrd="4" destOrd="0" presId="urn:microsoft.com/office/officeart/2005/8/layout/default"/>
    <dgm:cxn modelId="{639C842F-7E35-4229-BEDE-21D0D4093E12}" type="presParOf" srcId="{A835C7BD-C109-41A8-AE54-B3AA62516C5C}" destId="{49D7593D-7758-4B88-9871-A3CD18FD4CE5}" srcOrd="5" destOrd="0" presId="urn:microsoft.com/office/officeart/2005/8/layout/default"/>
    <dgm:cxn modelId="{BB3D34C3-12D1-4F6B-B564-4A6A0FE69043}" type="presParOf" srcId="{A835C7BD-C109-41A8-AE54-B3AA62516C5C}" destId="{AD5BBEEF-1865-43F4-B9F8-D9B5F31871E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62910-28CD-4A54-9989-6E5D4EFBFE97}">
      <dsp:nvSpPr>
        <dsp:cNvPr id="0" name=""/>
        <dsp:cNvSpPr/>
      </dsp:nvSpPr>
      <dsp:spPr>
        <a:xfrm>
          <a:off x="4854" y="0"/>
          <a:ext cx="2122692" cy="11096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 err="1"/>
            <a:t>Paramak</a:t>
          </a:r>
          <a:r>
            <a:rPr lang="en-GB" sz="2700" kern="1200" dirty="0"/>
            <a:t> 0.8.8 </a:t>
          </a:r>
        </a:p>
      </dsp:txBody>
      <dsp:txXfrm>
        <a:off x="37356" y="32502"/>
        <a:ext cx="2057688" cy="1044681"/>
      </dsp:txXfrm>
    </dsp:sp>
    <dsp:sp modelId="{0060083A-BF2D-4C0F-8D01-160018E88319}">
      <dsp:nvSpPr>
        <dsp:cNvPr id="0" name=""/>
        <dsp:cNvSpPr/>
      </dsp:nvSpPr>
      <dsp:spPr>
        <a:xfrm>
          <a:off x="2339816" y="291628"/>
          <a:ext cx="450010" cy="526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2339816" y="396913"/>
        <a:ext cx="315007" cy="315857"/>
      </dsp:txXfrm>
    </dsp:sp>
    <dsp:sp modelId="{52B027F7-EEB2-4952-9236-334CB3D4832E}">
      <dsp:nvSpPr>
        <dsp:cNvPr id="0" name=""/>
        <dsp:cNvSpPr/>
      </dsp:nvSpPr>
      <dsp:spPr>
        <a:xfrm>
          <a:off x="2976624" y="0"/>
          <a:ext cx="2122692" cy="11096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DAGMC</a:t>
          </a:r>
        </a:p>
      </dsp:txBody>
      <dsp:txXfrm>
        <a:off x="3009126" y="32502"/>
        <a:ext cx="2057688" cy="1044681"/>
      </dsp:txXfrm>
    </dsp:sp>
    <dsp:sp modelId="{3E16AA1A-503C-403B-B394-C925A56A0F3B}">
      <dsp:nvSpPr>
        <dsp:cNvPr id="0" name=""/>
        <dsp:cNvSpPr/>
      </dsp:nvSpPr>
      <dsp:spPr>
        <a:xfrm>
          <a:off x="5311586" y="291628"/>
          <a:ext cx="450010" cy="526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5311586" y="396913"/>
        <a:ext cx="315007" cy="315857"/>
      </dsp:txXfrm>
    </dsp:sp>
    <dsp:sp modelId="{8B530489-41CA-4E4F-B610-CCD10857C55F}">
      <dsp:nvSpPr>
        <dsp:cNvPr id="0" name=""/>
        <dsp:cNvSpPr/>
      </dsp:nvSpPr>
      <dsp:spPr>
        <a:xfrm>
          <a:off x="5948394" y="0"/>
          <a:ext cx="2122692" cy="11096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/>
            <a:t>OpenMC 0.14.0</a:t>
          </a:r>
        </a:p>
      </dsp:txBody>
      <dsp:txXfrm>
        <a:off x="5980896" y="32502"/>
        <a:ext cx="2057688" cy="1044681"/>
      </dsp:txXfrm>
    </dsp:sp>
    <dsp:sp modelId="{5B907C42-1DA3-4C63-B031-6F85D2EAD031}">
      <dsp:nvSpPr>
        <dsp:cNvPr id="0" name=""/>
        <dsp:cNvSpPr/>
      </dsp:nvSpPr>
      <dsp:spPr>
        <a:xfrm>
          <a:off x="8283355" y="291628"/>
          <a:ext cx="450010" cy="52642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/>
        </a:p>
      </dsp:txBody>
      <dsp:txXfrm>
        <a:off x="8283355" y="396913"/>
        <a:ext cx="315007" cy="315857"/>
      </dsp:txXfrm>
    </dsp:sp>
    <dsp:sp modelId="{C4AA9DE5-A2C3-442D-B577-F78AB1E57D63}">
      <dsp:nvSpPr>
        <dsp:cNvPr id="0" name=""/>
        <dsp:cNvSpPr/>
      </dsp:nvSpPr>
      <dsp:spPr>
        <a:xfrm>
          <a:off x="8920163" y="0"/>
          <a:ext cx="2122692" cy="11096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Mass &amp; Roll Out Model</a:t>
          </a:r>
        </a:p>
      </dsp:txBody>
      <dsp:txXfrm>
        <a:off x="8952665" y="32502"/>
        <a:ext cx="2057688" cy="1044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6AB1C-3311-4D38-8E88-C23826546C45}">
      <dsp:nvSpPr>
        <dsp:cNvPr id="0" name=""/>
        <dsp:cNvSpPr/>
      </dsp:nvSpPr>
      <dsp:spPr>
        <a:xfrm>
          <a:off x="897180" y="386"/>
          <a:ext cx="2187006" cy="1093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Supply ≠ Reserves</a:t>
          </a:r>
        </a:p>
      </dsp:txBody>
      <dsp:txXfrm>
        <a:off x="929208" y="32414"/>
        <a:ext cx="2122950" cy="1029447"/>
      </dsp:txXfrm>
    </dsp:sp>
    <dsp:sp modelId="{A46BE091-B362-4DDB-A90A-EB43914C9410}">
      <dsp:nvSpPr>
        <dsp:cNvPr id="0" name=""/>
        <dsp:cNvSpPr/>
      </dsp:nvSpPr>
      <dsp:spPr>
        <a:xfrm>
          <a:off x="1115881" y="1093889"/>
          <a:ext cx="218700" cy="820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127"/>
              </a:lnTo>
              <a:lnTo>
                <a:pt x="218700" y="8201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62769D-ABB6-4BB4-8AD2-00F7EEB36060}">
      <dsp:nvSpPr>
        <dsp:cNvPr id="0" name=""/>
        <dsp:cNvSpPr/>
      </dsp:nvSpPr>
      <dsp:spPr>
        <a:xfrm>
          <a:off x="1334581" y="1367264"/>
          <a:ext cx="1749604" cy="1093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400" b="1" kern="1200"/>
            <a:t>Short term</a:t>
          </a:r>
          <a:r>
            <a:rPr lang="en-GB" sz="1400" kern="1200"/>
            <a:t> increases in demand can be covered by large reserves. </a:t>
          </a:r>
        </a:p>
      </dsp:txBody>
      <dsp:txXfrm>
        <a:off x="1366609" y="1399292"/>
        <a:ext cx="1685548" cy="1029447"/>
      </dsp:txXfrm>
    </dsp:sp>
    <dsp:sp modelId="{D9BB48C6-B200-4530-96E2-77B549FDF09E}">
      <dsp:nvSpPr>
        <dsp:cNvPr id="0" name=""/>
        <dsp:cNvSpPr/>
      </dsp:nvSpPr>
      <dsp:spPr>
        <a:xfrm>
          <a:off x="3630938" y="386"/>
          <a:ext cx="2187006" cy="1093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/>
            <a:t>Lead times on new operations</a:t>
          </a:r>
        </a:p>
      </dsp:txBody>
      <dsp:txXfrm>
        <a:off x="3662966" y="32414"/>
        <a:ext cx="2122950" cy="1029447"/>
      </dsp:txXfrm>
    </dsp:sp>
    <dsp:sp modelId="{B8DDB2A7-E4B5-4AC3-ADC2-DDCBA1A518D7}">
      <dsp:nvSpPr>
        <dsp:cNvPr id="0" name=""/>
        <dsp:cNvSpPr/>
      </dsp:nvSpPr>
      <dsp:spPr>
        <a:xfrm>
          <a:off x="3849638" y="1093889"/>
          <a:ext cx="218700" cy="820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0127"/>
              </a:lnTo>
              <a:lnTo>
                <a:pt x="218700" y="8201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8E4FF-2BA2-4EE0-8027-3D49A2EE6826}">
      <dsp:nvSpPr>
        <dsp:cNvPr id="0" name=""/>
        <dsp:cNvSpPr/>
      </dsp:nvSpPr>
      <dsp:spPr>
        <a:xfrm>
          <a:off x="4068339" y="1367264"/>
          <a:ext cx="1749604" cy="1093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~5-year minimum </a:t>
          </a:r>
          <a:r>
            <a:rPr lang="en-GB" sz="1400" b="0" kern="1200"/>
            <a:t>between investment decision and the commencement of production.</a:t>
          </a:r>
        </a:p>
      </dsp:txBody>
      <dsp:txXfrm>
        <a:off x="4100367" y="1399292"/>
        <a:ext cx="1685548" cy="10294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6AB1C-3311-4D38-8E88-C23826546C45}">
      <dsp:nvSpPr>
        <dsp:cNvPr id="0" name=""/>
        <dsp:cNvSpPr/>
      </dsp:nvSpPr>
      <dsp:spPr>
        <a:xfrm>
          <a:off x="786085" y="1476"/>
          <a:ext cx="2326679" cy="1163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Mining vs Processing &amp; Manufacturing</a:t>
          </a:r>
        </a:p>
      </dsp:txBody>
      <dsp:txXfrm>
        <a:off x="820158" y="35549"/>
        <a:ext cx="2258533" cy="1095193"/>
      </dsp:txXfrm>
    </dsp:sp>
    <dsp:sp modelId="{A46BE091-B362-4DDB-A90A-EB43914C9410}">
      <dsp:nvSpPr>
        <dsp:cNvPr id="0" name=""/>
        <dsp:cNvSpPr/>
      </dsp:nvSpPr>
      <dsp:spPr>
        <a:xfrm>
          <a:off x="1018753" y="1164816"/>
          <a:ext cx="232667" cy="8725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504"/>
              </a:lnTo>
              <a:lnTo>
                <a:pt x="232667" y="8725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62769D-ABB6-4BB4-8AD2-00F7EEB36060}">
      <dsp:nvSpPr>
        <dsp:cNvPr id="0" name=""/>
        <dsp:cNvSpPr/>
      </dsp:nvSpPr>
      <dsp:spPr>
        <a:xfrm>
          <a:off x="1251421" y="1455651"/>
          <a:ext cx="1861343" cy="1163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Countries may have large raw resources but little capacity to process. </a:t>
          </a:r>
        </a:p>
      </dsp:txBody>
      <dsp:txXfrm>
        <a:off x="1285494" y="1489724"/>
        <a:ext cx="1793197" cy="1095193"/>
      </dsp:txXfrm>
    </dsp:sp>
    <dsp:sp modelId="{D9BB48C6-B200-4530-96E2-77B549FDF09E}">
      <dsp:nvSpPr>
        <dsp:cNvPr id="0" name=""/>
        <dsp:cNvSpPr/>
      </dsp:nvSpPr>
      <dsp:spPr>
        <a:xfrm>
          <a:off x="3694434" y="1476"/>
          <a:ext cx="2326679" cy="11633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/>
            <a:t>Offtake Agreements</a:t>
          </a:r>
        </a:p>
      </dsp:txBody>
      <dsp:txXfrm>
        <a:off x="3728507" y="35549"/>
        <a:ext cx="2258533" cy="1095193"/>
      </dsp:txXfrm>
    </dsp:sp>
    <dsp:sp modelId="{B8DDB2A7-E4B5-4AC3-ADC2-DDCBA1A518D7}">
      <dsp:nvSpPr>
        <dsp:cNvPr id="0" name=""/>
        <dsp:cNvSpPr/>
      </dsp:nvSpPr>
      <dsp:spPr>
        <a:xfrm>
          <a:off x="3927102" y="1164816"/>
          <a:ext cx="232667" cy="8725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2504"/>
              </a:lnTo>
              <a:lnTo>
                <a:pt x="232667" y="87250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08E4FF-2BA2-4EE0-8027-3D49A2EE6826}">
      <dsp:nvSpPr>
        <dsp:cNvPr id="0" name=""/>
        <dsp:cNvSpPr/>
      </dsp:nvSpPr>
      <dsp:spPr>
        <a:xfrm>
          <a:off x="4159770" y="1455651"/>
          <a:ext cx="1861343" cy="11633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Agreement mining and processing operators can ensure secured supply and stabilised prices.</a:t>
          </a:r>
        </a:p>
      </dsp:txBody>
      <dsp:txXfrm>
        <a:off x="4193843" y="1489724"/>
        <a:ext cx="1793197" cy="10951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B7B8B9-EA8C-4912-B8BB-670BDFD29FDC}">
      <dsp:nvSpPr>
        <dsp:cNvPr id="0" name=""/>
        <dsp:cNvSpPr/>
      </dsp:nvSpPr>
      <dsp:spPr>
        <a:xfrm>
          <a:off x="311844" y="169"/>
          <a:ext cx="1785731" cy="1071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Higher fidelity models &amp; greater uncertainty assessment</a:t>
          </a:r>
        </a:p>
      </dsp:txBody>
      <dsp:txXfrm>
        <a:off x="311844" y="169"/>
        <a:ext cx="1785731" cy="1071439"/>
      </dsp:txXfrm>
    </dsp:sp>
    <dsp:sp modelId="{70F10249-0A69-43AA-90E8-4ACCD2FCEDB4}">
      <dsp:nvSpPr>
        <dsp:cNvPr id="0" name=""/>
        <dsp:cNvSpPr/>
      </dsp:nvSpPr>
      <dsp:spPr>
        <a:xfrm>
          <a:off x="2276149" y="169"/>
          <a:ext cx="1785731" cy="1071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 dirty="0"/>
            <a:t>Include maintenance schedules</a:t>
          </a:r>
        </a:p>
      </dsp:txBody>
      <dsp:txXfrm>
        <a:off x="2276149" y="169"/>
        <a:ext cx="1785731" cy="1071439"/>
      </dsp:txXfrm>
    </dsp:sp>
    <dsp:sp modelId="{00E728D7-61B4-42A1-90E9-12F18BF1AEF0}">
      <dsp:nvSpPr>
        <dsp:cNvPr id="0" name=""/>
        <dsp:cNvSpPr/>
      </dsp:nvSpPr>
      <dsp:spPr>
        <a:xfrm>
          <a:off x="4240454" y="169"/>
          <a:ext cx="1785731" cy="1071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/>
            <a:t>Include manufacturing supply and bottlenecks</a:t>
          </a:r>
        </a:p>
      </dsp:txBody>
      <dsp:txXfrm>
        <a:off x="4240454" y="169"/>
        <a:ext cx="1785731" cy="1071439"/>
      </dsp:txXfrm>
    </dsp:sp>
    <dsp:sp modelId="{AD5BBEEF-1865-43F4-B9F8-D9B5F31871ED}">
      <dsp:nvSpPr>
        <dsp:cNvPr id="0" name=""/>
        <dsp:cNvSpPr/>
      </dsp:nvSpPr>
      <dsp:spPr>
        <a:xfrm>
          <a:off x="6204759" y="169"/>
          <a:ext cx="1785731" cy="10714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/>
            <a:t>Apply other critical minerals and supply chains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b="1" kern="1200"/>
            <a:t>(HTS, </a:t>
          </a:r>
          <a:r>
            <a:rPr lang="en-GB" sz="1300" b="1" kern="1200" err="1"/>
            <a:t>Eurofer</a:t>
          </a:r>
          <a:r>
            <a:rPr lang="en-GB" sz="1300" b="1" kern="1200"/>
            <a:t>, lithium breeders)</a:t>
          </a:r>
        </a:p>
      </dsp:txBody>
      <dsp:txXfrm>
        <a:off x="6204759" y="169"/>
        <a:ext cx="1785731" cy="10714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A55AE-01BB-0DF1-4716-786068BAD6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7AE7A-AE66-4DD4-676B-1B8B8E0A9B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53B43-9032-4EEA-9CA5-6A0263580043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4D8F0D-F84B-0F0E-3367-F898FD2CE0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A89538-702C-6D95-F871-9F49629A00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ACB42-2A90-4697-B938-2976308132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78478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52526-D772-4E87-B48E-6D06E1B4EDF5}" type="datetimeFigureOut">
              <a:rPr lang="en-GB" smtClean="0"/>
              <a:t>09/04/2025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05706-3500-40E9-B2D8-1C39F3B403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22100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9CFC1DB-041A-4C2D-A4CA-19A08F4B16C2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7AB2F2-AE5C-4D55-931D-C298B9458E2A}" type="slidenum">
              <a:rPr lang="en-GB" smtClean="0"/>
              <a:t>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6423E-C36D-663A-8541-0F2ED8A19CF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261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Tungsten percentage by </a:t>
            </a:r>
            <a:r>
              <a:rPr lang="en-GB" err="1"/>
              <a:t>ao</a:t>
            </a:r>
            <a:endParaRPr lang="en-GB"/>
          </a:p>
          <a:p>
            <a:r>
              <a:rPr lang="en-GB"/>
              <a:t>FW</a:t>
            </a:r>
          </a:p>
          <a:p>
            <a:r>
              <a:rPr lang="en-GB"/>
              <a:t>Central Column Shield</a:t>
            </a:r>
          </a:p>
          <a:p>
            <a:r>
              <a:rPr lang="en-GB"/>
              <a:t>Divertors</a:t>
            </a:r>
          </a:p>
          <a:p>
            <a:r>
              <a:rPr lang="en-GB"/>
              <a:t>Rear Blanket Shield</a:t>
            </a:r>
          </a:p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88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734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3930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13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17628-42F1-8A2F-477B-A3D927958B3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052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Who have capabilities to manufacture tungsten – Japan, China, </a:t>
            </a:r>
          </a:p>
          <a:p>
            <a:endParaRPr lang="en-GB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China largest producer of raw tungsten but imports large fraction of tungsten-carbide goods.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USA maintains large reserves but no operational mines.</a:t>
            </a:r>
          </a:p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205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0989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5706-3500-40E9-B2D8-1C39F3B403F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14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638330E-35E0-4F30-A6DD-82C86EAE9158}"/>
              </a:ext>
            </a:extLst>
          </p:cNvPr>
          <p:cNvSpPr/>
          <p:nvPr/>
        </p:nvSpPr>
        <p:spPr bwMode="auto">
          <a:xfrm>
            <a:off x="0" y="1"/>
            <a:ext cx="12192000" cy="82722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0"/>
            <a:ext cx="9610436" cy="83248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latin typeface="+mj-lt"/>
                <a:cs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65201"/>
            <a:ext cx="11491384" cy="5412764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  <a:cs typeface="Calibri" pitchFamily="34" charset="0"/>
              </a:defRPr>
            </a:lvl1pPr>
            <a:lvl2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  <a:cs typeface="Calibri" pitchFamily="34" charset="0"/>
              </a:defRPr>
            </a:lvl2pPr>
            <a:lvl3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  <a:cs typeface="Calibri" pitchFamily="34" charset="0"/>
              </a:defRPr>
            </a:lvl3pPr>
            <a:lvl4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  <a:cs typeface="Calibri" pitchFamily="34" charset="0"/>
              </a:defRPr>
            </a:lvl4pPr>
            <a:lvl5pPr>
              <a:lnSpc>
                <a:spcPct val="100000"/>
              </a:lnSpc>
              <a:defRPr>
                <a:solidFill>
                  <a:schemeClr val="tx1"/>
                </a:solidFill>
                <a:latin typeface="+mj-lt"/>
                <a:cs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 descr="A picture containing text, watch, clipart&#10;&#10;Description automatically generated">
            <a:extLst>
              <a:ext uri="{FF2B5EF4-FFF2-40B4-BE49-F238E27FC236}">
                <a16:creationId xmlns:a16="http://schemas.microsoft.com/office/drawing/2014/main" id="{4DAA6A49-2FDE-458B-B5C1-6E66D6F00B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167" y="131535"/>
            <a:ext cx="1655617" cy="564157"/>
          </a:xfrm>
          <a:prstGeom prst="rect">
            <a:avLst/>
          </a:prstGeom>
        </p:spPr>
      </p:pic>
      <p:pic>
        <p:nvPicPr>
          <p:cNvPr id="5" name="Picture 4" descr="A picture containing text, watch, clipart&#10;&#10;Description automatically generated">
            <a:extLst>
              <a:ext uri="{FF2B5EF4-FFF2-40B4-BE49-F238E27FC236}">
                <a16:creationId xmlns:a16="http://schemas.microsoft.com/office/drawing/2014/main" id="{3A27760B-9F09-7C6C-3511-F87D163882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167" y="131535"/>
            <a:ext cx="1655617" cy="564157"/>
          </a:xfrm>
          <a:prstGeom prst="rect">
            <a:avLst/>
          </a:prstGeom>
        </p:spPr>
      </p:pic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811BA19-5703-B9A0-39E7-FD2B55ED37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6400" y="6531587"/>
            <a:ext cx="2740212" cy="227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F279AA9F-5F4F-4276-9982-1B2D4D60C8D3}" type="datetime1">
              <a:rPr lang="en-GB" smtClean="0"/>
              <a:t>09/04/2025</a:t>
            </a:fld>
            <a:endParaRPr lang="en-GB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BEB45E33-D235-9DAA-F896-FC67EF0B5B6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87155" y="6559551"/>
            <a:ext cx="610629" cy="1905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mtClean="0">
                <a:solidFill>
                  <a:schemeClr val="tx1"/>
                </a:solidFill>
              </a:defRPr>
            </a:lvl1pPr>
          </a:lstStyle>
          <a:p>
            <a:r>
              <a:rPr lang="en-GB"/>
              <a:t> </a:t>
            </a:r>
            <a:fld id="{E1AE42C3-721E-474B-8D2C-C471B374B461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411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view of the earth from space&#10;&#10;Description automatically generated with low confidence">
            <a:extLst>
              <a:ext uri="{FF2B5EF4-FFF2-40B4-BE49-F238E27FC236}">
                <a16:creationId xmlns:a16="http://schemas.microsoft.com/office/drawing/2014/main" id="{C13D2662-F49B-B56D-8A11-2105F00897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2" r="651" b="16367"/>
          <a:stretch/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5DE698-3AA6-0335-5C6E-AC4B182D37E4}"/>
              </a:ext>
            </a:extLst>
          </p:cNvPr>
          <p:cNvSpPr/>
          <p:nvPr userDrawn="1"/>
        </p:nvSpPr>
        <p:spPr bwMode="auto">
          <a:xfrm>
            <a:off x="0" y="3547154"/>
            <a:ext cx="12192000" cy="33108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64000"/>
                </a:schemeClr>
              </a:gs>
              <a:gs pos="81000">
                <a:srgbClr val="0E0E0E">
                  <a:alpha val="38000"/>
                </a:srgbClr>
              </a:gs>
              <a:gs pos="99000">
                <a:srgbClr val="0E0E0E">
                  <a:alpha val="0"/>
                </a:srgbClr>
              </a:gs>
              <a:gs pos="93000">
                <a:schemeClr val="tx1">
                  <a:alpha val="19000"/>
                </a:scheme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>
                  <a:lumMod val="25000"/>
                </a:schemeClr>
              </a:solidFill>
              <a:effectLst/>
              <a:latin typeface="+mn-lt"/>
              <a:ea typeface="MS PGothic" pitchFamily="34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016066D1-F38F-75C6-49AF-312B987F583C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520474" y="3760560"/>
            <a:ext cx="10299927" cy="898761"/>
          </a:xfrm>
        </p:spPr>
        <p:txBody>
          <a:bodyPr lIns="0" anchor="ctr" anchorCtr="0"/>
          <a:lstStyle>
            <a:lvl1pPr>
              <a:lnSpc>
                <a:spcPct val="90000"/>
              </a:lnSpc>
              <a:defRPr sz="4400" b="0" i="0" spc="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Insert Title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953EA30B-FC35-5611-4FED-E0CF0B0104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0474" y="4719758"/>
            <a:ext cx="10299927" cy="1169049"/>
          </a:xfrm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200" b="0" i="0" kern="0" spc="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2pPr>
            <a:lvl3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3pPr>
            <a:lvl4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4pPr>
            <a:lvl5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US" sz="1100" b="0" i="0" kern="0" spc="50" baseline="0" dirty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5pPr>
          </a:lstStyle>
          <a:p>
            <a:pPr lvl="0"/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B27F17B6-2E1F-7268-5CCE-DDC3275F42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388303" y="6551748"/>
            <a:ext cx="523635" cy="169277"/>
          </a:xfrm>
        </p:spPr>
        <p:txBody>
          <a:bodyPr anchor="ctr"/>
          <a:lstStyle>
            <a:lvl1pPr marL="0" indent="0" algn="ctr">
              <a:buNone/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/>
              <a:t>R-XXX</a:t>
            </a:r>
          </a:p>
        </p:txBody>
      </p:sp>
      <p:pic>
        <p:nvPicPr>
          <p:cNvPr id="19" name="Picture 18" descr="A picture containing text, watch, clipart&#10;&#10;Description automatically generated">
            <a:extLst>
              <a:ext uri="{FF2B5EF4-FFF2-40B4-BE49-F238E27FC236}">
                <a16:creationId xmlns:a16="http://schemas.microsoft.com/office/drawing/2014/main" id="{D96FC084-0FDF-D203-C7DC-FA55842A5C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64" y="417066"/>
            <a:ext cx="2402857" cy="8187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BB68BF-1B70-982C-135C-E801CF3CF12B}"/>
              </a:ext>
            </a:extLst>
          </p:cNvPr>
          <p:cNvSpPr txBox="1"/>
          <p:nvPr userDrawn="1"/>
        </p:nvSpPr>
        <p:spPr>
          <a:xfrm>
            <a:off x="4352364" y="6524002"/>
            <a:ext cx="348727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CONFIDENTIAL – COMMERCIALLY SENSITIVE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59EFCDD8-A15B-5568-75D5-A8EE6F739A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6400" y="6522711"/>
            <a:ext cx="2740212" cy="227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E87043A0-18A9-40F2-9C1E-080FF416314E}" type="datetime1">
              <a:rPr lang="en-GB" smtClean="0"/>
              <a:t>09/04/2025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7579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lternative 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watch, clipart&#10;&#10;Description automatically generated">
            <a:extLst>
              <a:ext uri="{FF2B5EF4-FFF2-40B4-BE49-F238E27FC236}">
                <a16:creationId xmlns:a16="http://schemas.microsoft.com/office/drawing/2014/main" id="{F646809A-8D7F-4826-860B-881E51924A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64" y="417066"/>
            <a:ext cx="2402857" cy="818782"/>
          </a:xfrm>
          <a:prstGeom prst="rect">
            <a:avLst/>
          </a:prstGeom>
        </p:spPr>
      </p:pic>
      <p:pic>
        <p:nvPicPr>
          <p:cNvPr id="4" name="Picture 3" descr="A picture containing text, watch, clipart&#10;&#10;Description automatically generated">
            <a:extLst>
              <a:ext uri="{FF2B5EF4-FFF2-40B4-BE49-F238E27FC236}">
                <a16:creationId xmlns:a16="http://schemas.microsoft.com/office/drawing/2014/main" id="{91F9FEAB-7DF0-B9CF-D8DD-24590A28B1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264" y="417066"/>
            <a:ext cx="2402857" cy="818782"/>
          </a:xfrm>
          <a:prstGeom prst="rect">
            <a:avLst/>
          </a:prstGeom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A16A762C-A5B2-95E6-F46F-496AC5F6397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520474" y="3760560"/>
            <a:ext cx="10299927" cy="898761"/>
          </a:xfrm>
        </p:spPr>
        <p:txBody>
          <a:bodyPr lIns="0" anchor="ctr" anchorCtr="0"/>
          <a:lstStyle>
            <a:lvl1pPr>
              <a:lnSpc>
                <a:spcPct val="90000"/>
              </a:lnSpc>
              <a:defRPr sz="4400" b="0" i="0" spc="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Insert Title</a:t>
            </a:r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0B6A1953-1951-9C2F-49A1-8065FCCED16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0474" y="4719758"/>
            <a:ext cx="10299927" cy="1169049"/>
          </a:xfrm>
        </p:spPr>
        <p:txBody>
          <a:bodyPr/>
          <a:lstStyle>
            <a:lvl1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200" b="0" i="0" kern="0" spc="0" baseline="0" dirty="0" smtClean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2pPr>
            <a:lvl3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3pPr>
            <a:lvl4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GB" sz="1100" b="0" i="0" kern="0" spc="50" baseline="0" dirty="0" smtClean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4pPr>
            <a:lvl5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2" charset="2"/>
              <a:buNone/>
              <a:defRPr lang="en-US" sz="1100" b="0" i="0" kern="0" spc="50" baseline="0" dirty="0">
                <a:solidFill>
                  <a:schemeClr val="bg1"/>
                </a:solidFill>
                <a:latin typeface="Aspekta 150" pitchFamily="2" charset="77"/>
                <a:ea typeface="+mn-ea"/>
                <a:cs typeface="Calibri" pitchFamily="34" charset="0"/>
              </a:defRPr>
            </a:lvl5pPr>
          </a:lstStyle>
          <a:p>
            <a:pPr lvl="0"/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D5AB28-4134-1DA3-BCAE-CA6626E0B49C}"/>
              </a:ext>
            </a:extLst>
          </p:cNvPr>
          <p:cNvSpPr txBox="1"/>
          <p:nvPr userDrawn="1"/>
        </p:nvSpPr>
        <p:spPr>
          <a:xfrm>
            <a:off x="4352364" y="6524002"/>
            <a:ext cx="348727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100" b="1">
                <a:solidFill>
                  <a:schemeClr val="bg1"/>
                </a:solidFill>
              </a:rPr>
              <a:t>CONFIDENTIAL – COMMERCIALLY SENSITIVE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CBE6936A-B153-6E16-A789-3803ABA533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6400" y="6522711"/>
            <a:ext cx="2740212" cy="227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fld id="{684EE327-88FB-4EC9-BA6A-4E9BDDD1B1FA}" type="datetime1">
              <a:rPr lang="en-GB" smtClean="0"/>
              <a:t>09/04/2025</a:t>
            </a:fld>
            <a:endParaRPr lang="en-GB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7AB771ED-40DE-FDF7-516E-C48598A9196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87155" y="6559551"/>
            <a:ext cx="610629" cy="1905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smtClean="0">
                <a:solidFill>
                  <a:schemeClr val="bg1"/>
                </a:solidFill>
              </a:defRPr>
            </a:lvl1pPr>
          </a:lstStyle>
          <a:p>
            <a:r>
              <a:rPr lang="en-GB"/>
              <a:t> </a:t>
            </a:r>
            <a:fld id="{E1AE42C3-721E-474B-8D2C-C471B374B461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922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1026160"/>
            <a:ext cx="11491384" cy="529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"/>
            <a:ext cx="9602124" cy="82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B071CF6B-4C23-EB4B-8BBD-0EFD6A7E64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287155" y="6559551"/>
            <a:ext cx="610629" cy="19051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ts val="1200"/>
              </a:lnSpc>
              <a:defRPr sz="1100">
                <a:solidFill>
                  <a:schemeClr val="tx1"/>
                </a:solidFill>
                <a:latin typeface="+mn-lt"/>
              </a:defRPr>
            </a:lvl1pPr>
          </a:lstStyle>
          <a:p>
            <a:fld id="{E1AE42C3-721E-474B-8D2C-C471B374B4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4DBA58-4F90-9179-3327-DADB22355E48}"/>
              </a:ext>
            </a:extLst>
          </p:cNvPr>
          <p:cNvSpPr txBox="1"/>
          <p:nvPr userDrawn="1"/>
        </p:nvSpPr>
        <p:spPr>
          <a:xfrm>
            <a:off x="4352364" y="6524002"/>
            <a:ext cx="3487271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100" b="1"/>
              <a:t>CONFIDENTIAL – COMMERCIALLY SENSITIVE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8B35ED-7F08-279B-269A-00D994D18E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6400" y="6522711"/>
            <a:ext cx="2740212" cy="2273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C69E8DD4-E185-4AA8-B33D-F67BE2826468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A8D42E-7657-5496-3CB9-1FD0C609978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526088" y="63500"/>
            <a:ext cx="116840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PUBLIC DISTRIBUTION</a:t>
            </a:r>
          </a:p>
        </p:txBody>
      </p:sp>
    </p:spTree>
    <p:extLst>
      <p:ext uri="{BB962C8B-B14F-4D97-AF65-F5344CB8AC3E}">
        <p14:creationId xmlns:p14="http://schemas.microsoft.com/office/powerpoint/2010/main" val="147942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8" r:id="rId2"/>
    <p:sldLayoutId id="2147483714" r:id="rId3"/>
  </p:sldLayoutIdLst>
  <p:hf hdr="0" ftr="0"/>
  <p:txStyles>
    <p:titleStyle>
      <a:lvl1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Calibri" pitchFamily="34" charset="0"/>
        </a:defRPr>
      </a:lvl1pPr>
      <a:lvl2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  <a:cs typeface="MS PGothic" pitchFamily="34" charset="-128"/>
        </a:defRPr>
      </a:lvl2pPr>
      <a:lvl3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  <a:cs typeface="MS PGothic" pitchFamily="34" charset="-128"/>
        </a:defRPr>
      </a:lvl3pPr>
      <a:lvl4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  <a:cs typeface="MS PGothic" pitchFamily="34" charset="-128"/>
        </a:defRPr>
      </a:lvl4pPr>
      <a:lvl5pPr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  <a:cs typeface="MS PGothic" pitchFamily="34" charset="-128"/>
        </a:defRPr>
      </a:lvl5pPr>
      <a:lvl6pPr marL="457189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</a:defRPr>
      </a:lvl6pPr>
      <a:lvl7pPr marL="914377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</a:defRPr>
      </a:lvl7pPr>
      <a:lvl8pPr marL="1371566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</a:defRPr>
      </a:lvl8pPr>
      <a:lvl9pPr marL="1828754" algn="l" rtl="0" eaLnBrk="1" fontAlgn="base" hangingPunct="1">
        <a:lnSpc>
          <a:spcPts val="3700"/>
        </a:lnSpc>
        <a:spcBef>
          <a:spcPct val="0"/>
        </a:spcBef>
        <a:spcAft>
          <a:spcPct val="0"/>
        </a:spcAft>
        <a:defRPr sz="3200">
          <a:solidFill>
            <a:srgbClr val="002147"/>
          </a:solidFill>
          <a:latin typeface="Arial" pitchFamily="34" charset="0"/>
          <a:ea typeface="MS PGothic" pitchFamily="34" charset="-128"/>
        </a:defRPr>
      </a:lvl9pPr>
    </p:titleStyle>
    <p:bodyStyle>
      <a:lvl1pPr marL="282568" indent="-282568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2147"/>
        </a:buClr>
        <a:buSzPct val="80000"/>
        <a:buFont typeface="Wingdings" pitchFamily="-1" charset="2"/>
        <a:buChar char="§"/>
        <a:defRPr sz="2100">
          <a:solidFill>
            <a:schemeClr val="tx1"/>
          </a:solidFill>
          <a:latin typeface="+mj-lt"/>
          <a:ea typeface="+mn-ea"/>
          <a:cs typeface="Calibri" pitchFamily="34" charset="0"/>
        </a:defRPr>
      </a:lvl1pPr>
      <a:lvl2pPr marL="763569" indent="-188909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2147"/>
        </a:buClr>
        <a:buSzPct val="80000"/>
        <a:buFont typeface="Wingdings" pitchFamily="-1" charset="2"/>
        <a:buChar char="§"/>
        <a:defRPr>
          <a:solidFill>
            <a:schemeClr val="tx1"/>
          </a:solidFill>
          <a:latin typeface="+mj-lt"/>
          <a:ea typeface="+mn-ea"/>
          <a:cs typeface="Calibri" pitchFamily="34" charset="0"/>
        </a:defRPr>
      </a:lvl2pPr>
      <a:lvl3pPr marL="1141385" indent="-187321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lr>
          <a:srgbClr val="002147"/>
        </a:buClr>
        <a:buSzPct val="80000"/>
        <a:buFont typeface="Wingdings" pitchFamily="-1" charset="2"/>
        <a:buChar char="§"/>
        <a:defRPr>
          <a:solidFill>
            <a:schemeClr val="tx1"/>
          </a:solidFill>
          <a:latin typeface="+mj-lt"/>
          <a:ea typeface="+mn-ea"/>
          <a:cs typeface="Calibri" pitchFamily="34" charset="0"/>
        </a:defRPr>
      </a:lvl3pPr>
      <a:lvl4pPr marL="1519201" indent="-187321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har char="–"/>
        <a:defRPr>
          <a:solidFill>
            <a:schemeClr val="tx1"/>
          </a:solidFill>
          <a:latin typeface="+mj-lt"/>
          <a:ea typeface="+mn-ea"/>
          <a:cs typeface="Calibri" pitchFamily="34" charset="0"/>
        </a:defRPr>
      </a:lvl4pPr>
      <a:lvl5pPr marL="1898603" indent="-188909" algn="l" rtl="0" eaLnBrk="1" fontAlgn="base" hangingPunct="1">
        <a:lnSpc>
          <a:spcPct val="100000"/>
        </a:lnSpc>
        <a:spcBef>
          <a:spcPts val="0"/>
        </a:spcBef>
        <a:spcAft>
          <a:spcPct val="0"/>
        </a:spcAft>
        <a:buChar char="»"/>
        <a:defRPr>
          <a:solidFill>
            <a:schemeClr val="tx1"/>
          </a:solidFill>
          <a:latin typeface="+mj-lt"/>
          <a:ea typeface="+mn-ea"/>
          <a:cs typeface="Calibri" pitchFamily="34" charset="0"/>
        </a:defRPr>
      </a:lvl5pPr>
      <a:lvl6pPr marL="2355792" indent="-188909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812980" indent="-188909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270169" indent="-188909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727357" indent="-188909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29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doi.org/10.1016/j.fusengdes.2025.11488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fusengdes.2005.11.003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hyperlink" Target="https://doi.org/10.1016/j.fusengdes.2015.05.027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46765A-DB71-C3CF-E081-A138F82719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/>
              <a:t>Supply and Demand of Tungsten for a Fleet of Fusion Reactors</a:t>
            </a:r>
            <a:endParaRPr lang="en-GB" sz="24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063461-AC6D-48BE-83B0-7B65086E1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0474" y="4659321"/>
            <a:ext cx="10299927" cy="1169049"/>
          </a:xfrm>
        </p:spPr>
        <p:txBody>
          <a:bodyPr/>
          <a:lstStyle/>
          <a:p>
            <a:r>
              <a:rPr lang="en-GB" dirty="0"/>
              <a:t> E. Day-San [a], Gabriel Blackett [a] M. Dornhofer [b], A.K. Manduku [a], M.D. Anderton [a], L. Tanure [a], T.P. Davis [a, c]</a:t>
            </a:r>
          </a:p>
          <a:p>
            <a:endParaRPr lang="en-GB" dirty="0"/>
          </a:p>
          <a:p>
            <a:r>
              <a:rPr lang="en-GB" dirty="0">
                <a:solidFill>
                  <a:srgbClr val="CDCDCD"/>
                </a:solidFill>
              </a:rPr>
              <a:t>[a</a:t>
            </a:r>
            <a:r>
              <a:rPr lang="en-GB" spc="0" dirty="0">
                <a:solidFill>
                  <a:srgbClr val="CDCDCD"/>
                </a:solidFill>
              </a:rPr>
              <a:t>] Oxford Sigma, </a:t>
            </a:r>
            <a:r>
              <a:rPr lang="en-GB" b="0" i="0" dirty="0">
                <a:solidFill>
                  <a:srgbClr val="CDCDCD"/>
                </a:solidFill>
                <a:effectLst/>
                <a:latin typeface="Arial" panose="020B0604020202020204" pitchFamily="34" charset="0"/>
              </a:rPr>
              <a:t>Summertown Pavilion, 18-24 Middle Way, Summertown, Oxford OX2 7LG</a:t>
            </a:r>
          </a:p>
          <a:p>
            <a:r>
              <a:rPr lang="en-GB" spc="0" dirty="0">
                <a:solidFill>
                  <a:srgbClr val="CDCDCD"/>
                </a:solidFill>
              </a:rPr>
              <a:t>[b] Independent Supply Business Partner, </a:t>
            </a:r>
            <a:r>
              <a:rPr lang="en-GB" spc="0" dirty="0" err="1">
                <a:solidFill>
                  <a:srgbClr val="CDCDCD"/>
                </a:solidFill>
              </a:rPr>
              <a:t>Bluetengasse</a:t>
            </a:r>
            <a:r>
              <a:rPr lang="en-GB" spc="0" dirty="0">
                <a:solidFill>
                  <a:srgbClr val="CDCDCD"/>
                </a:solidFill>
              </a:rPr>
              <a:t> 9, A-8010, Graz, Austria</a:t>
            </a:r>
          </a:p>
          <a:p>
            <a:r>
              <a:rPr lang="en-GB" spc="0" dirty="0">
                <a:solidFill>
                  <a:srgbClr val="CDCDCD"/>
                </a:solidFill>
              </a:rPr>
              <a:t>[c] Nuclear Futures Institute, Bangor University, Bangor, Gwynedd, LL57 2DG, UK</a:t>
            </a:r>
          </a:p>
          <a:p>
            <a:endParaRPr lang="en-GB" spc="0" dirty="0">
              <a:solidFill>
                <a:srgbClr val="CDCDCD"/>
              </a:solidFill>
            </a:endParaRPr>
          </a:p>
          <a:p>
            <a:r>
              <a:rPr lang="en-US" spc="0" dirty="0"/>
              <a:t>www.oxfordsigma.com </a:t>
            </a:r>
          </a:p>
          <a:p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3FA6933-2397-4CD2-2727-AE265497A2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9C478D-5990-4910-9F5E-5019A68F3BA9}" type="datetime1">
              <a:rPr lang="en-GB" smtClean="0"/>
              <a:t>09/04/2025</a:t>
            </a:fld>
            <a:endParaRPr lang="en-GB"/>
          </a:p>
        </p:txBody>
      </p:sp>
      <p:pic>
        <p:nvPicPr>
          <p:cNvPr id="10242" name="Picture 2" descr="GUARDIAN METAL RESOURCES PLC GMET Stock | London Stock Exchange">
            <a:extLst>
              <a:ext uri="{FF2B5EF4-FFF2-40B4-BE49-F238E27FC236}">
                <a16:creationId xmlns:a16="http://schemas.microsoft.com/office/drawing/2014/main" id="{4390A5D8-D7BE-7D3E-5966-B6D5CC362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74" y="455395"/>
            <a:ext cx="2865120" cy="47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Tungsten West Updated Feasibility Study Delivers Further Value - Abmec">
            <a:extLst>
              <a:ext uri="{FF2B5EF4-FFF2-40B4-BE49-F238E27FC236}">
                <a16:creationId xmlns:a16="http://schemas.microsoft.com/office/drawing/2014/main" id="{C5F1D87A-7D1F-F864-42D4-34FE3174D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45" y="401373"/>
            <a:ext cx="3380509" cy="56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">
            <a:extLst>
              <a:ext uri="{FF2B5EF4-FFF2-40B4-BE49-F238E27FC236}">
                <a16:creationId xmlns:a16="http://schemas.microsoft.com/office/drawing/2014/main" id="{64188C31-EEBD-16BF-E9C2-F17168F8A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1F1F1F"/>
                </a:solidFill>
                <a:effectLst/>
                <a:latin typeface="ElsevierSans"/>
              </a:rPr>
              <a:t>, , , , , , 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B7ECCB0B-6972-7612-5876-A5A4DD607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1F1F1F"/>
                </a:solidFill>
                <a:effectLst/>
                <a:latin typeface="ElsevierSans"/>
              </a:rPr>
              <a:t>, , , , , , </a:t>
            </a: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2E23D7-08BC-2F08-1C04-0F2CC7A7B576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1624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AAE59-BEBE-DF6D-BD7E-0A68C75A3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Roll Out Comparison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B064A-5387-1135-1DB7-3667664CF0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6400" y="6630648"/>
            <a:ext cx="2740212" cy="227352"/>
          </a:xfrm>
        </p:spPr>
        <p:txBody>
          <a:bodyPr/>
          <a:lstStyle/>
          <a:p>
            <a:fld id="{F279AA9F-5F4F-4276-9982-1B2D4D60C8D3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1368EB-A976-EF22-97C6-C2B20861FD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7155" y="6658612"/>
            <a:ext cx="610629" cy="190512"/>
          </a:xfrm>
        </p:spPr>
        <p:txBody>
          <a:bodyPr/>
          <a:lstStyle/>
          <a:p>
            <a:r>
              <a:rPr lang="en-GB"/>
              <a:t> </a:t>
            </a:r>
            <a:fld id="{E1AE42C3-721E-474B-8D2C-C471B374B461}" type="slidenum">
              <a:rPr smtClean="0"/>
              <a:pPr/>
              <a:t>10</a:t>
            </a:fld>
            <a:endParaRPr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64E394-0C33-B1D5-36CE-2B44C3DC3468}"/>
              </a:ext>
            </a:extLst>
          </p:cNvPr>
          <p:cNvSpPr txBox="1"/>
          <p:nvPr/>
        </p:nvSpPr>
        <p:spPr>
          <a:xfrm>
            <a:off x="7862987" y="1190291"/>
            <a:ext cx="409193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Roll out model – Based on </a:t>
            </a:r>
            <a:r>
              <a:rPr lang="en-GB" sz="1800" b="1"/>
              <a:t>N. J. Lopes Cardozo et. al </a:t>
            </a:r>
            <a:r>
              <a:rPr lang="en-GB" sz="1800"/>
              <a:t>market</a:t>
            </a:r>
            <a:r>
              <a:rPr lang="en-GB" sz="1800" b="1"/>
              <a:t> </a:t>
            </a:r>
            <a:r>
              <a:rPr lang="en-GB" sz="1800"/>
              <a:t>adoption model for new energy sources.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Deployment model with 3 phases. </a:t>
            </a:r>
          </a:p>
          <a:p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Fission ~9% of current global energy market share</a:t>
            </a:r>
            <a:endParaRPr lang="en-GB" sz="180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C035EC1-E418-90D7-46D9-CD701872D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793" y="4132926"/>
            <a:ext cx="4005131" cy="173290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D4D898F-7950-9FAC-CE9C-4077E8F545C3}"/>
              </a:ext>
            </a:extLst>
          </p:cNvPr>
          <p:cNvGrpSpPr/>
          <p:nvPr/>
        </p:nvGrpSpPr>
        <p:grpSpPr>
          <a:xfrm>
            <a:off x="0" y="1044955"/>
            <a:ext cx="7778187" cy="4968770"/>
            <a:chOff x="-36639" y="945893"/>
            <a:chExt cx="9186580" cy="5646461"/>
          </a:xfrm>
        </p:grpSpPr>
        <p:pic>
          <p:nvPicPr>
            <p:cNvPr id="7172" name="Picture 4" descr="The World Nuclear Industry Status Report 2010–2011 (HTML)">
              <a:extLst>
                <a:ext uri="{FF2B5EF4-FFF2-40B4-BE49-F238E27FC236}">
                  <a16:creationId xmlns:a16="http://schemas.microsoft.com/office/drawing/2014/main" id="{8B96FFCE-41C9-A951-6338-3BDEFA66B0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2349" y="945893"/>
              <a:ext cx="8947592" cy="5646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0858154-6111-EFBE-6C9D-7094C03FE4C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88795" y="1652885"/>
              <a:ext cx="0" cy="4215480"/>
            </a:xfrm>
            <a:prstGeom prst="line">
              <a:avLst/>
            </a:prstGeom>
            <a:ln w="3810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0F03C0F-BB73-6B53-CB4B-BE366A9200C9}"/>
                </a:ext>
              </a:extLst>
            </p:cNvPr>
            <p:cNvSpPr/>
            <p:nvPr/>
          </p:nvSpPr>
          <p:spPr bwMode="auto">
            <a:xfrm>
              <a:off x="983848" y="2245392"/>
              <a:ext cx="3379802" cy="1368248"/>
            </a:xfrm>
            <a:prstGeom prst="rect">
              <a:avLst/>
            </a:prstGeom>
            <a:solidFill>
              <a:srgbClr val="F9EBAD"/>
            </a:solidFill>
            <a:ln w="9525" cap="flat" cmpd="sng" algn="ctr">
              <a:solidFill>
                <a:srgbClr val="F9EBAD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9B492C3-095D-5892-61C9-9D1E021F6E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956350" y="1653959"/>
              <a:ext cx="0" cy="3919361"/>
            </a:xfrm>
            <a:prstGeom prst="line">
              <a:avLst/>
            </a:prstGeom>
            <a:ln w="3810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1E2E3A-C72E-EFB0-8604-D1517D68329E}"/>
                </a:ext>
              </a:extLst>
            </p:cNvPr>
            <p:cNvSpPr txBox="1"/>
            <p:nvPr/>
          </p:nvSpPr>
          <p:spPr>
            <a:xfrm>
              <a:off x="2803507" y="3115047"/>
              <a:ext cx="133154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i="1">
                  <a:highlight>
                    <a:srgbClr val="C0C0C0"/>
                  </a:highlight>
                </a:rPr>
                <a:t>Phase 2: Linear Growth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E335EE-DA8D-9FE0-3AFB-20F244CB0A5F}"/>
                </a:ext>
              </a:extLst>
            </p:cNvPr>
            <p:cNvSpPr txBox="1"/>
            <p:nvPr/>
          </p:nvSpPr>
          <p:spPr>
            <a:xfrm>
              <a:off x="5963133" y="2929516"/>
              <a:ext cx="1532962" cy="6645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i="1">
                  <a:highlight>
                    <a:srgbClr val="C0C0C0"/>
                  </a:highlight>
                </a:rPr>
                <a:t>Phase 3: Saturation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AB28C3C-CACD-04EF-DAFD-87816973A50D}"/>
                </a:ext>
              </a:extLst>
            </p:cNvPr>
            <p:cNvSpPr txBox="1"/>
            <p:nvPr/>
          </p:nvSpPr>
          <p:spPr>
            <a:xfrm>
              <a:off x="-36639" y="5006919"/>
              <a:ext cx="2184934" cy="8394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i="1">
                  <a:highlight>
                    <a:srgbClr val="C0C0C0"/>
                  </a:highlight>
                </a:rPr>
                <a:t>Phase 1: Exponential</a:t>
              </a:r>
            </a:p>
            <a:p>
              <a:pPr algn="ctr"/>
              <a:r>
                <a:rPr lang="en-GB" sz="1400" b="1" i="1">
                  <a:highlight>
                    <a:srgbClr val="C0C0C0"/>
                  </a:highlight>
                </a:rPr>
                <a:t>Growth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F47C9FC-5478-7F8C-EA0B-49B2A14FAE6E}"/>
              </a:ext>
            </a:extLst>
          </p:cNvPr>
          <p:cNvSpPr txBox="1"/>
          <p:nvPr/>
        </p:nvSpPr>
        <p:spPr>
          <a:xfrm>
            <a:off x="7841129" y="6013725"/>
            <a:ext cx="4350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/>
              <a:t>Model for expansion of emerging energy technology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529F41-DE53-EEEA-A035-1CA3AAF5F039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6042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6908A1-9963-C590-277A-97BCFAAAB1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3BA5C-F738-BFBD-58E8-7383963F5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Roll Out Model</a:t>
            </a:r>
            <a:endParaRPr lang="en-GB"/>
          </a:p>
        </p:txBody>
      </p:sp>
      <p:pic>
        <p:nvPicPr>
          <p:cNvPr id="9218" name="Picture 2" descr="A graph of a number of sources&#10;&#10;Description automatically generated with medium confidence, Picture">
            <a:extLst>
              <a:ext uri="{FF2B5EF4-FFF2-40B4-BE49-F238E27FC236}">
                <a16:creationId xmlns:a16="http://schemas.microsoft.com/office/drawing/2014/main" id="{498FB686-4BA0-0508-8FCF-DA9458541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70996" y="7787"/>
            <a:ext cx="2347957" cy="2081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622225B-7E9C-25AB-C3F0-CF76AAFA95B0}"/>
              </a:ext>
            </a:extLst>
          </p:cNvPr>
          <p:cNvGrpSpPr/>
          <p:nvPr/>
        </p:nvGrpSpPr>
        <p:grpSpPr>
          <a:xfrm>
            <a:off x="3095132" y="1048539"/>
            <a:ext cx="6995617" cy="5412764"/>
            <a:chOff x="6271424" y="1181552"/>
            <a:chExt cx="6558977" cy="5138318"/>
          </a:xfrm>
        </p:grpSpPr>
        <p:pic>
          <p:nvPicPr>
            <p:cNvPr id="9220" name="Picture 4" descr="A graph of a number of nuclear reactor&#10;&#10;Description automatically generated, Picture">
              <a:extLst>
                <a:ext uri="{FF2B5EF4-FFF2-40B4-BE49-F238E27FC236}">
                  <a16:creationId xmlns:a16="http://schemas.microsoft.com/office/drawing/2014/main" id="{1A87BFEF-74E4-B1FA-70F6-4DFC00448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1424" y="1181552"/>
              <a:ext cx="5514176" cy="51383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74B1A60-AB88-7854-4460-62E27551AB5A}"/>
                </a:ext>
              </a:extLst>
            </p:cNvPr>
            <p:cNvCxnSpPr/>
            <p:nvPr/>
          </p:nvCxnSpPr>
          <p:spPr bwMode="auto">
            <a:xfrm>
              <a:off x="11169570" y="1284790"/>
              <a:ext cx="0" cy="4606724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7C5BCC0-C3D2-592A-7F24-E536530374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8798689" y="2118167"/>
              <a:ext cx="0" cy="3773347"/>
            </a:xfrm>
            <a:prstGeom prst="line">
              <a:avLst/>
            </a:prstGeom>
            <a:ln w="19050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FCC6982-A371-A845-D776-15F80EB0478E}"/>
                </a:ext>
              </a:extLst>
            </p:cNvPr>
            <p:cNvSpPr txBox="1"/>
            <p:nvPr/>
          </p:nvSpPr>
          <p:spPr>
            <a:xfrm>
              <a:off x="7361054" y="3264986"/>
              <a:ext cx="124843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i="1"/>
                <a:t>Phase 1: Exponential </a:t>
              </a:r>
            </a:p>
            <a:p>
              <a:pPr algn="ctr"/>
              <a:r>
                <a:rPr lang="en-GB" sz="1200" b="1" i="1"/>
                <a:t>Growth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23719ED-D120-E523-421B-30373E3833E6}"/>
                </a:ext>
              </a:extLst>
            </p:cNvPr>
            <p:cNvSpPr txBox="1"/>
            <p:nvPr/>
          </p:nvSpPr>
          <p:spPr>
            <a:xfrm>
              <a:off x="9308650" y="1795001"/>
              <a:ext cx="12484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i="1"/>
                <a:t>Phase 2: Linear Growth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B1AEE4-2E5A-48CC-CBF7-9E67273F3EF0}"/>
                </a:ext>
              </a:extLst>
            </p:cNvPr>
            <p:cNvSpPr txBox="1"/>
            <p:nvPr/>
          </p:nvSpPr>
          <p:spPr>
            <a:xfrm>
              <a:off x="11581970" y="1349170"/>
              <a:ext cx="124843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 b="1" i="1"/>
                <a:t>Phase 3: Saturation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C40F8D90-431D-233D-7FFE-DDF29516F19A}"/>
              </a:ext>
            </a:extLst>
          </p:cNvPr>
          <p:cNvSpPr txBox="1"/>
          <p:nvPr/>
        </p:nvSpPr>
        <p:spPr>
          <a:xfrm>
            <a:off x="117454" y="1321521"/>
            <a:ext cx="259846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World energy production estimated at ~30TW by 2100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/>
              <a:t>Saturation</a:t>
            </a:r>
            <a:r>
              <a:rPr lang="en-GB" sz="1600"/>
              <a:t> determined by number of fusion reactors to supply </a:t>
            </a:r>
            <a:r>
              <a:rPr lang="en-GB" sz="1600" b="1"/>
              <a:t>10% of the worlds power by 2100 (~3TW).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/>
              <a:t>Consumption continues after saturation due to component replacement &amp; replacement of reactors after 40fpy.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DA857F-2989-8D87-CC28-D90D63912109}"/>
              </a:ext>
            </a:extLst>
          </p:cNvPr>
          <p:cNvCxnSpPr/>
          <p:nvPr/>
        </p:nvCxnSpPr>
        <p:spPr bwMode="auto">
          <a:xfrm>
            <a:off x="8822498" y="2367151"/>
            <a:ext cx="4485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3CAC04-7393-75D6-B3E8-7E83E2C83160}"/>
              </a:ext>
            </a:extLst>
          </p:cNvPr>
          <p:cNvCxnSpPr/>
          <p:nvPr/>
        </p:nvCxnSpPr>
        <p:spPr bwMode="auto">
          <a:xfrm>
            <a:off x="8812338" y="5174397"/>
            <a:ext cx="44858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52063C1-CF61-6CD5-55C3-5EA9025AF3F5}"/>
              </a:ext>
            </a:extLst>
          </p:cNvPr>
          <p:cNvSpPr txBox="1"/>
          <p:nvPr/>
        </p:nvSpPr>
        <p:spPr>
          <a:xfrm>
            <a:off x="9356247" y="1929553"/>
            <a:ext cx="27258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15,000</a:t>
            </a:r>
            <a:r>
              <a:rPr lang="en-GB" sz="1600"/>
              <a:t> reactors required under U.S. DoE FPP 200MWe definition.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645362C-9397-FFAF-52FF-E74EDDA73060}"/>
              </a:ext>
            </a:extLst>
          </p:cNvPr>
          <p:cNvSpPr txBox="1"/>
          <p:nvPr/>
        </p:nvSpPr>
        <p:spPr>
          <a:xfrm>
            <a:off x="9321093" y="4847936"/>
            <a:ext cx="272583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/>
              <a:t>3,279</a:t>
            </a:r>
            <a:r>
              <a:rPr lang="en-GB" sz="1600"/>
              <a:t> reactors required using 915MWe FPP definition.</a:t>
            </a:r>
            <a:endParaRPr lang="en-GB" sz="1600" i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0CAAF0-50E9-5175-47E8-59FB7F977D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1938" y="1225110"/>
            <a:ext cx="3416865" cy="1478379"/>
          </a:xfrm>
          <a:prstGeom prst="rect">
            <a:avLst/>
          </a:prstGeom>
        </p:spPr>
      </p:pic>
      <p:pic>
        <p:nvPicPr>
          <p:cNvPr id="4" name="Picture 2" descr="Number of nuclear reactors worldwide from 1954 to 2014 and operable... |  Download Scientific Diagram">
            <a:extLst>
              <a:ext uri="{FF2B5EF4-FFF2-40B4-BE49-F238E27FC236}">
                <a16:creationId xmlns:a16="http://schemas.microsoft.com/office/drawing/2014/main" id="{1841ED00-941D-B9FE-CB23-16A481D4F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65" b="90329" l="10000" r="92118">
                        <a14:foregroundMark x1="22588" y1="85106" x2="16588" y2="85880"/>
                        <a14:foregroundMark x1="90471" y1="80851" x2="93412" y2="50290"/>
                        <a14:foregroundMark x1="93412" y1="50290" x2="92235" y2="32689"/>
                        <a14:foregroundMark x1="92235" y1="32689" x2="90235" y2="38298"/>
                        <a14:foregroundMark x1="16353" y1="88781" x2="12118" y2="903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628" y="5809460"/>
            <a:ext cx="4855844" cy="19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BDDCE6C-57CC-A379-8BBB-C01270807441}"/>
              </a:ext>
            </a:extLst>
          </p:cNvPr>
          <p:cNvCxnSpPr/>
          <p:nvPr/>
        </p:nvCxnSpPr>
        <p:spPr bwMode="auto">
          <a:xfrm>
            <a:off x="8984193" y="5876238"/>
            <a:ext cx="630593" cy="936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525499B-2412-64CA-6BD3-DEF8DC9D27D6}"/>
              </a:ext>
            </a:extLst>
          </p:cNvPr>
          <p:cNvSpPr txBox="1"/>
          <p:nvPr/>
        </p:nvSpPr>
        <p:spPr>
          <a:xfrm>
            <a:off x="9614786" y="5876238"/>
            <a:ext cx="272583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/>
              <a:t>Comparison with fission</a:t>
            </a:r>
            <a:endParaRPr lang="en-GB" sz="1600" i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877B48-EFC7-B89E-F48A-4803F7043153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1158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F023F-F151-224F-2A82-1052F2E8E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99008-AFD7-CE57-2D10-D6643F22A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Key Findings: Average Total Tonnage</a:t>
            </a:r>
          </a:p>
        </p:txBody>
      </p:sp>
      <p:pic>
        <p:nvPicPr>
          <p:cNvPr id="8196" name="Picture 4" descr="Picture 1, Picture">
            <a:extLst>
              <a:ext uri="{FF2B5EF4-FFF2-40B4-BE49-F238E27FC236}">
                <a16:creationId xmlns:a16="http://schemas.microsoft.com/office/drawing/2014/main" id="{AEEE9846-7B5E-926A-6AD1-3DA3204DD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75" y="1845981"/>
            <a:ext cx="5029626" cy="441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51B2A3-EDF6-9D5B-B515-AB05B0D2F464}"/>
              </a:ext>
            </a:extLst>
          </p:cNvPr>
          <p:cNvSpPr txBox="1"/>
          <p:nvPr/>
        </p:nvSpPr>
        <p:spPr>
          <a:xfrm>
            <a:off x="323850" y="7902237"/>
            <a:ext cx="4031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Derivative of S-curve taken, summed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0C3446-206E-3A0A-C458-E6EB1D194A62}"/>
              </a:ext>
            </a:extLst>
          </p:cNvPr>
          <p:cNvSpPr txBox="1"/>
          <p:nvPr/>
        </p:nvSpPr>
        <p:spPr>
          <a:xfrm>
            <a:off x="406400" y="1087931"/>
            <a:ext cx="6002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Models considered a 50/50 EU-DEMO, Aries-ST roll out.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9A12EE-1468-128D-1509-90B7A6EBC49E}"/>
              </a:ext>
            </a:extLst>
          </p:cNvPr>
          <p:cNvSpPr txBox="1"/>
          <p:nvPr/>
        </p:nvSpPr>
        <p:spPr>
          <a:xfrm>
            <a:off x="6478201" y="1999146"/>
            <a:ext cx="560576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By 2100:</a:t>
            </a:r>
          </a:p>
          <a:p>
            <a:r>
              <a:rPr lang="en-GB" sz="1600" b="1" dirty="0"/>
              <a:t>1.26 million tonnes per year (4dpa limit)</a:t>
            </a:r>
          </a:p>
          <a:p>
            <a:r>
              <a:rPr lang="en-GB" sz="1600" b="1" dirty="0"/>
              <a:t>2.25 million tonnes per year (2dpa limit)</a:t>
            </a:r>
          </a:p>
          <a:p>
            <a:endParaRPr lang="en-GB" sz="1600" b="1" dirty="0"/>
          </a:p>
          <a:p>
            <a:r>
              <a:rPr lang="en-GB" sz="1600" dirty="0"/>
              <a:t>Average yearly replacement demand of 580 tonnes</a:t>
            </a:r>
          </a:p>
          <a:p>
            <a:r>
              <a:rPr lang="en-GB" sz="1600" dirty="0"/>
              <a:t>Large contribution by Aries-ST (941 tonnes) vs Demo (221 tonnes).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Contributes to 1.9 million tonnes per year by 2100.</a:t>
            </a:r>
          </a:p>
          <a:p>
            <a:endParaRPr lang="en-GB" sz="1600" dirty="0"/>
          </a:p>
          <a:p>
            <a:r>
              <a:rPr lang="en-GB" sz="1600" dirty="0"/>
              <a:t>Roll out model provides average of 73 new installed reactors per year at average install mass of 2074 tonnes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Contributes to ~230,000 tonnes per year. </a:t>
            </a:r>
          </a:p>
          <a:p>
            <a:r>
              <a:rPr lang="en-GB" sz="1600" dirty="0"/>
              <a:t>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0725D9-C162-BB27-CD81-99487C59DEC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798916" y="2141316"/>
            <a:ext cx="610153" cy="3174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1B8C8EF2-1F09-2C1B-458C-284C296B2299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7064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50D76-E0A9-228B-7CEC-FD158B87B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C444B-9150-27E4-0B0A-2D7327CB7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Key Findings: Optimal Roll Out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1FFAB9-B251-D34C-51D5-2985D5A20F57}"/>
              </a:ext>
            </a:extLst>
          </p:cNvPr>
          <p:cNvSpPr txBox="1"/>
          <p:nvPr/>
        </p:nvSpPr>
        <p:spPr>
          <a:xfrm>
            <a:off x="180622" y="880465"/>
            <a:ext cx="1233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100% 2000MWth EU-DEMO1 roll out – Most power to mass efficient design.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536AC4-CFF7-FE1E-4E0F-5668F7B0A67E}"/>
              </a:ext>
            </a:extLst>
          </p:cNvPr>
          <p:cNvSpPr txBox="1"/>
          <p:nvPr/>
        </p:nvSpPr>
        <p:spPr>
          <a:xfrm>
            <a:off x="5997214" y="1945662"/>
            <a:ext cx="593484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By 2100…. </a:t>
            </a:r>
          </a:p>
          <a:p>
            <a:r>
              <a:rPr lang="en-GB" sz="1600" b="1"/>
              <a:t>1.26 million tonnes per year </a:t>
            </a:r>
            <a:r>
              <a:rPr lang="en-GB" sz="1600"/>
              <a:t>(2dpa limit) </a:t>
            </a:r>
          </a:p>
          <a:p>
            <a:r>
              <a:rPr lang="en-GB" sz="1600" b="1"/>
              <a:t>840,000 tonnes per year</a:t>
            </a:r>
            <a:r>
              <a:rPr lang="en-GB" sz="1600"/>
              <a:t> (4 dpa limit)</a:t>
            </a:r>
          </a:p>
          <a:p>
            <a:endParaRPr lang="en-GB" sz="1600"/>
          </a:p>
          <a:p>
            <a:r>
              <a:rPr lang="en-GB" sz="1600"/>
              <a:t>Comparison to 3 example scenarios</a:t>
            </a:r>
          </a:p>
          <a:p>
            <a:pPr marL="342900" indent="-342900">
              <a:buAutoNum type="arabicPeriod"/>
            </a:pPr>
            <a:r>
              <a:rPr lang="en-GB" sz="1600" b="1"/>
              <a:t>“Stagnant” </a:t>
            </a:r>
            <a:r>
              <a:rPr lang="en-GB" sz="1600"/>
              <a:t>- Current global production (</a:t>
            </a:r>
            <a:r>
              <a:rPr lang="en-GB" sz="1600" b="1"/>
              <a:t>~78,000</a:t>
            </a:r>
            <a:r>
              <a:rPr lang="en-GB" sz="1600"/>
              <a:t> tonnes per year)</a:t>
            </a:r>
          </a:p>
          <a:p>
            <a:pPr marL="342900" indent="-342900">
              <a:buAutoNum type="arabicPeriod"/>
            </a:pPr>
            <a:r>
              <a:rPr lang="en-GB" sz="1600" b="1"/>
              <a:t>“Limited” </a:t>
            </a:r>
            <a:r>
              <a:rPr lang="en-GB" sz="1600"/>
              <a:t>– Exclusion of Chinese &amp; Russian supply </a:t>
            </a:r>
            <a:r>
              <a:rPr lang="en-GB" sz="1600" b="1"/>
              <a:t>(~13,000 </a:t>
            </a:r>
            <a:r>
              <a:rPr lang="en-GB" sz="1600"/>
              <a:t>tonnes per year)</a:t>
            </a:r>
          </a:p>
          <a:p>
            <a:pPr marL="342900" indent="-342900">
              <a:buAutoNum type="arabicPeriod"/>
            </a:pPr>
            <a:r>
              <a:rPr lang="en-GB" sz="1600" b="1"/>
              <a:t>“New Generation” </a:t>
            </a:r>
            <a:r>
              <a:rPr lang="en-GB" sz="1600"/>
              <a:t>– Heavy Western investment in domestic tungsten extraction </a:t>
            </a:r>
          </a:p>
          <a:p>
            <a:pPr marL="342900" indent="-342900">
              <a:buAutoNum type="arabicPeriod"/>
            </a:pPr>
            <a:endParaRPr lang="en-GB" sz="1600"/>
          </a:p>
          <a:p>
            <a:r>
              <a:rPr lang="en-GB" sz="1600" b="1"/>
              <a:t>Scenario 1 &amp; 2: </a:t>
            </a:r>
            <a:r>
              <a:rPr lang="en-GB" sz="1600"/>
              <a:t>Tungsten demand exceeds current supply in the 2050s.</a:t>
            </a:r>
          </a:p>
          <a:p>
            <a:r>
              <a:rPr lang="en-GB" sz="1600" b="1"/>
              <a:t>Scenario 3: </a:t>
            </a:r>
            <a:r>
              <a:rPr lang="en-GB" sz="1600"/>
              <a:t>Requires </a:t>
            </a:r>
            <a:r>
              <a:rPr lang="en-GB" sz="1600" b="1"/>
              <a:t>~400,000 </a:t>
            </a:r>
            <a:r>
              <a:rPr lang="en-GB" sz="1600"/>
              <a:t>tonne increase in yearly production by 2060.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625C43-140B-7393-59EA-C74C1538C9D7}"/>
              </a:ext>
            </a:extLst>
          </p:cNvPr>
          <p:cNvSpPr txBox="1"/>
          <p:nvPr/>
        </p:nvSpPr>
        <p:spPr>
          <a:xfrm>
            <a:off x="269875" y="6261389"/>
            <a:ext cx="6200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/>
              <a:t>*Assumes no other competing industries or slow in demand due to market/supply constraints.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8C8B7F-966D-48CB-70AC-FA23E6B9E878}"/>
              </a:ext>
            </a:extLst>
          </p:cNvPr>
          <p:cNvGrpSpPr/>
          <p:nvPr/>
        </p:nvGrpSpPr>
        <p:grpSpPr>
          <a:xfrm>
            <a:off x="180622" y="1441735"/>
            <a:ext cx="5515121" cy="5081264"/>
            <a:chOff x="180622" y="1441735"/>
            <a:chExt cx="5515121" cy="50812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CF9F107-95E5-F05D-8A97-6760A94C55B5}"/>
                </a:ext>
              </a:extLst>
            </p:cNvPr>
            <p:cNvGrpSpPr/>
            <p:nvPr/>
          </p:nvGrpSpPr>
          <p:grpSpPr>
            <a:xfrm>
              <a:off x="180622" y="1441735"/>
              <a:ext cx="5515121" cy="5081264"/>
              <a:chOff x="284979" y="1649458"/>
              <a:chExt cx="5354320" cy="4789714"/>
            </a:xfrm>
          </p:grpSpPr>
          <p:pic>
            <p:nvPicPr>
              <p:cNvPr id="7170" name="Picture 2" descr="Picture 1, Picture">
                <a:extLst>
                  <a:ext uri="{FF2B5EF4-FFF2-40B4-BE49-F238E27FC236}">
                    <a16:creationId xmlns:a16="http://schemas.microsoft.com/office/drawing/2014/main" id="{659A7AB5-C26F-906D-36F9-B17FB6C6C6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756"/>
              <a:stretch/>
            </p:blipFill>
            <p:spPr bwMode="auto">
              <a:xfrm>
                <a:off x="284979" y="1649458"/>
                <a:ext cx="5354320" cy="4789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F9348E7-B65D-4272-A63E-D3B409342D75}"/>
                  </a:ext>
                </a:extLst>
              </p:cNvPr>
              <p:cNvCxnSpPr/>
              <p:nvPr/>
            </p:nvCxnSpPr>
            <p:spPr bwMode="auto">
              <a:xfrm>
                <a:off x="1413164" y="3116639"/>
                <a:ext cx="4226135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D14A88C-A532-1669-77CD-B6CCED68E677}"/>
                  </a:ext>
                </a:extLst>
              </p:cNvPr>
              <p:cNvCxnSpPr/>
              <p:nvPr/>
            </p:nvCxnSpPr>
            <p:spPr bwMode="auto">
              <a:xfrm>
                <a:off x="1413164" y="3913717"/>
                <a:ext cx="4226135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9DB2D3B-217F-D730-4EB7-705D895B21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96984" y="1981200"/>
              <a:ext cx="194656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B40F76-7111-9848-E54B-CA5DC784BB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96984" y="1844733"/>
              <a:ext cx="194656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7E38F22-C452-3FFE-9B94-1D474FF8C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93532" y="1549769"/>
              <a:ext cx="1158155" cy="1117941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088929C-08EF-C799-3406-FD585C7814E8}"/>
                </a:ext>
              </a:extLst>
            </p:cNvPr>
            <p:cNvCxnSpPr/>
            <p:nvPr/>
          </p:nvCxnSpPr>
          <p:spPr bwMode="auto">
            <a:xfrm flipV="1">
              <a:off x="5445760" y="1760906"/>
              <a:ext cx="0" cy="2086792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17D3967-C566-878E-C4C8-EA9F9BBEBFC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98720" y="1781282"/>
              <a:ext cx="0" cy="1224963"/>
            </a:xfrm>
            <a:prstGeom prst="straightConnector1">
              <a:avLst/>
            </a:prstGeom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9C8ACD4-7ED0-2CE3-20FC-B96D26E5D395}"/>
                </a:ext>
              </a:extLst>
            </p:cNvPr>
            <p:cNvSpPr txBox="1"/>
            <p:nvPr/>
          </p:nvSpPr>
          <p:spPr>
            <a:xfrm>
              <a:off x="4092584" y="3516838"/>
              <a:ext cx="1362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>
                  <a:highlight>
                    <a:srgbClr val="C0C0C0"/>
                  </a:highlight>
                </a:rPr>
                <a:t>~97x increase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3E1B0F-2460-A38E-47E8-CFD5BEE46C2A}"/>
                </a:ext>
              </a:extLst>
            </p:cNvPr>
            <p:cNvSpPr txBox="1"/>
            <p:nvPr/>
          </p:nvSpPr>
          <p:spPr>
            <a:xfrm>
              <a:off x="3626149" y="2634769"/>
              <a:ext cx="13628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i="1">
                  <a:highlight>
                    <a:srgbClr val="C0C0C0"/>
                  </a:highlight>
                </a:rPr>
                <a:t>~17x increase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3A8C1E9-5A0E-C259-F791-FC71E241FDC5}"/>
              </a:ext>
            </a:extLst>
          </p:cNvPr>
          <p:cNvSpPr txBox="1"/>
          <p:nvPr/>
        </p:nvSpPr>
        <p:spPr>
          <a:xfrm>
            <a:off x="8273189" y="1042618"/>
            <a:ext cx="391881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/>
              <a:t>Across all material designs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err="1"/>
              <a:t>Avg</a:t>
            </a:r>
            <a:r>
              <a:rPr lang="en-GB" sz="1400" b="1"/>
              <a:t> 157 tonnes in replacements per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err="1"/>
              <a:t>Avg</a:t>
            </a:r>
            <a:r>
              <a:rPr lang="en-GB" sz="1400" b="1"/>
              <a:t> 3269 tonnes install mass  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5BCE46-A245-6DF7-A97A-3DBD678FEE1B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74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037FE-2074-6C44-4656-73A262F2B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Conservative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E5B1B-5493-E5AF-7B4B-EFD860231C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56021"/>
            <a:ext cx="2740212" cy="227352"/>
          </a:xfrm>
        </p:spPr>
        <p:txBody>
          <a:bodyPr/>
          <a:lstStyle/>
          <a:p>
            <a:fld id="{F279AA9F-5F4F-4276-9982-1B2D4D60C8D3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AC0F9E-6155-68D9-A172-C39EA04BC5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/>
              <a:t> </a:t>
            </a:r>
            <a:fld id="{E1AE42C3-721E-474B-8D2C-C471B374B461}" type="slidenum">
              <a:rPr smtClean="0"/>
              <a:pPr/>
              <a:t>14</a:t>
            </a:fld>
            <a:endParaRPr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7CF638-EA3D-67F9-4C7C-99EC24E30309}"/>
              </a:ext>
            </a:extLst>
          </p:cNvPr>
          <p:cNvGrpSpPr/>
          <p:nvPr/>
        </p:nvGrpSpPr>
        <p:grpSpPr>
          <a:xfrm>
            <a:off x="580879" y="1258855"/>
            <a:ext cx="5515121" cy="5081264"/>
            <a:chOff x="180622" y="1441735"/>
            <a:chExt cx="5515121" cy="508126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2920A50-AFFE-25F1-70BE-01D84E30D9BD}"/>
                </a:ext>
              </a:extLst>
            </p:cNvPr>
            <p:cNvGrpSpPr/>
            <p:nvPr/>
          </p:nvGrpSpPr>
          <p:grpSpPr>
            <a:xfrm>
              <a:off x="180622" y="1441735"/>
              <a:ext cx="5515121" cy="5081264"/>
              <a:chOff x="284979" y="1649458"/>
              <a:chExt cx="5354320" cy="4789714"/>
            </a:xfrm>
          </p:grpSpPr>
          <p:pic>
            <p:nvPicPr>
              <p:cNvPr id="18" name="Picture 2" descr="Picture 1, Picture">
                <a:extLst>
                  <a:ext uri="{FF2B5EF4-FFF2-40B4-BE49-F238E27FC236}">
                    <a16:creationId xmlns:a16="http://schemas.microsoft.com/office/drawing/2014/main" id="{9B1503FE-E32D-634C-4682-67C6A02A59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" r="756"/>
              <a:stretch/>
            </p:blipFill>
            <p:spPr bwMode="auto">
              <a:xfrm>
                <a:off x="284979" y="1649458"/>
                <a:ext cx="5354320" cy="4789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0D95089-A353-EFDB-CF5B-D28DFF58DC29}"/>
                  </a:ext>
                </a:extLst>
              </p:cNvPr>
              <p:cNvCxnSpPr/>
              <p:nvPr/>
            </p:nvCxnSpPr>
            <p:spPr bwMode="auto">
              <a:xfrm>
                <a:off x="1413164" y="3917373"/>
                <a:ext cx="4226135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4BEABBB-D017-3A72-0440-E4E02EFB652F}"/>
                  </a:ext>
                </a:extLst>
              </p:cNvPr>
              <p:cNvCxnSpPr/>
              <p:nvPr/>
            </p:nvCxnSpPr>
            <p:spPr bwMode="auto">
              <a:xfrm>
                <a:off x="1413164" y="3124200"/>
                <a:ext cx="4226135" cy="0"/>
              </a:xfrm>
              <a:prstGeom prst="line">
                <a:avLst/>
              </a:prstGeom>
              <a:ln w="28575">
                <a:headEnd type="none" w="med" len="med"/>
                <a:tailEnd type="none" w="med" len="med"/>
              </a:ln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DE2428-0DD5-9160-1C04-1E2C792D70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96984" y="1981200"/>
              <a:ext cx="194656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EA3DCA4-2C3E-350D-2CB6-DE93FEF653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96984" y="1844733"/>
              <a:ext cx="194656" cy="0"/>
            </a:xfrm>
            <a:prstGeom prst="line">
              <a:avLst/>
            </a:prstGeom>
            <a:ln w="28575"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AA9497-A3D1-A7B3-DE4B-A91421D45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93532" y="1549769"/>
              <a:ext cx="1158155" cy="1117941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E421E1DD-0F10-C15D-F712-CD23697127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3245" y="3429000"/>
            <a:ext cx="5276310" cy="2861727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CBAFA89-C14E-C43C-76A4-8C08AF469DBD}"/>
              </a:ext>
            </a:extLst>
          </p:cNvPr>
          <p:cNvSpPr txBox="1"/>
          <p:nvPr/>
        </p:nvSpPr>
        <p:spPr>
          <a:xfrm>
            <a:off x="6569883" y="1289503"/>
            <a:ext cx="4717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Fission-like roll out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Peak 44 new reactors per year * 3269 install tonnes = </a:t>
            </a:r>
            <a:r>
              <a:rPr lang="en-GB" b="1" dirty="0"/>
              <a:t>143,836 tonnes per year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440 total reactors * 157 replacement tonnes per year = </a:t>
            </a:r>
            <a:r>
              <a:rPr lang="en-GB" b="1" dirty="0"/>
              <a:t>69,080 tonnes per year</a:t>
            </a:r>
          </a:p>
          <a:p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19ADC64-D3A0-4503-939C-2330551FEF7F}"/>
              </a:ext>
            </a:extLst>
          </p:cNvPr>
          <p:cNvSpPr txBox="1"/>
          <p:nvPr/>
        </p:nvSpPr>
        <p:spPr>
          <a:xfrm>
            <a:off x="3229534" y="2514914"/>
            <a:ext cx="27606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>
                <a:highlight>
                  <a:srgbClr val="C0C0C0"/>
                </a:highlight>
              </a:rPr>
              <a:t>Current global production – 78,000 </a:t>
            </a:r>
            <a:r>
              <a:rPr lang="en-GB" sz="1100" b="1" i="1" err="1">
                <a:highlight>
                  <a:srgbClr val="C0C0C0"/>
                </a:highlight>
              </a:rPr>
              <a:t>tpy</a:t>
            </a:r>
            <a:endParaRPr lang="en-GB" sz="1100" b="1" i="1">
              <a:highlight>
                <a:srgbClr val="C0C0C0"/>
              </a:highlight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6ADDA8-62EC-F045-6439-34B0ECC87080}"/>
              </a:ext>
            </a:extLst>
          </p:cNvPr>
          <p:cNvSpPr txBox="1"/>
          <p:nvPr/>
        </p:nvSpPr>
        <p:spPr>
          <a:xfrm>
            <a:off x="3338439" y="3320828"/>
            <a:ext cx="24304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i="1" dirty="0">
                <a:highlight>
                  <a:srgbClr val="C0C0C0"/>
                </a:highlight>
              </a:rPr>
              <a:t>‘Western’ production – 13,000 </a:t>
            </a:r>
            <a:r>
              <a:rPr lang="en-GB" sz="1100" b="1" i="1" dirty="0" err="1">
                <a:highlight>
                  <a:srgbClr val="C0C0C0"/>
                </a:highlight>
              </a:rPr>
              <a:t>tpy</a:t>
            </a:r>
            <a:endParaRPr lang="en-GB" sz="1100" b="1" i="1" dirty="0">
              <a:highlight>
                <a:srgbClr val="C0C0C0"/>
              </a:highlight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BEC90F-8D9D-2AD2-6643-E9AFD940FEB0}"/>
              </a:ext>
            </a:extLst>
          </p:cNvPr>
          <p:cNvCxnSpPr/>
          <p:nvPr/>
        </p:nvCxnSpPr>
        <p:spPr bwMode="auto">
          <a:xfrm flipH="1">
            <a:off x="6096000" y="1798320"/>
            <a:ext cx="473883" cy="6865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B151162-2B67-AA80-5CBA-DE5B78F3866F}"/>
              </a:ext>
            </a:extLst>
          </p:cNvPr>
          <p:cNvCxnSpPr/>
          <p:nvPr/>
        </p:nvCxnSpPr>
        <p:spPr bwMode="auto">
          <a:xfrm flipH="1">
            <a:off x="3444240" y="2514914"/>
            <a:ext cx="2651760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5BD4AC-8809-92D5-B3C1-5ADE00D29C6C}"/>
              </a:ext>
            </a:extLst>
          </p:cNvPr>
          <p:cNvCxnSpPr>
            <a:cxnSpLocks/>
          </p:cNvCxnSpPr>
          <p:nvPr/>
        </p:nvCxnSpPr>
        <p:spPr bwMode="auto">
          <a:xfrm flipH="1">
            <a:off x="6126480" y="2529305"/>
            <a:ext cx="443403" cy="3967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B896C6A-B9A1-7E60-C6E6-442DC5DBE18D}"/>
              </a:ext>
            </a:extLst>
          </p:cNvPr>
          <p:cNvCxnSpPr/>
          <p:nvPr/>
        </p:nvCxnSpPr>
        <p:spPr bwMode="auto">
          <a:xfrm flipH="1">
            <a:off x="3338466" y="2946679"/>
            <a:ext cx="2651760" cy="0"/>
          </a:xfrm>
          <a:prstGeom prst="line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F7FE423-7E0D-5494-6E58-2C80B4DF817B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7409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19B0F-81B8-6872-25C6-F99B4F8F3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7F2D-00F3-3A7D-4789-71F3187DB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Resource Considerations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494176-FF15-9490-BD9D-68C98269772F}"/>
              </a:ext>
            </a:extLst>
          </p:cNvPr>
          <p:cNvGrpSpPr/>
          <p:nvPr/>
        </p:nvGrpSpPr>
        <p:grpSpPr>
          <a:xfrm>
            <a:off x="5943601" y="1110795"/>
            <a:ext cx="6322135" cy="3871912"/>
            <a:chOff x="7271203" y="3481969"/>
            <a:chExt cx="4905958" cy="282416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3E88725-DADF-EA3D-4AE8-73DE609FB5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203" y="3911554"/>
              <a:ext cx="4733924" cy="2394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85F8D92E-FC97-FADE-EE9B-363B994FCB84}"/>
                </a:ext>
              </a:extLst>
            </p:cNvPr>
            <p:cNvSpPr/>
            <p:nvPr/>
          </p:nvSpPr>
          <p:spPr bwMode="auto">
            <a:xfrm>
              <a:off x="9484519" y="4312444"/>
              <a:ext cx="45719" cy="45719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BD9FFBB-C6A1-3D6C-524D-159CC7BFF85D}"/>
                </a:ext>
              </a:extLst>
            </p:cNvPr>
            <p:cNvSpPr/>
            <p:nvPr/>
          </p:nvSpPr>
          <p:spPr bwMode="auto">
            <a:xfrm>
              <a:off x="11068051" y="4541044"/>
              <a:ext cx="45719" cy="45719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8CEAE3B8-BE99-7159-D748-D927DE273E7A}"/>
                </a:ext>
              </a:extLst>
            </p:cNvPr>
            <p:cNvSpPr/>
            <p:nvPr/>
          </p:nvSpPr>
          <p:spPr bwMode="auto">
            <a:xfrm>
              <a:off x="9453564" y="4493419"/>
              <a:ext cx="45719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9F5C6E6-C1DC-454F-EC90-C0DE6680D7E7}"/>
                </a:ext>
              </a:extLst>
            </p:cNvPr>
            <p:cNvSpPr/>
            <p:nvPr/>
          </p:nvSpPr>
          <p:spPr bwMode="auto">
            <a:xfrm>
              <a:off x="10674351" y="4266725"/>
              <a:ext cx="45719" cy="4571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332E687-35BE-F1FA-7A67-5FE47D65AB93}"/>
                </a:ext>
              </a:extLst>
            </p:cNvPr>
            <p:cNvSpPr/>
            <p:nvPr/>
          </p:nvSpPr>
          <p:spPr bwMode="auto">
            <a:xfrm>
              <a:off x="9858376" y="5336968"/>
              <a:ext cx="45719" cy="4571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8A43C1C-5E7E-5EA5-D0B2-E45D72032DE7}"/>
                </a:ext>
              </a:extLst>
            </p:cNvPr>
            <p:cNvSpPr/>
            <p:nvPr/>
          </p:nvSpPr>
          <p:spPr bwMode="auto">
            <a:xfrm>
              <a:off x="11058526" y="4393993"/>
              <a:ext cx="45719" cy="4571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6329664-2921-465B-E4D1-E7A6E36E0C82}"/>
                </a:ext>
              </a:extLst>
            </p:cNvPr>
            <p:cNvSpPr/>
            <p:nvPr/>
          </p:nvSpPr>
          <p:spPr bwMode="auto">
            <a:xfrm>
              <a:off x="9982201" y="4413043"/>
              <a:ext cx="45719" cy="45719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3C0484-46A4-1B4F-7B45-D1C7157CE580}"/>
                </a:ext>
              </a:extLst>
            </p:cNvPr>
            <p:cNvSpPr/>
            <p:nvPr/>
          </p:nvSpPr>
          <p:spPr bwMode="auto">
            <a:xfrm>
              <a:off x="10277476" y="4312444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BD772B2-BCF9-7421-A333-7220EC2258A7}"/>
                </a:ext>
              </a:extLst>
            </p:cNvPr>
            <p:cNvSpPr txBox="1"/>
            <p:nvPr/>
          </p:nvSpPr>
          <p:spPr>
            <a:xfrm>
              <a:off x="8455949" y="3824297"/>
              <a:ext cx="975412" cy="538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err="1">
                  <a:highlight>
                    <a:srgbClr val="C0C0C0"/>
                  </a:highlight>
                </a:rPr>
                <a:t>Hemerdon</a:t>
              </a:r>
              <a:r>
                <a:rPr lang="en-GB" sz="1400" i="1">
                  <a:highlight>
                    <a:srgbClr val="C0C0C0"/>
                  </a:highlight>
                </a:rPr>
                <a:t> Mine, UK</a:t>
              </a:r>
            </a:p>
            <a:p>
              <a:r>
                <a:rPr lang="en-GB" sz="1400" b="1" i="1">
                  <a:highlight>
                    <a:srgbClr val="C0C0C0"/>
                  </a:highlight>
                </a:rPr>
                <a:t>2,800tpy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816ECD5-ECC1-AFBE-2DF6-CD29E1256101}"/>
                </a:ext>
              </a:extLst>
            </p:cNvPr>
            <p:cNvSpPr txBox="1"/>
            <p:nvPr/>
          </p:nvSpPr>
          <p:spPr>
            <a:xfrm>
              <a:off x="10071100" y="3481969"/>
              <a:ext cx="1811404" cy="38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highlight>
                    <a:srgbClr val="C0C0C0"/>
                  </a:highlight>
                </a:rPr>
                <a:t>Multiple operations, Russia</a:t>
              </a:r>
            </a:p>
            <a:p>
              <a:r>
                <a:rPr lang="en-GB" sz="1400" b="1" i="1">
                  <a:highlight>
                    <a:srgbClr val="C0C0C0"/>
                  </a:highlight>
                </a:rPr>
                <a:t>~10,000 </a:t>
              </a:r>
              <a:r>
                <a:rPr lang="en-GB" sz="1400" b="1" i="1" err="1">
                  <a:highlight>
                    <a:srgbClr val="C0C0C0"/>
                  </a:highlight>
                </a:rPr>
                <a:t>tpy</a:t>
              </a:r>
              <a:endParaRPr lang="en-GB" sz="1400" b="1" i="1">
                <a:highlight>
                  <a:srgbClr val="C0C0C0"/>
                </a:highlight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F2AA9E9-D910-53FA-10BE-F5B945C9ED12}"/>
                </a:ext>
              </a:extLst>
            </p:cNvPr>
            <p:cNvSpPr txBox="1"/>
            <p:nvPr/>
          </p:nvSpPr>
          <p:spPr>
            <a:xfrm>
              <a:off x="9034725" y="4782970"/>
              <a:ext cx="1233043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err="1">
                  <a:highlight>
                    <a:srgbClr val="C0C0C0"/>
                  </a:highlight>
                </a:rPr>
                <a:t>Bakuta</a:t>
              </a:r>
              <a:r>
                <a:rPr lang="en-GB" sz="1400" i="1">
                  <a:highlight>
                    <a:srgbClr val="C0C0C0"/>
                  </a:highlight>
                </a:rPr>
                <a:t> Deposit, Kazakhstan</a:t>
              </a:r>
            </a:p>
            <a:p>
              <a:r>
                <a:rPr lang="en-GB" sz="1400" b="1" i="1">
                  <a:highlight>
                    <a:srgbClr val="C0C0C0"/>
                  </a:highlight>
                </a:rPr>
                <a:t>~7,700 </a:t>
              </a:r>
              <a:r>
                <a:rPr lang="en-GB" sz="1400" b="1" i="1" err="1">
                  <a:highlight>
                    <a:srgbClr val="C0C0C0"/>
                  </a:highlight>
                </a:rPr>
                <a:t>tpy</a:t>
              </a:r>
              <a:endParaRPr lang="en-GB" sz="1400" b="1" i="1">
                <a:highlight>
                  <a:srgbClr val="C0C0C0"/>
                </a:highlight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4DBE83B-0FA0-2442-7C20-2A638050595D}"/>
                </a:ext>
              </a:extLst>
            </p:cNvPr>
            <p:cNvSpPr/>
            <p:nvPr/>
          </p:nvSpPr>
          <p:spPr bwMode="auto">
            <a:xfrm>
              <a:off x="9615305" y="4335303"/>
              <a:ext cx="45719" cy="45719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AB9478-C05D-8A87-B95E-26C78A85957D}"/>
                </a:ext>
              </a:extLst>
            </p:cNvPr>
            <p:cNvSpPr txBox="1"/>
            <p:nvPr/>
          </p:nvSpPr>
          <p:spPr>
            <a:xfrm>
              <a:off x="10442880" y="4817157"/>
              <a:ext cx="1734281" cy="38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err="1">
                  <a:highlight>
                    <a:srgbClr val="C0C0C0"/>
                  </a:highlight>
                </a:rPr>
                <a:t>Sangdong</a:t>
              </a:r>
              <a:r>
                <a:rPr lang="en-GB" sz="1400" i="1">
                  <a:highlight>
                    <a:srgbClr val="C0C0C0"/>
                  </a:highlight>
                </a:rPr>
                <a:t> Mine, S. Korea</a:t>
              </a:r>
            </a:p>
            <a:p>
              <a:r>
                <a:rPr lang="en-GB" sz="1400" b="1" i="1">
                  <a:highlight>
                    <a:srgbClr val="C0C0C0"/>
                  </a:highlight>
                </a:rPr>
                <a:t>1,750tpy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C628B9D-EF21-E135-EE35-990D7DBCBAB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93400" y="3905250"/>
              <a:ext cx="368300" cy="3746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4B57A730-077F-0EBE-948B-D563B465D2E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696575" y="3912394"/>
              <a:ext cx="2381" cy="3190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EE470F7-9A9A-B106-4B6F-3E36984863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071100" y="3907631"/>
              <a:ext cx="625475" cy="4992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4EEFC1E1-ADC1-32AD-7E0F-D2D0167FCBDA}"/>
                </a:ext>
              </a:extLst>
            </p:cNvPr>
            <p:cNvCxnSpPr/>
            <p:nvPr/>
          </p:nvCxnSpPr>
          <p:spPr bwMode="auto">
            <a:xfrm>
              <a:off x="9186863" y="4214813"/>
              <a:ext cx="266700" cy="10001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6D8503E-94C1-2A88-E354-63D1CD9C488A}"/>
                </a:ext>
              </a:extLst>
            </p:cNvPr>
            <p:cNvSpPr/>
            <p:nvPr/>
          </p:nvSpPr>
          <p:spPr bwMode="auto">
            <a:xfrm>
              <a:off x="11258552" y="5684044"/>
              <a:ext cx="45719" cy="45719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727E29D-7321-54A5-B81C-1BCC36B4A552}"/>
                </a:ext>
              </a:extLst>
            </p:cNvPr>
            <p:cNvSpPr txBox="1"/>
            <p:nvPr/>
          </p:nvSpPr>
          <p:spPr>
            <a:xfrm>
              <a:off x="10609750" y="5837224"/>
              <a:ext cx="1482809" cy="3816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>
                  <a:highlight>
                    <a:srgbClr val="C0C0C0"/>
                  </a:highlight>
                </a:rPr>
                <a:t>King Island Mine, Aus</a:t>
              </a:r>
            </a:p>
            <a:p>
              <a:r>
                <a:rPr lang="en-GB" sz="1400" b="1" i="1">
                  <a:highlight>
                    <a:srgbClr val="C0C0C0"/>
                  </a:highlight>
                </a:rPr>
                <a:t>~1,850 </a:t>
              </a:r>
              <a:r>
                <a:rPr lang="en-GB" sz="1400" b="1" i="1" err="1">
                  <a:highlight>
                    <a:srgbClr val="C0C0C0"/>
                  </a:highlight>
                </a:rPr>
                <a:t>tpy</a:t>
              </a:r>
              <a:endParaRPr lang="en-GB" sz="1400" b="1" i="1">
                <a:highlight>
                  <a:srgbClr val="C0C0C0"/>
                </a:highlight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9D710DAB-33F5-58BA-8B02-3CB3F94E8D7F}"/>
                </a:ext>
              </a:extLst>
            </p:cNvPr>
            <p:cNvCxnSpPr/>
            <p:nvPr/>
          </p:nvCxnSpPr>
          <p:spPr bwMode="auto">
            <a:xfrm flipH="1" flipV="1">
              <a:off x="11349038" y="5724525"/>
              <a:ext cx="204787" cy="10001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1DE5A12-56F5-456F-4B8B-1FACB8347EDA}"/>
                </a:ext>
              </a:extLst>
            </p:cNvPr>
            <p:cNvCxnSpPr/>
            <p:nvPr/>
          </p:nvCxnSpPr>
          <p:spPr bwMode="auto">
            <a:xfrm flipH="1" flipV="1">
              <a:off x="11187113" y="4605338"/>
              <a:ext cx="381000" cy="1714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598E4E29-C67B-3F6A-165E-E955383445B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977438" y="4424363"/>
              <a:ext cx="271462" cy="3476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7C0C3165-8495-2D9A-2F41-42538D11D33B}"/>
                </a:ext>
              </a:extLst>
            </p:cNvPr>
            <p:cNvSpPr/>
            <p:nvPr/>
          </p:nvSpPr>
          <p:spPr bwMode="auto">
            <a:xfrm>
              <a:off x="8101014" y="4541044"/>
              <a:ext cx="45719" cy="45719"/>
            </a:xfrm>
            <a:prstGeom prst="ellipse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48359BB-9B70-E083-C5E2-524883F607A1}"/>
                </a:ext>
              </a:extLst>
            </p:cNvPr>
            <p:cNvSpPr txBox="1"/>
            <p:nvPr/>
          </p:nvSpPr>
          <p:spPr>
            <a:xfrm>
              <a:off x="7315045" y="4978548"/>
              <a:ext cx="1158035" cy="6061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1">
                  <a:highlight>
                    <a:srgbClr val="C0C0C0"/>
                  </a:highlight>
                </a:rPr>
                <a:t>~30,000 total tonnes</a:t>
              </a:r>
            </a:p>
            <a:p>
              <a:r>
                <a:rPr lang="en-GB" sz="1200" i="1">
                  <a:highlight>
                    <a:srgbClr val="C0C0C0"/>
                  </a:highlight>
                </a:rPr>
                <a:t>Pilot Mountain, Nevada, USA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1CBDD784-AB3A-9B57-B916-598E62CB4680}"/>
                </a:ext>
              </a:extLst>
            </p:cNvPr>
            <p:cNvCxnSpPr/>
            <p:nvPr/>
          </p:nvCxnSpPr>
          <p:spPr bwMode="auto">
            <a:xfrm flipV="1">
              <a:off x="7937500" y="4654550"/>
              <a:ext cx="158750" cy="3429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C6D5047-7D48-339E-FEA7-DD67EF0BE221}"/>
                </a:ext>
              </a:extLst>
            </p:cNvPr>
            <p:cNvSpPr/>
            <p:nvPr/>
          </p:nvSpPr>
          <p:spPr bwMode="auto">
            <a:xfrm>
              <a:off x="8648192" y="5336727"/>
              <a:ext cx="45719" cy="45719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20D4EE4-6F70-7867-EABB-E21CD8554584}"/>
              </a:ext>
            </a:extLst>
          </p:cNvPr>
          <p:cNvSpPr txBox="1"/>
          <p:nvPr/>
        </p:nvSpPr>
        <p:spPr>
          <a:xfrm>
            <a:off x="6599095" y="5219826"/>
            <a:ext cx="4848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Upcoming and potential tungsten sources - USGS.</a:t>
            </a:r>
          </a:p>
        </p:txBody>
      </p:sp>
      <p:graphicFrame>
        <p:nvGraphicFramePr>
          <p:cNvPr id="54" name="Diagram 53">
            <a:extLst>
              <a:ext uri="{FF2B5EF4-FFF2-40B4-BE49-F238E27FC236}">
                <a16:creationId xmlns:a16="http://schemas.microsoft.com/office/drawing/2014/main" id="{3DEFF560-5425-FCCE-2613-E761591483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461826"/>
              </p:ext>
            </p:extLst>
          </p:nvPr>
        </p:nvGraphicFramePr>
        <p:xfrm>
          <a:off x="-521431" y="1062228"/>
          <a:ext cx="6715125" cy="24611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55" name="Diagram 54">
            <a:extLst>
              <a:ext uri="{FF2B5EF4-FFF2-40B4-BE49-F238E27FC236}">
                <a16:creationId xmlns:a16="http://schemas.microsoft.com/office/drawing/2014/main" id="{979B0CBF-2544-08BB-650E-69299A4C7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2701750"/>
              </p:ext>
            </p:extLst>
          </p:nvPr>
        </p:nvGraphicFramePr>
        <p:xfrm>
          <a:off x="-521431" y="3825082"/>
          <a:ext cx="6807200" cy="2620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0416AB12-5D13-AF8B-8E77-51CA8A07A976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523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02FDD-3AA4-C47D-66EE-562F3C3D5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8912A-5150-F39B-5D27-68E77692C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In the context of a </a:t>
            </a:r>
            <a:r>
              <a:rPr lang="en-GB">
                <a:ea typeface="Times New Roman" panose="02020603050405020304" pitchFamily="18" charset="0"/>
              </a:rPr>
              <a:t>f</a:t>
            </a:r>
            <a:r>
              <a:rPr lang="en-GB" sz="3200">
                <a:effectLst/>
                <a:ea typeface="Times New Roman" panose="02020603050405020304" pitchFamily="18" charset="0"/>
              </a:rPr>
              <a:t>usion </a:t>
            </a:r>
            <a:r>
              <a:rPr lang="en-GB">
                <a:ea typeface="Times New Roman" panose="02020603050405020304" pitchFamily="18" charset="0"/>
              </a:rPr>
              <a:t>t</a:t>
            </a:r>
            <a:r>
              <a:rPr lang="en-GB" sz="3200">
                <a:effectLst/>
                <a:ea typeface="Times New Roman" panose="02020603050405020304" pitchFamily="18" charset="0"/>
              </a:rPr>
              <a:t>imeline</a:t>
            </a:r>
            <a:endParaRPr lang="en-GB"/>
          </a:p>
        </p:txBody>
      </p:sp>
      <p:pic>
        <p:nvPicPr>
          <p:cNvPr id="6146" name="Picture 2" descr="Picture 57, Picture">
            <a:extLst>
              <a:ext uri="{FF2B5EF4-FFF2-40B4-BE49-F238E27FC236}">
                <a16:creationId xmlns:a16="http://schemas.microsoft.com/office/drawing/2014/main" id="{6E591B92-19B1-D5C8-AC95-ACC49E892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13" y="1176644"/>
            <a:ext cx="11319654" cy="526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D8C7F20-363A-60F6-CAE3-1BAEB8B10331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9660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F6C42-0340-BD02-10A4-41303FBFED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C8545-85EB-69E6-C807-828EFECB6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Conclusions</a:t>
            </a:r>
            <a:endParaRPr lang="en-GB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156CB2B8-0180-07DA-259A-3775C03724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1081145"/>
              </p:ext>
            </p:extLst>
          </p:nvPr>
        </p:nvGraphicFramePr>
        <p:xfrm>
          <a:off x="351769" y="5348071"/>
          <a:ext cx="8302336" cy="1071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9B260DAA-130F-0570-1C99-6029602DEE06}"/>
              </a:ext>
            </a:extLst>
          </p:cNvPr>
          <p:cNvSpPr txBox="1"/>
          <p:nvPr/>
        </p:nvSpPr>
        <p:spPr>
          <a:xfrm>
            <a:off x="3854306" y="4716244"/>
            <a:ext cx="1377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Next Steps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6B3D9D6-17E3-C695-715D-7D84771B026B}"/>
              </a:ext>
            </a:extLst>
          </p:cNvPr>
          <p:cNvSpPr/>
          <p:nvPr/>
        </p:nvSpPr>
        <p:spPr bwMode="auto">
          <a:xfrm rot="16200000">
            <a:off x="4428647" y="1277098"/>
            <a:ext cx="235912" cy="79946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 w="38100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9BAF71-5820-BB03-2BCA-C2CADD9A7334}"/>
              </a:ext>
            </a:extLst>
          </p:cNvPr>
          <p:cNvSpPr txBox="1"/>
          <p:nvPr/>
        </p:nvSpPr>
        <p:spPr>
          <a:xfrm>
            <a:off x="351768" y="1024090"/>
            <a:ext cx="7004071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/>
              <a:t>Tungsten consumption was estimated in D-shaped and Spherical tokamak designs.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Aries-ST: ~23,000 tonnes over 40fpys (Pure W shield)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EU-DEMO: ~9000 tonnes overs 40fpy (W2B shield)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Accounting for replacement rate of components and upfront cost of reactor deployment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800" dirty="0"/>
              <a:t>‘Optimal’ </a:t>
            </a:r>
            <a:r>
              <a:rPr lang="en-GB" dirty="0"/>
              <a:t>DEMO roll out looks to exceed current tungsten production capabilities.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Robust supply chains likely need large development.</a:t>
            </a:r>
            <a:endParaRPr lang="en-GB" sz="1800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3" name="Picture 2" descr="A blue and green object with a blue and purple object&#10;&#10;Description automatically generated, Picture">
            <a:extLst>
              <a:ext uri="{FF2B5EF4-FFF2-40B4-BE49-F238E27FC236}">
                <a16:creationId xmlns:a16="http://schemas.microsoft.com/office/drawing/2014/main" id="{9AB1D7C8-F03E-F792-1E58-D17FE4D49B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0" b="3941"/>
          <a:stretch/>
        </p:blipFill>
        <p:spPr bwMode="auto">
          <a:xfrm>
            <a:off x="8967934" y="1112794"/>
            <a:ext cx="3076587" cy="2593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A colorful structure of a cell&#10;&#10;Description automatically generated with medium confidence, Picture">
            <a:extLst>
              <a:ext uri="{FF2B5EF4-FFF2-40B4-BE49-F238E27FC236}">
                <a16:creationId xmlns:a16="http://schemas.microsoft.com/office/drawing/2014/main" id="{FC84752B-4F80-BF83-FAFB-3C2B4608E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657" y="3778414"/>
            <a:ext cx="2371450" cy="251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C4C60F-37CC-8CBF-756B-B74964D2B7B4}"/>
              </a:ext>
            </a:extLst>
          </p:cNvPr>
          <p:cNvSpPr txBox="1"/>
          <p:nvPr/>
        </p:nvSpPr>
        <p:spPr>
          <a:xfrm>
            <a:off x="8654105" y="3378256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EU-DEMO1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E32F7F-2EBF-43D8-D611-73C1FD9CB997}"/>
              </a:ext>
            </a:extLst>
          </p:cNvPr>
          <p:cNvSpPr txBox="1"/>
          <p:nvPr/>
        </p:nvSpPr>
        <p:spPr>
          <a:xfrm>
            <a:off x="8762039" y="5782215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/>
              <a:t>Aries-ST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FEA0F6-5D98-04EF-44BE-F680BC8F4A3F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313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55E79-5140-2130-AA26-2C85066550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/>
              <a:t>Thank you for your time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FDF3A-398A-4869-1C37-6ED0CADA74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6EF8C-B866-DD04-0E3B-1722978A2C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7043A0-18A9-40F2-9C1E-080FF416314E}" type="datetime1">
              <a:rPr lang="en-GB" smtClean="0"/>
              <a:t>09/04/2025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366536-2DB4-2116-FC80-1CF903ADEF40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2256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6F7F22C-6894-5124-8B7C-44E2ED826244}"/>
              </a:ext>
            </a:extLst>
          </p:cNvPr>
          <p:cNvCxnSpPr>
            <a:cxnSpLocks/>
          </p:cNvCxnSpPr>
          <p:nvPr/>
        </p:nvCxnSpPr>
        <p:spPr bwMode="auto">
          <a:xfrm>
            <a:off x="3755507" y="1951226"/>
            <a:ext cx="255130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07CF9F46-E186-6B07-EB76-0BE321CBBC89}"/>
              </a:ext>
            </a:extLst>
          </p:cNvPr>
          <p:cNvSpPr txBox="1">
            <a:spLocks/>
          </p:cNvSpPr>
          <p:nvPr/>
        </p:nvSpPr>
        <p:spPr bwMode="auto">
          <a:xfrm>
            <a:off x="1302440" y="1280082"/>
            <a:ext cx="2326580" cy="617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lang="en-GB" sz="4400" b="0" i="0" spc="100" baseline="0" dirty="0">
                <a:solidFill>
                  <a:schemeClr val="bg1"/>
                </a:solidFill>
                <a:latin typeface="Aspekta 150" pitchFamily="2" charset="77"/>
                <a:ea typeface="+mj-ea"/>
                <a:cs typeface="Calibri" pitchFamily="34" charset="0"/>
              </a:defRPr>
            </a:lvl1pPr>
            <a:lvl2pPr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  <a:cs typeface="MS PGothic" pitchFamily="34" charset="-128"/>
              </a:defRPr>
            </a:lvl2pPr>
            <a:lvl3pPr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  <a:cs typeface="MS PGothic" pitchFamily="34" charset="-128"/>
              </a:defRPr>
            </a:lvl3pPr>
            <a:lvl4pPr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  <a:cs typeface="MS PGothic" pitchFamily="34" charset="-128"/>
              </a:defRPr>
            </a:lvl4pPr>
            <a:lvl5pPr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  <a:cs typeface="MS PGothic" pitchFamily="34" charset="-128"/>
              </a:defRPr>
            </a:lvl5pPr>
            <a:lvl6pPr marL="457189"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</a:defRPr>
            </a:lvl6pPr>
            <a:lvl7pPr marL="914377"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</a:defRPr>
            </a:lvl7pPr>
            <a:lvl8pPr marL="1371566"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</a:defRPr>
            </a:lvl8pPr>
            <a:lvl9pPr marL="1828754" algn="l" rtl="0" eaLnBrk="1" fontAlgn="base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02147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GB" kern="0">
                <a:latin typeface="+mj-lt"/>
                <a:cs typeface="Arial" panose="020B0604020202020204" pitchFamily="34" charset="0"/>
              </a:rPr>
              <a:t>Our Mission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12074F-5D67-4B0B-DA3B-8C1A01ED33EF}"/>
              </a:ext>
            </a:extLst>
          </p:cNvPr>
          <p:cNvSpPr txBox="1">
            <a:spLocks/>
          </p:cNvSpPr>
          <p:nvPr/>
        </p:nvSpPr>
        <p:spPr bwMode="auto">
          <a:xfrm>
            <a:off x="6697756" y="1725535"/>
            <a:ext cx="4877034" cy="27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spcCol="180000" anchor="t" anchorCtr="0" compatLnSpc="1">
            <a:prstTxWarp prst="textNoShape">
              <a:avLst/>
            </a:prstTxWarp>
          </a:bodyPr>
          <a:lstStyle>
            <a:lvl1pPr marL="282568" indent="-28256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Char char="§"/>
              <a:defRPr lang="en-US" sz="1100" spc="50" dirty="0">
                <a:solidFill>
                  <a:schemeClr val="bg1"/>
                </a:solidFill>
                <a:latin typeface="Aspekta 300" pitchFamily="2" charset="77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None/>
              <a:defRPr lang="en-US" sz="1100" spc="50" dirty="0">
                <a:solidFill>
                  <a:schemeClr val="bg1"/>
                </a:solidFill>
                <a:latin typeface="Aspekta 300" pitchFamily="2" charset="77"/>
                <a:ea typeface="Verdana" panose="020B0604030504040204" pitchFamily="34" charset="0"/>
                <a:cs typeface="Arial" panose="020B0604020202020204" pitchFamily="34" charset="0"/>
              </a:defRPr>
            </a:lvl2pPr>
            <a:lvl3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None/>
              <a:defRPr lang="en-US" sz="1100" spc="50" dirty="0">
                <a:solidFill>
                  <a:schemeClr val="bg1"/>
                </a:solidFill>
                <a:latin typeface="Aspekta 300" pitchFamily="2" charset="77"/>
                <a:ea typeface="Verdana" panose="020B0604030504040204" pitchFamily="34" charset="0"/>
                <a:cs typeface="Arial" panose="020B0604020202020204" pitchFamily="34" charset="0"/>
              </a:defRPr>
            </a:lvl3pPr>
            <a:lvl4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None/>
              <a:defRPr lang="en-US" sz="1100" spc="50" dirty="0">
                <a:solidFill>
                  <a:schemeClr val="bg1"/>
                </a:solidFill>
                <a:latin typeface="Aspekta 300" pitchFamily="2" charset="77"/>
                <a:ea typeface="Verdana" panose="020B0604030504040204" pitchFamily="34" charset="0"/>
                <a:cs typeface="Arial" panose="020B0604020202020204" pitchFamily="34" charset="0"/>
              </a:defRPr>
            </a:lvl4pPr>
            <a:lvl5pPr marL="0" indent="0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None/>
              <a:defRPr lang="en-GB" sz="1100" spc="50" dirty="0">
                <a:solidFill>
                  <a:schemeClr val="bg1"/>
                </a:solidFill>
                <a:latin typeface="Aspekta 300" pitchFamily="2" charset="77"/>
                <a:ea typeface="Verdana" panose="020B0604030504040204" pitchFamily="34" charset="0"/>
                <a:cs typeface="Arial" panose="020B0604020202020204" pitchFamily="34" charset="0"/>
              </a:defRPr>
            </a:lvl5pPr>
            <a:lvl6pPr marL="2355792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2980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169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357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110000"/>
              </a:lnSpc>
              <a:buFont typeface="Wingdings" pitchFamily="-1" charset="2"/>
              <a:buNone/>
            </a:pPr>
            <a:r>
              <a:rPr lang="en-GB" sz="2000" kern="0" spc="0">
                <a:latin typeface="+mj-lt"/>
              </a:rPr>
              <a:t>To deliver materials technology, materials solutions, and fusion design services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C6507-209B-120A-A087-44EC82A8873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871CAE-5F2C-48D4-BE4C-F677402C3B41}" type="datetime1">
              <a:rPr lang="en-GB" smtClean="0"/>
              <a:t>09/04/2025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EBA3D8-33A4-CABB-D1B1-0DA08681F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35399" y="6502472"/>
            <a:ext cx="610629" cy="190512"/>
          </a:xfrm>
        </p:spPr>
        <p:txBody>
          <a:bodyPr/>
          <a:lstStyle/>
          <a:p>
            <a:r>
              <a:rPr lang="en-GB"/>
              <a:t> </a:t>
            </a:r>
            <a:fld id="{E1AE42C3-721E-474B-8D2C-C471B374B461}" type="slidenum">
              <a:rPr smtClean="0"/>
              <a:pPr/>
              <a:t>2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90C7F0-1D16-F93B-8B70-F6C3C02BFC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8653" t="64947" r="-13114" b="17412"/>
          <a:stretch/>
        </p:blipFill>
        <p:spPr>
          <a:xfrm>
            <a:off x="6327718" y="4470064"/>
            <a:ext cx="1157883" cy="1077350"/>
          </a:xfrm>
          <a:prstGeom prst="rect">
            <a:avLst/>
          </a:prstGeom>
        </p:spPr>
      </p:pic>
      <p:sp>
        <p:nvSpPr>
          <p:cNvPr id="10" name="Rectangle 7">
            <a:extLst>
              <a:ext uri="{FF2B5EF4-FFF2-40B4-BE49-F238E27FC236}">
                <a16:creationId xmlns:a16="http://schemas.microsoft.com/office/drawing/2014/main" id="{4ECD35A9-F5CD-25F5-0B67-A311D4136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2131" y="3776328"/>
            <a:ext cx="383988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Fusion Materials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Qualification of fusion pressure vessels</a:t>
            </a:r>
            <a:r>
              <a:rPr lang="en-GB" altLang="en-US" sz="1600">
                <a:solidFill>
                  <a:srgbClr val="FFFFFF"/>
                </a:solidFill>
                <a:latin typeface="+mj-lt"/>
              </a:rPr>
              <a:t> </a:t>
            </a: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 leading the ASME BPVC Section III Division 4 “Fusion Energy Devices”​ code</a:t>
            </a:r>
            <a:endParaRPr kumimoji="0" lang="en-GB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AB7F3F-57EF-1ADF-4D5E-BD98A55CFE2F}"/>
              </a:ext>
            </a:extLst>
          </p:cNvPr>
          <p:cNvSpPr txBox="1"/>
          <p:nvPr/>
        </p:nvSpPr>
        <p:spPr>
          <a:xfrm>
            <a:off x="7485601" y="3907566"/>
            <a:ext cx="440331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Leading Fusion Component Design such as first-wall structures and blankets​</a:t>
            </a:r>
            <a:endParaRPr kumimoji="0" lang="en-GB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  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+mj-lt"/>
              </a:rPr>
              <a:t>Experts on radiation damage in functional and structural materials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9EA1FD0-D169-2ACA-94C6-5DF5214086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34153" r="-34736" b="34931"/>
          <a:stretch/>
        </p:blipFill>
        <p:spPr>
          <a:xfrm>
            <a:off x="826544" y="3505346"/>
            <a:ext cx="1235587" cy="18208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09566A-2579-DB0D-45D6-60E3FD3DB1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21" t="2351" r="-16366" b="80008"/>
          <a:stretch/>
        </p:blipFill>
        <p:spPr>
          <a:xfrm>
            <a:off x="6644065" y="3696346"/>
            <a:ext cx="811614" cy="91184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E3A0F93-4A13-867C-1F66-E819DE92CE1E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0632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5B48D-0DA5-3384-8061-DDEC0BF66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E81A6-2793-D7A7-6BBD-45F000B29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Publication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EEB595-8CDB-BED8-02E8-F13E84FDE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1618621"/>
            <a:ext cx="7150100" cy="3103867"/>
          </a:xfrm>
        </p:spPr>
        <p:txBody>
          <a:bodyPr/>
          <a:lstStyle/>
          <a:p>
            <a:r>
              <a:rPr lang="en-GB" sz="1600" dirty="0"/>
              <a:t>Sections taken from publication in Fusion Engineering and Design, February 2025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Thanks to </a:t>
            </a:r>
            <a:r>
              <a:rPr lang="en-GB" sz="1600" b="1" dirty="0"/>
              <a:t>Guardian Metal Resources</a:t>
            </a:r>
            <a:r>
              <a:rPr lang="en-GB" sz="1600" dirty="0"/>
              <a:t> and </a:t>
            </a:r>
            <a:r>
              <a:rPr lang="en-GB" sz="1600" b="1" dirty="0"/>
              <a:t>Tungsten West. </a:t>
            </a:r>
          </a:p>
          <a:p>
            <a:endParaRPr lang="en-GB" sz="1600" b="1" dirty="0"/>
          </a:p>
          <a:p>
            <a:r>
              <a:rPr lang="en-GB" sz="1600" dirty="0"/>
              <a:t>Fusion Industry Program funded students: </a:t>
            </a:r>
            <a:r>
              <a:rPr lang="en-GB" sz="1600" b="1" dirty="0"/>
              <a:t>Elektra Day-San </a:t>
            </a:r>
            <a:r>
              <a:rPr lang="en-GB" sz="1600" dirty="0"/>
              <a:t>and </a:t>
            </a:r>
            <a:r>
              <a:rPr lang="en-GB" sz="1600" b="1" dirty="0"/>
              <a:t>Ariana Manduku.</a:t>
            </a:r>
          </a:p>
          <a:p>
            <a:endParaRPr lang="en-GB" sz="1600" dirty="0"/>
          </a:p>
          <a:p>
            <a:r>
              <a:rPr lang="en-GB" sz="1600" dirty="0"/>
              <a:t>Further thanks to </a:t>
            </a:r>
            <a:r>
              <a:rPr lang="en-GB" sz="1600" b="1" dirty="0"/>
              <a:t>Micheal Dornhofer </a:t>
            </a:r>
            <a:r>
              <a:rPr lang="en-GB" sz="1600" dirty="0"/>
              <a:t>of ISBP for insight into the tungsten mining industry. </a:t>
            </a:r>
          </a:p>
          <a:p>
            <a:endParaRPr lang="en-GB" sz="1600" dirty="0"/>
          </a:p>
          <a:p>
            <a:r>
              <a:rPr lang="en-GB" sz="1600" b="0" i="0" u="none" strike="noStrike" dirty="0">
                <a:effectLst/>
                <a:hlinkClick r:id="rId2" tooltip="Persistent link using digital object identifier"/>
              </a:rPr>
              <a:t>https://doi.org/10.1016/j.fusengdes.2025.114881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6D43D7-A4AA-2CA2-86A4-4F0797A1F5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481" y="1447813"/>
            <a:ext cx="3488341" cy="4396190"/>
          </a:xfrm>
          <a:prstGeom prst="rect">
            <a:avLst/>
          </a:prstGeom>
        </p:spPr>
      </p:pic>
      <p:pic>
        <p:nvPicPr>
          <p:cNvPr id="3" name="Picture 2" descr="GUARDIAN METAL RESOURCES PLC GMET Stock | London Stock Exchange">
            <a:extLst>
              <a:ext uri="{FF2B5EF4-FFF2-40B4-BE49-F238E27FC236}">
                <a16:creationId xmlns:a16="http://schemas.microsoft.com/office/drawing/2014/main" id="{24DF52B3-EDAC-6714-1F24-0D89628E1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74" y="5508624"/>
            <a:ext cx="2865120" cy="47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Tungsten West Updated Feasibility Study Delivers Further Value - Abmec">
            <a:extLst>
              <a:ext uri="{FF2B5EF4-FFF2-40B4-BE49-F238E27FC236}">
                <a16:creationId xmlns:a16="http://schemas.microsoft.com/office/drawing/2014/main" id="{5B45B870-F034-79B3-1FA5-8DB712E176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722" y="5407123"/>
            <a:ext cx="3380509" cy="56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64BBE7-9D2F-C0CB-D0EC-B2FD85E47596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8086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CE217-A2F5-B13C-5BED-61F08A229C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0" y="19820"/>
            <a:ext cx="9610436" cy="832485"/>
          </a:xfrm>
        </p:spPr>
        <p:txBody>
          <a:bodyPr/>
          <a:lstStyle/>
          <a:p>
            <a:r>
              <a:rPr lang="en-GB"/>
              <a:t>Tungsten supply uncertainty for fusion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3BAB720-C596-7123-705E-6AAB290945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025222"/>
            <a:ext cx="6070600" cy="5412764"/>
          </a:xfrm>
        </p:spPr>
        <p:txBody>
          <a:bodyPr/>
          <a:lstStyle/>
          <a:p>
            <a:pPr marL="0" indent="0">
              <a:buNone/>
            </a:pPr>
            <a:r>
              <a:rPr lang="en-GB" sz="1800" b="1" dirty="0"/>
              <a:t>Tungsten is a leading material for plasma facing and shielding.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Degradation of mechanical and thermal properties under neutron irradiation.</a:t>
            </a:r>
          </a:p>
          <a:p>
            <a:endParaRPr lang="en-GB" sz="1800" dirty="0"/>
          </a:p>
          <a:p>
            <a:r>
              <a:rPr lang="en-GB" sz="1800" dirty="0"/>
              <a:t>Uncertainty in operational lifespan – limited experimental data in fusion relevant conditions.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Supply Chain Uncertainties</a:t>
            </a: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Global production estimated at 78,000 tonnes per year.</a:t>
            </a:r>
          </a:p>
          <a:p>
            <a:endParaRPr lang="en-GB" sz="1800" dirty="0"/>
          </a:p>
          <a:p>
            <a:r>
              <a:rPr lang="en-GB" sz="1800" dirty="0"/>
              <a:t>Competing industries: Automotive, Defence, Hardware.</a:t>
            </a:r>
          </a:p>
          <a:p>
            <a:endParaRPr lang="en-GB" sz="1800" dirty="0"/>
          </a:p>
          <a:p>
            <a:r>
              <a:rPr lang="en-GB" sz="1800" dirty="0"/>
              <a:t>Geopolitical &amp; Market forces: Domestic supply chain security a concern.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 descr="Chart 1, Chart element">
            <a:extLst>
              <a:ext uri="{FF2B5EF4-FFF2-40B4-BE49-F238E27FC236}">
                <a16:creationId xmlns:a16="http://schemas.microsoft.com/office/drawing/2014/main" id="{18969863-A14E-208C-DB29-E3218E852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630" y="1025222"/>
            <a:ext cx="4856215" cy="300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BE6CEA6-40AF-8779-5016-43842C50BFFC}"/>
              </a:ext>
            </a:extLst>
          </p:cNvPr>
          <p:cNvSpPr txBox="1"/>
          <p:nvPr/>
        </p:nvSpPr>
        <p:spPr>
          <a:xfrm>
            <a:off x="7111497" y="4096327"/>
            <a:ext cx="460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/>
              <a:t>Yearly tungsten production (tonnes) by country. Source: USGS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B8EB5-74AC-9CDC-7DCD-AF27E2E8BFB2}"/>
              </a:ext>
            </a:extLst>
          </p:cNvPr>
          <p:cNvSpPr>
            <a:spLocks noGrp="1"/>
          </p:cNvSpPr>
          <p:nvPr/>
        </p:nvSpPr>
        <p:spPr bwMode="auto">
          <a:xfrm>
            <a:off x="-5079365" y="1025222"/>
            <a:ext cx="4729348" cy="529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2568" indent="-282568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Char char="§"/>
              <a:defRPr sz="2100">
                <a:solidFill>
                  <a:schemeClr val="tx1"/>
                </a:solidFill>
                <a:latin typeface="+mj-lt"/>
                <a:ea typeface="+mn-ea"/>
                <a:cs typeface="Calibri" pitchFamily="34" charset="0"/>
              </a:defRPr>
            </a:lvl1pPr>
            <a:lvl2pPr marL="763569" indent="-188909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Char char="§"/>
              <a:defRPr>
                <a:solidFill>
                  <a:schemeClr val="tx1"/>
                </a:solidFill>
                <a:latin typeface="+mj-lt"/>
                <a:ea typeface="+mn-ea"/>
                <a:cs typeface="Calibri" pitchFamily="34" charset="0"/>
              </a:defRPr>
            </a:lvl2pPr>
            <a:lvl3pPr marL="1141385" indent="-18732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2147"/>
              </a:buClr>
              <a:buSzPct val="80000"/>
              <a:buFont typeface="Wingdings" pitchFamily="-1" charset="2"/>
              <a:buChar char="§"/>
              <a:defRPr>
                <a:solidFill>
                  <a:schemeClr val="tx1"/>
                </a:solidFill>
                <a:latin typeface="+mj-lt"/>
                <a:ea typeface="+mn-ea"/>
                <a:cs typeface="Calibri" pitchFamily="34" charset="0"/>
              </a:defRPr>
            </a:lvl3pPr>
            <a:lvl4pPr marL="1519201" indent="-187321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j-lt"/>
                <a:ea typeface="+mn-ea"/>
                <a:cs typeface="Calibri" pitchFamily="34" charset="0"/>
              </a:defRPr>
            </a:lvl4pPr>
            <a:lvl5pPr marL="1898603" indent="-188909" algn="l" rtl="0" eaLnBrk="1" fontAlgn="base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j-lt"/>
                <a:ea typeface="+mn-ea"/>
                <a:cs typeface="Calibri" pitchFamily="34" charset="0"/>
              </a:defRPr>
            </a:lvl5pPr>
            <a:lvl6pPr marL="2355792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812980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270169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727357" indent="-188909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>
              <a:buNone/>
            </a:pPr>
            <a:r>
              <a:rPr lang="en-US" sz="1400" b="1" dirty="0"/>
              <a:t>Leading plasma facing material due to its unique combination of favourable properties. </a:t>
            </a:r>
            <a:r>
              <a:rPr lang="en-US" sz="1400" dirty="0"/>
              <a:t>It finds application in fusion as: plasma facing component (first wall, and divertor), radiation shielding, and protective coatings</a:t>
            </a:r>
          </a:p>
          <a:p>
            <a:pPr marL="0" indent="0" algn="just">
              <a:buNone/>
            </a:pPr>
            <a:endParaRPr lang="en-US" sz="1400" b="1" dirty="0"/>
          </a:p>
          <a:p>
            <a:pPr marL="0" indent="0" algn="just">
              <a:buNone/>
            </a:pPr>
            <a:r>
              <a:rPr lang="en-US" sz="1400" b="1" dirty="0"/>
              <a:t>Advantages</a:t>
            </a:r>
          </a:p>
          <a:p>
            <a:pPr algn="just"/>
            <a:r>
              <a:rPr lang="en-US" sz="1200" dirty="0"/>
              <a:t>High melting temperature (3422 C) and thermal conductivity (173 W/</a:t>
            </a:r>
            <a:r>
              <a:rPr lang="en-US" sz="1200" dirty="0" err="1"/>
              <a:t>m.k</a:t>
            </a:r>
            <a:r>
              <a:rPr lang="en-US" sz="1200" dirty="0"/>
              <a:t>)</a:t>
            </a:r>
          </a:p>
          <a:p>
            <a:pPr algn="just"/>
            <a:r>
              <a:rPr lang="en-US" sz="1200" dirty="0"/>
              <a:t>Low neutron activation (absorption cross section 0.1-1b) and low sputtering threshold energy (25-50 eV)</a:t>
            </a:r>
          </a:p>
          <a:p>
            <a:pPr algn="just"/>
            <a:r>
              <a:rPr lang="en-US" sz="1200" dirty="0"/>
              <a:t>Low tritium retention</a:t>
            </a:r>
          </a:p>
          <a:p>
            <a:pPr algn="just"/>
            <a:r>
              <a:rPr lang="en-US" sz="1200" dirty="0"/>
              <a:t>Excellent mechanical properties at high temperatures</a:t>
            </a:r>
          </a:p>
          <a:p>
            <a:pPr algn="just"/>
            <a:r>
              <a:rPr lang="en-US" sz="1200" dirty="0"/>
              <a:t>Low thermal expansion coefficient (4.5 µm/m C)</a:t>
            </a:r>
          </a:p>
          <a:p>
            <a:pPr marL="0" indent="0" algn="just">
              <a:buNone/>
            </a:pPr>
            <a:endParaRPr lang="en-US" sz="1400" dirty="0"/>
          </a:p>
          <a:p>
            <a:pPr marL="0" indent="0" algn="just">
              <a:buNone/>
            </a:pPr>
            <a:r>
              <a:rPr lang="en-GB" sz="1400" b="1" dirty="0"/>
              <a:t>Disadvantages</a:t>
            </a:r>
          </a:p>
          <a:p>
            <a:pPr algn="just"/>
            <a:r>
              <a:rPr lang="en-GB" sz="1200" dirty="0"/>
              <a:t>Brittle at room-temperature</a:t>
            </a:r>
          </a:p>
          <a:p>
            <a:pPr algn="just"/>
            <a:r>
              <a:rPr lang="en-GB" sz="1200" dirty="0"/>
              <a:t>High ductile-to-brittle transition temperature (DBTT)</a:t>
            </a:r>
          </a:p>
          <a:p>
            <a:pPr algn="just"/>
            <a:r>
              <a:rPr lang="en-GB" sz="1200" dirty="0"/>
              <a:t>Recrystallisation-induced embrittlement</a:t>
            </a:r>
          </a:p>
          <a:p>
            <a:pPr algn="just"/>
            <a:r>
              <a:rPr lang="en-GB" sz="1200" dirty="0"/>
              <a:t>Neutron-irradiation-induced embrittlement</a:t>
            </a:r>
          </a:p>
          <a:p>
            <a:pPr marL="0" indent="0" algn="just">
              <a:buNone/>
            </a:pPr>
            <a:endParaRPr lang="en-GB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07DA73-E0CE-87D9-920A-7F1F4BF37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949" y="4453370"/>
            <a:ext cx="3138388" cy="20344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A951DEA-D3A3-73B3-B01E-0A539F6EA189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0080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B523C-587F-4D89-F1D5-892A6659A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ED68E-CF0F-83A1-27DB-FFAAB264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ea typeface="Times New Roman" panose="02020603050405020304" pitchFamily="18" charset="0"/>
              </a:rPr>
              <a:t>The paper aims to</a:t>
            </a:r>
            <a:r>
              <a:rPr lang="en-GB" sz="3200">
                <a:effectLst/>
                <a:ea typeface="Times New Roman" panose="02020603050405020304" pitchFamily="18" charset="0"/>
              </a:rPr>
              <a:t>..</a:t>
            </a:r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6C206FE5-0039-1498-2D88-04CED3C753F2}"/>
              </a:ext>
            </a:extLst>
          </p:cNvPr>
          <p:cNvSpPr/>
          <p:nvPr/>
        </p:nvSpPr>
        <p:spPr bwMode="auto">
          <a:xfrm>
            <a:off x="5059218" y="5504406"/>
            <a:ext cx="1713053" cy="1022385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4A1F7F-5918-5BFD-B318-50AF28857186}"/>
              </a:ext>
            </a:extLst>
          </p:cNvPr>
          <p:cNvSpPr/>
          <p:nvPr/>
        </p:nvSpPr>
        <p:spPr bwMode="auto">
          <a:xfrm rot="288581">
            <a:off x="242537" y="5239994"/>
            <a:ext cx="11582600" cy="350221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8F75D03-A708-ABAB-9830-D558C67E8F04}"/>
              </a:ext>
            </a:extLst>
          </p:cNvPr>
          <p:cNvGrpSpPr/>
          <p:nvPr/>
        </p:nvGrpSpPr>
        <p:grpSpPr>
          <a:xfrm rot="622762">
            <a:off x="491083" y="1271062"/>
            <a:ext cx="2475523" cy="3608537"/>
            <a:chOff x="145705" y="2038203"/>
            <a:chExt cx="2475523" cy="360853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6B5FDEE-F1D5-50FF-82A3-81CA552EC01B}"/>
                </a:ext>
              </a:extLst>
            </p:cNvPr>
            <p:cNvSpPr/>
            <p:nvPr/>
          </p:nvSpPr>
          <p:spPr bwMode="auto">
            <a:xfrm rot="21279369">
              <a:off x="551204" y="2038203"/>
              <a:ext cx="1215342" cy="71763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34" charset="-128"/>
                </a:rPr>
                <a:t>Mining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7D7006-970B-35F3-65CB-39B7BB029774}"/>
                </a:ext>
              </a:extLst>
            </p:cNvPr>
            <p:cNvSpPr/>
            <p:nvPr/>
          </p:nvSpPr>
          <p:spPr bwMode="auto">
            <a:xfrm rot="21306435">
              <a:off x="145705" y="2756326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Existing Availability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0D9512C-5E3B-001A-94D3-709E8AB786C4}"/>
                </a:ext>
              </a:extLst>
            </p:cNvPr>
            <p:cNvSpPr/>
            <p:nvPr/>
          </p:nvSpPr>
          <p:spPr bwMode="auto">
            <a:xfrm rot="21345784">
              <a:off x="675041" y="3686912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Expansion &amp; Investment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1360777-EE75-2D2A-6D87-5586B814E15C}"/>
                </a:ext>
              </a:extLst>
            </p:cNvPr>
            <p:cNvSpPr/>
            <p:nvPr/>
          </p:nvSpPr>
          <p:spPr bwMode="auto">
            <a:xfrm rot="21295545">
              <a:off x="413921" y="4676081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Extraction and Processing Rates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6AEC6484-92D4-BD85-26F7-E10BD78D4676}"/>
              </a:ext>
            </a:extLst>
          </p:cNvPr>
          <p:cNvSpPr/>
          <p:nvPr/>
        </p:nvSpPr>
        <p:spPr bwMode="auto">
          <a:xfrm rot="294921" flipH="1">
            <a:off x="9063105" y="2645583"/>
            <a:ext cx="1495187" cy="726539"/>
          </a:xfrm>
          <a:prstGeom prst="rect">
            <a:avLst/>
          </a:prstGeom>
          <a:solidFill>
            <a:schemeClr val="accent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34" charset="-128"/>
              </a:rPr>
              <a:t>Fusion Demand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39203F8-357F-B121-21E7-C2BD264893CC}"/>
              </a:ext>
            </a:extLst>
          </p:cNvPr>
          <p:cNvGrpSpPr/>
          <p:nvPr/>
        </p:nvGrpSpPr>
        <p:grpSpPr>
          <a:xfrm rot="605767">
            <a:off x="13715766" y="2817174"/>
            <a:ext cx="1815491" cy="2221394"/>
            <a:chOff x="4877795" y="2588431"/>
            <a:chExt cx="1978048" cy="264471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D9960D-6EEF-8380-738D-552E3FCCB069}"/>
                </a:ext>
              </a:extLst>
            </p:cNvPr>
            <p:cNvSpPr/>
            <p:nvPr/>
          </p:nvSpPr>
          <p:spPr bwMode="auto">
            <a:xfrm rot="21377824">
              <a:off x="4877795" y="2588431"/>
              <a:ext cx="1777472" cy="71763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34" charset="-128"/>
                </a:rPr>
                <a:t>Manufacturing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9CCA4D-F2CA-2461-CB95-C3DE5E861ABA}"/>
                </a:ext>
              </a:extLst>
            </p:cNvPr>
            <p:cNvSpPr/>
            <p:nvPr/>
          </p:nvSpPr>
          <p:spPr bwMode="auto">
            <a:xfrm rot="21345784">
              <a:off x="5082055" y="3311462"/>
              <a:ext cx="1465885" cy="9706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Production Rates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F1CB2B8-DF3B-7B7C-FE73-EF47E020BA6C}"/>
                </a:ext>
              </a:extLst>
            </p:cNvPr>
            <p:cNvSpPr/>
            <p:nvPr/>
          </p:nvSpPr>
          <p:spPr bwMode="auto">
            <a:xfrm rot="21295545">
              <a:off x="4909656" y="4262483"/>
              <a:ext cx="1946187" cy="97065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Manufacturing method advancements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FA60AB2-4B88-B2A5-DB74-C5350CB183AC}"/>
              </a:ext>
            </a:extLst>
          </p:cNvPr>
          <p:cNvGrpSpPr/>
          <p:nvPr/>
        </p:nvGrpSpPr>
        <p:grpSpPr>
          <a:xfrm rot="554361">
            <a:off x="3204883" y="1737823"/>
            <a:ext cx="1823314" cy="3332440"/>
            <a:chOff x="2661431" y="1824186"/>
            <a:chExt cx="2133607" cy="3600727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826D0DA-DFEB-FDD9-D681-D88CC2AA396E}"/>
                </a:ext>
              </a:extLst>
            </p:cNvPr>
            <p:cNvSpPr/>
            <p:nvPr/>
          </p:nvSpPr>
          <p:spPr bwMode="auto">
            <a:xfrm rot="21352716">
              <a:off x="2848851" y="3483853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Competing Sectors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FA76C42-867D-4CBD-8DE9-8DF2DE672E2E}"/>
                </a:ext>
              </a:extLst>
            </p:cNvPr>
            <p:cNvSpPr/>
            <p:nvPr/>
          </p:nvSpPr>
          <p:spPr bwMode="auto">
            <a:xfrm rot="21328475">
              <a:off x="2991476" y="1824186"/>
              <a:ext cx="1215342" cy="71763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ea typeface="MS PGothic" pitchFamily="34" charset="-128"/>
                </a:rPr>
                <a:t>Market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42E4199-F57C-CBCD-FCD5-4AD9844AED64}"/>
                </a:ext>
              </a:extLst>
            </p:cNvPr>
            <p:cNvSpPr/>
            <p:nvPr/>
          </p:nvSpPr>
          <p:spPr bwMode="auto">
            <a:xfrm rot="21350968">
              <a:off x="2828059" y="4454254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Foreign &amp; Domestic Policy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CD6AB93-5D3D-E3A8-47FA-5040D05F1943}"/>
                </a:ext>
              </a:extLst>
            </p:cNvPr>
            <p:cNvSpPr/>
            <p:nvPr/>
          </p:nvSpPr>
          <p:spPr bwMode="auto">
            <a:xfrm rot="21343993">
              <a:off x="2661431" y="2522856"/>
              <a:ext cx="1946187" cy="97065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MS PGothic" pitchFamily="34" charset="-128"/>
                </a:rPr>
                <a:t>Economic Viability of Extraction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C6E4F8A-2DBD-7F68-B001-F8A3822E81BC}"/>
              </a:ext>
            </a:extLst>
          </p:cNvPr>
          <p:cNvSpPr/>
          <p:nvPr/>
        </p:nvSpPr>
        <p:spPr bwMode="auto">
          <a:xfrm rot="321222">
            <a:off x="8741192" y="3384309"/>
            <a:ext cx="2002303" cy="1028677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rPr>
              <a:t>Component Replacement Rate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89264D-EB57-5810-0EDE-C3CD2730C8C2}"/>
              </a:ext>
            </a:extLst>
          </p:cNvPr>
          <p:cNvSpPr/>
          <p:nvPr/>
        </p:nvSpPr>
        <p:spPr bwMode="auto">
          <a:xfrm rot="323511">
            <a:off x="7641766" y="4323395"/>
            <a:ext cx="2120330" cy="1134331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rPr>
              <a:t>Reactor Construction Rate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D9C18FE-243C-2CA1-B039-597DB6924ED8}"/>
              </a:ext>
            </a:extLst>
          </p:cNvPr>
          <p:cNvSpPr/>
          <p:nvPr/>
        </p:nvSpPr>
        <p:spPr bwMode="auto">
          <a:xfrm rot="314985">
            <a:off x="9745698" y="4501084"/>
            <a:ext cx="1950629" cy="1140919"/>
          </a:xfrm>
          <a:prstGeom prst="rect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PGothic" pitchFamily="34" charset="-128"/>
              </a:rPr>
              <a:t>Overnight Construction Demand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12BD47-9B0A-1CAB-8B35-1A1B76D6A407}"/>
              </a:ext>
            </a:extLst>
          </p:cNvPr>
          <p:cNvSpPr txBox="1"/>
          <p:nvPr/>
        </p:nvSpPr>
        <p:spPr>
          <a:xfrm>
            <a:off x="2738878" y="1072928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….Identify these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BF5173-398F-3489-8FB6-03A903F6A388}"/>
              </a:ext>
            </a:extLst>
          </p:cNvPr>
          <p:cNvSpPr txBox="1"/>
          <p:nvPr/>
        </p:nvSpPr>
        <p:spPr>
          <a:xfrm>
            <a:off x="9305524" y="1761917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/>
              <a:t>….Model these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DC74EFD-C6A3-8DD4-D60F-5311B70BD358}"/>
              </a:ext>
            </a:extLst>
          </p:cNvPr>
          <p:cNvSpPr txBox="1"/>
          <p:nvPr/>
        </p:nvSpPr>
        <p:spPr>
          <a:xfrm rot="273736">
            <a:off x="406400" y="4843818"/>
            <a:ext cx="232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Supply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26DBEE-3DF6-74C0-1E39-7D2A599C69A9}"/>
              </a:ext>
            </a:extLst>
          </p:cNvPr>
          <p:cNvSpPr txBox="1"/>
          <p:nvPr/>
        </p:nvSpPr>
        <p:spPr>
          <a:xfrm rot="273736">
            <a:off x="10452988" y="5686868"/>
            <a:ext cx="232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Demand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98E8A1-0593-B03E-9CCA-418A8831E9CF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545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CB3F7-F4EC-62D5-C324-F4C03A82F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663D3-22AF-53B5-FDFA-4B62AB090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Reactor configurations considered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9C755-FF95-12CD-4084-96B3A34131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79AA9F-5F4F-4276-9982-1B2D4D60C8D3}" type="datetime1">
              <a:rPr lang="en-GB" smtClean="0"/>
              <a:t>09/04/2025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C6E95-A8E4-B3A1-FFBF-A354220260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/>
              <a:t> </a:t>
            </a:r>
            <a:fld id="{E1AE42C3-721E-474B-8D2C-C471B374B461}" type="slidenum">
              <a:rPr smtClean="0"/>
              <a:pPr/>
              <a:t>6</a:t>
            </a:fld>
            <a:endParaRPr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45A13E-1DBB-F557-8A58-4367FDA1E9FD}"/>
              </a:ext>
            </a:extLst>
          </p:cNvPr>
          <p:cNvSpPr txBox="1"/>
          <p:nvPr/>
        </p:nvSpPr>
        <p:spPr>
          <a:xfrm>
            <a:off x="2403975" y="980640"/>
            <a:ext cx="1140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/>
              <a:t>ARIES-ST</a:t>
            </a:r>
            <a:endParaRPr lang="en-GB" sz="16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9FB0C-B565-9288-15C5-591F40EFC323}"/>
              </a:ext>
            </a:extLst>
          </p:cNvPr>
          <p:cNvSpPr txBox="1"/>
          <p:nvPr/>
        </p:nvSpPr>
        <p:spPr>
          <a:xfrm>
            <a:off x="8444746" y="1074582"/>
            <a:ext cx="12733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EU-DEMO1</a:t>
            </a:r>
            <a:endParaRPr lang="en-GB" sz="1600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98676B-1EBC-3FBF-8785-3EF54B9D29CE}"/>
              </a:ext>
            </a:extLst>
          </p:cNvPr>
          <p:cNvSpPr/>
          <p:nvPr/>
        </p:nvSpPr>
        <p:spPr bwMode="auto">
          <a:xfrm>
            <a:off x="735624" y="1413136"/>
            <a:ext cx="5180938" cy="1401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Spherical tokamak – “A </a:t>
            </a:r>
            <a:r>
              <a:rPr lang="en-GB" sz="1200" b="0" i="0">
                <a:effectLst/>
                <a:latin typeface="+mj-lt"/>
              </a:rPr>
              <a:t>U.S. national effort with participation from national laboratories, universities and the industry, and with strong international collaborations.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>
                <a:latin typeface="+mj-lt"/>
              </a:rPr>
              <a:t>Tungsten plasma facing armour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>
                <a:latin typeface="+mj-lt"/>
              </a:rPr>
              <a:t>Steel structure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>
                <a:latin typeface="+mj-lt"/>
              </a:rPr>
              <a:t>Lead – lithium (LiPb) blanket, eutectic (83% Pb, 17% Li)</a:t>
            </a:r>
            <a:endParaRPr lang="en-US" sz="1200" b="1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3D07F9-E458-D59A-DE32-665817FB56BA}"/>
              </a:ext>
            </a:extLst>
          </p:cNvPr>
          <p:cNvSpPr/>
          <p:nvPr/>
        </p:nvSpPr>
        <p:spPr bwMode="auto">
          <a:xfrm>
            <a:off x="6604835" y="1434085"/>
            <a:ext cx="5431449" cy="1380646"/>
          </a:xfrm>
          <a:prstGeom prst="rect">
            <a:avLst/>
          </a:prstGeom>
          <a:solidFill>
            <a:schemeClr val="bg2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>
                <a:solidFill>
                  <a:schemeClr val="tx1"/>
                </a:solidFill>
              </a:rPr>
              <a:t>Conventional tokamak from an EU design effort.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tungsten plasma facing armour.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S</a:t>
            </a:r>
            <a:r>
              <a:rPr lang="en-GB" sz="1200">
                <a:solidFill>
                  <a:schemeClr val="tx1"/>
                </a:solidFill>
              </a:rPr>
              <a:t>teel blanket and vacuum vessel structure.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/>
              <a:t>(Likely) LiPb</a:t>
            </a:r>
            <a:endParaRPr lang="en-US" sz="1200" b="1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9EE133-3662-CD6D-95C8-B6CBC7F170D7}"/>
              </a:ext>
            </a:extLst>
          </p:cNvPr>
          <p:cNvSpPr txBox="1"/>
          <p:nvPr/>
        </p:nvSpPr>
        <p:spPr>
          <a:xfrm rot="16200000">
            <a:off x="-101271" y="1941756"/>
            <a:ext cx="12923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/>
              <a:t>Characteristics</a:t>
            </a:r>
            <a:endParaRPr lang="en-GB" sz="1200" b="1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3209680-A875-FE08-25B2-CA65C5EAE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400" y="3170570"/>
            <a:ext cx="2160000" cy="164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D91D8B-17A7-F972-0991-8260E54BD993}"/>
              </a:ext>
            </a:extLst>
          </p:cNvPr>
          <p:cNvSpPr txBox="1"/>
          <p:nvPr/>
        </p:nvSpPr>
        <p:spPr>
          <a:xfrm>
            <a:off x="645300" y="5006351"/>
            <a:ext cx="245520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u="none" strike="noStrike">
                <a:effectLst/>
                <a:latin typeface="+mj-lt"/>
                <a:hlinkClick r:id="rId3" tooltip="Persistent link using digital object identifier"/>
              </a:rPr>
              <a:t>https://doi.org/10.1016/j.fusengdes.2005.11.003</a:t>
            </a:r>
            <a:endParaRPr lang="en-GB" sz="800">
              <a:latin typeface="+mj-lt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A0BCA55-36C5-EF39-554A-9C4077316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481" y="3170570"/>
            <a:ext cx="1260000" cy="160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01F107F-F160-5398-56BA-3DB34EAD959D}"/>
              </a:ext>
            </a:extLst>
          </p:cNvPr>
          <p:cNvSpPr txBox="1"/>
          <p:nvPr/>
        </p:nvSpPr>
        <p:spPr>
          <a:xfrm>
            <a:off x="6391781" y="4990962"/>
            <a:ext cx="260112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b="0" i="0" u="none" strike="noStrike">
                <a:effectLst/>
                <a:latin typeface="+mj-lt"/>
                <a:hlinkClick r:id="rId5" tooltip="Persistent link using digital object identifier"/>
              </a:rPr>
              <a:t>https://doi.org/10.1016/j.fusengdes.2015.05.027</a:t>
            </a:r>
            <a:endParaRPr lang="en-GB" sz="80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05F746A-0497-A7F5-8441-AC5D04911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1570656"/>
            <a:ext cx="11491384" cy="55399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600"/>
              <a:t>At this stage, these two reactor types have been considered. Additional reactor types may be considered in future depending on the availability of information found in public literature.</a:t>
            </a:r>
          </a:p>
          <a:p>
            <a:pPr>
              <a:spcBef>
                <a:spcPts val="1200"/>
              </a:spcBef>
            </a:pPr>
            <a:r>
              <a:rPr lang="en-GB" sz="1600"/>
              <a:t>OS’ investigation has selected radial build thicknesses and material volumes to be used in neutronic analysis as seen below.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CA4485-691F-82E2-BA7B-424BCCB1072E}"/>
              </a:ext>
            </a:extLst>
          </p:cNvPr>
          <p:cNvSpPr txBox="1"/>
          <p:nvPr/>
        </p:nvSpPr>
        <p:spPr>
          <a:xfrm>
            <a:off x="1056807" y="5513448"/>
            <a:ext cx="104345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/>
              <a:t>Shielding Materials: </a:t>
            </a:r>
            <a:r>
              <a:rPr lang="en-GB" b="1"/>
              <a:t>“ITER-Grade” W, WC, W2B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/>
              <a:t>Reactor Power: </a:t>
            </a:r>
            <a:r>
              <a:rPr lang="en-GB" b="1"/>
              <a:t>2000MW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/>
              <a:t>Tungsten Components: </a:t>
            </a:r>
            <a:r>
              <a:rPr lang="en-GB" b="1"/>
              <a:t>First Wall, Central Column Shield, Divertors, Rear Blanket Shield.</a:t>
            </a:r>
          </a:p>
        </p:txBody>
      </p:sp>
      <p:pic>
        <p:nvPicPr>
          <p:cNvPr id="11" name="Picture 2" descr="A blue and green object with a blue and purple object&#10;&#10;Description automatically generated, Picture">
            <a:extLst>
              <a:ext uri="{FF2B5EF4-FFF2-40B4-BE49-F238E27FC236}">
                <a16:creationId xmlns:a16="http://schemas.microsoft.com/office/drawing/2014/main" id="{CE1E3E11-D3A5-E667-9F08-2C363F748D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80" b="3941"/>
          <a:stretch/>
        </p:blipFill>
        <p:spPr bwMode="auto">
          <a:xfrm>
            <a:off x="3411154" y="3121775"/>
            <a:ext cx="2134523" cy="17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A colorful structure of a cell&#10;&#10;Description automatically generated with medium confidence, Picture">
            <a:extLst>
              <a:ext uri="{FF2B5EF4-FFF2-40B4-BE49-F238E27FC236}">
                <a16:creationId xmlns:a16="http://schemas.microsoft.com/office/drawing/2014/main" id="{74254BB0-834B-59EF-3FA9-6BEA8644A8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9" t="9523" r="5897" b="6564"/>
          <a:stretch/>
        </p:blipFill>
        <p:spPr bwMode="auto">
          <a:xfrm>
            <a:off x="9332158" y="3038339"/>
            <a:ext cx="1810817" cy="191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C5ACE77-4C60-3129-B36E-F8176B478FAC}"/>
              </a:ext>
            </a:extLst>
          </p:cNvPr>
          <p:cNvSpPr txBox="1"/>
          <p:nvPr/>
        </p:nvSpPr>
        <p:spPr>
          <a:xfrm>
            <a:off x="3544031" y="4975970"/>
            <a:ext cx="1880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Paramak</a:t>
            </a:r>
            <a:r>
              <a:rPr lang="en-GB" sz="1200" dirty="0"/>
              <a:t> implementation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C295BF-EA22-5C1F-4485-A727DFD5E79F}"/>
              </a:ext>
            </a:extLst>
          </p:cNvPr>
          <p:cNvSpPr txBox="1"/>
          <p:nvPr/>
        </p:nvSpPr>
        <p:spPr>
          <a:xfrm>
            <a:off x="9297244" y="4940144"/>
            <a:ext cx="18806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Paramak</a:t>
            </a:r>
            <a:r>
              <a:rPr lang="en-GB" sz="1200" dirty="0"/>
              <a:t> implementation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787BDAB-AC3D-107E-A73B-8DD333564CF8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2657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12F4B1-4E28-AD44-F003-651EBB436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1131F-E794-B292-71E5-75AC3F26D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ffectLst/>
                <a:ea typeface="Times New Roman" panose="02020603050405020304" pitchFamily="18" charset="0"/>
              </a:rPr>
              <a:t>Methodology  </a:t>
            </a:r>
            <a:endParaRPr lang="en-GB" dirty="0"/>
          </a:p>
        </p:txBody>
      </p:sp>
      <p:graphicFrame>
        <p:nvGraphicFramePr>
          <p:cNvPr id="31" name="Diagram 30">
            <a:extLst>
              <a:ext uri="{FF2B5EF4-FFF2-40B4-BE49-F238E27FC236}">
                <a16:creationId xmlns:a16="http://schemas.microsoft.com/office/drawing/2014/main" id="{C517E548-16A9-7CED-8409-88C943AFD75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47919847"/>
              </p:ext>
            </p:extLst>
          </p:nvPr>
        </p:nvGraphicFramePr>
        <p:xfrm>
          <a:off x="572144" y="1118426"/>
          <a:ext cx="11047711" cy="1109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52BF9CC0-3B45-FB9D-DFFE-C48016867EA8}"/>
              </a:ext>
            </a:extLst>
          </p:cNvPr>
          <p:cNvSpPr txBox="1"/>
          <p:nvPr/>
        </p:nvSpPr>
        <p:spPr>
          <a:xfrm>
            <a:off x="357039" y="2685554"/>
            <a:ext cx="5859715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Damage energy tallied and dpa/</a:t>
            </a:r>
            <a:r>
              <a:rPr lang="en-GB" sz="1600" dirty="0" err="1"/>
              <a:t>fpy</a:t>
            </a:r>
            <a:r>
              <a:rPr lang="en-GB" sz="1600" dirty="0"/>
              <a:t> extrapolated.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Lifetime calculation: components considered replaced after reaching dpa limit.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Lower 2 dpa limit – Based on expected full loss of tungsten ductility under operating conditions. 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Upper 4 dpa limit – Estimation, uncertainty in material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Component considered ‘replaced’ when limit reached. Consumption extrapolated over full reactor </a:t>
            </a:r>
            <a:r>
              <a:rPr lang="en-GB" sz="1600" b="1" dirty="0"/>
              <a:t>lifetime of 40fpy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B252775-9BBA-BEA4-A6D1-9FEB93C827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84728" y="4497150"/>
            <a:ext cx="3416865" cy="14783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512ED4-1179-4B87-E6BD-F055F011D400}"/>
              </a:ext>
            </a:extLst>
          </p:cNvPr>
          <p:cNvSpPr txBox="1"/>
          <p:nvPr/>
        </p:nvSpPr>
        <p:spPr>
          <a:xfrm>
            <a:off x="6595066" y="5522501"/>
            <a:ext cx="5388179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i="1" dirty="0">
                <a:solidFill>
                  <a:srgbClr val="1F1F1F"/>
                </a:solidFill>
              </a:rPr>
              <a:t>A</a:t>
            </a:r>
            <a:r>
              <a:rPr lang="en-GB" sz="1400" b="1" i="1" dirty="0">
                <a:solidFill>
                  <a:srgbClr val="1F1F1F"/>
                </a:solidFill>
                <a:effectLst/>
              </a:rPr>
              <a:t> near-complete loss of ductility takes place for W irradiated at 400–500 °C to &lt;2 dpa.</a:t>
            </a:r>
            <a:r>
              <a:rPr lang="en-GB" b="1" i="0" dirty="0">
                <a:solidFill>
                  <a:srgbClr val="1F1F1F"/>
                </a:solidFill>
                <a:effectLst/>
              </a:rPr>
              <a:t> </a:t>
            </a:r>
            <a:r>
              <a:rPr lang="en-GB" sz="1200" dirty="0"/>
              <a:t>Y. Katoh, et al., Response of unalloyed tungsten to mixed spectrum neutrons, J. </a:t>
            </a:r>
            <a:r>
              <a:rPr lang="en-GB" sz="1200" dirty="0" err="1"/>
              <a:t>Nucl</a:t>
            </a:r>
            <a:r>
              <a:rPr lang="en-GB" sz="1200" dirty="0"/>
              <a:t>. Mater. 520 (2019)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1F1F1F"/>
              </a:solidFill>
              <a:effectLst/>
              <a:latin typeface="ElsevierGulliver"/>
            </a:endParaRPr>
          </a:p>
          <a:p>
            <a:endParaRPr lang="en-GB" dirty="0">
              <a:solidFill>
                <a:srgbClr val="1F1F1F"/>
              </a:solidFill>
              <a:latin typeface="ElsevierGulliver"/>
            </a:endParaRP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5908F8-4583-D872-FE7F-BBAA2C161FB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9022" t="1922" r="19911" b="16783"/>
          <a:stretch/>
        </p:blipFill>
        <p:spPr>
          <a:xfrm>
            <a:off x="6958454" y="2476838"/>
            <a:ext cx="4661401" cy="301334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B570530-55A1-F81F-363C-DFA4285C4A89}"/>
              </a:ext>
            </a:extLst>
          </p:cNvPr>
          <p:cNvCxnSpPr/>
          <p:nvPr/>
        </p:nvCxnSpPr>
        <p:spPr bwMode="auto">
          <a:xfrm>
            <a:off x="148856" y="2376969"/>
            <a:ext cx="1173834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F76B548-155A-63A0-84FE-5C8CEF2E3DBA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271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046392-3F10-6591-C8EB-F561400ED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2A1CB-36C8-2E12-DED4-5F7DF7E372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Key Findings: Aries-ST (2000MWth)</a:t>
            </a:r>
            <a:endParaRPr lang="en-GB"/>
          </a:p>
        </p:txBody>
      </p:sp>
      <p:pic>
        <p:nvPicPr>
          <p:cNvPr id="6" name="Picture 6" descr="Picture 1, Picture">
            <a:extLst>
              <a:ext uri="{FF2B5EF4-FFF2-40B4-BE49-F238E27FC236}">
                <a16:creationId xmlns:a16="http://schemas.microsoft.com/office/drawing/2014/main" id="{CBC2C1F4-F889-2CB8-1E5B-FC48677B0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37" y="954354"/>
            <a:ext cx="5001631" cy="48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Picture 1, Picture">
            <a:extLst>
              <a:ext uri="{FF2B5EF4-FFF2-40B4-BE49-F238E27FC236}">
                <a16:creationId xmlns:a16="http://schemas.microsoft.com/office/drawing/2014/main" id="{0B6B7151-74CD-84B1-F507-3563C2752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63879"/>
            <a:ext cx="5001631" cy="48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4296F35-A0EC-CB56-B7EA-4AB100539C0C}"/>
              </a:ext>
            </a:extLst>
          </p:cNvPr>
          <p:cNvCxnSpPr>
            <a:cxnSpLocks/>
          </p:cNvCxnSpPr>
          <p:nvPr/>
        </p:nvCxnSpPr>
        <p:spPr bwMode="auto">
          <a:xfrm>
            <a:off x="8096250" y="3627590"/>
            <a:ext cx="1276350" cy="1526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F65487B-469D-46B4-C88D-014831C6770D}"/>
              </a:ext>
            </a:extLst>
          </p:cNvPr>
          <p:cNvSpPr txBox="1"/>
          <p:nvPr/>
        </p:nvSpPr>
        <p:spPr>
          <a:xfrm>
            <a:off x="7017805" y="2947653"/>
            <a:ext cx="274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Rear shield replaced after ~25fpy, but negligible due to overall consumption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A94824-32A0-9338-F4F4-4A33163CB68A}"/>
              </a:ext>
            </a:extLst>
          </p:cNvPr>
          <p:cNvSpPr txBox="1"/>
          <p:nvPr/>
        </p:nvSpPr>
        <p:spPr>
          <a:xfrm>
            <a:off x="4761181" y="2963042"/>
            <a:ext cx="1205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/>
              <a:t>Total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048CD7-AEBB-D1FF-6B2B-5C57DE1668EA}"/>
              </a:ext>
            </a:extLst>
          </p:cNvPr>
          <p:cNvSpPr txBox="1"/>
          <p:nvPr/>
        </p:nvSpPr>
        <p:spPr>
          <a:xfrm>
            <a:off x="10180062" y="2080413"/>
            <a:ext cx="1205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/>
              <a:t>Total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A0F7F9-5ABB-A56A-B356-BD8159C13EDE}"/>
              </a:ext>
            </a:extLst>
          </p:cNvPr>
          <p:cNvSpPr txBox="1"/>
          <p:nvPr/>
        </p:nvSpPr>
        <p:spPr>
          <a:xfrm>
            <a:off x="1016597" y="5923048"/>
            <a:ext cx="10158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/>
              <a:t>ITER-W Best Performing</a:t>
            </a:r>
            <a:r>
              <a:rPr lang="en-GB" sz="1400"/>
              <a:t>: High mass at install offset by lower replacement rate, </a:t>
            </a:r>
            <a:r>
              <a:rPr lang="en-GB" sz="1400" b="1"/>
              <a:t>Average 23,117 tonnes / 40 </a:t>
            </a:r>
            <a:r>
              <a:rPr lang="en-GB" sz="1400" b="1" err="1"/>
              <a:t>fpy</a:t>
            </a:r>
            <a:endParaRPr lang="en-GB" sz="14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/>
              <a:t>WC Worst Performing</a:t>
            </a:r>
            <a:r>
              <a:rPr lang="en-GB" sz="1400"/>
              <a:t>: Lower initial install but highest replacement rate, </a:t>
            </a:r>
            <a:r>
              <a:rPr lang="en-GB" sz="1400" b="1"/>
              <a:t>Average 35,998 tonnes / 40-fpy </a:t>
            </a:r>
          </a:p>
        </p:txBody>
      </p:sp>
      <p:pic>
        <p:nvPicPr>
          <p:cNvPr id="3" name="Picture 2" descr="Picture 1, Picture">
            <a:extLst>
              <a:ext uri="{FF2B5EF4-FFF2-40B4-BE49-F238E27FC236}">
                <a16:creationId xmlns:a16="http://schemas.microsoft.com/office/drawing/2014/main" id="{E48AE5C9-1F14-5E2A-6B9E-DE4F0E1765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9" t="7229" r="56544" b="77763"/>
          <a:stretch/>
        </p:blipFill>
        <p:spPr bwMode="auto">
          <a:xfrm>
            <a:off x="1581533" y="1342283"/>
            <a:ext cx="2167036" cy="115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Picture 1, Picture">
            <a:extLst>
              <a:ext uri="{FF2B5EF4-FFF2-40B4-BE49-F238E27FC236}">
                <a16:creationId xmlns:a16="http://schemas.microsoft.com/office/drawing/2014/main" id="{2D9FE5DB-A603-61CF-3E8F-352805F133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8" t="7159" r="58459" b="77717"/>
          <a:stretch/>
        </p:blipFill>
        <p:spPr bwMode="auto">
          <a:xfrm>
            <a:off x="6991719" y="1295091"/>
            <a:ext cx="1613801" cy="100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1522463-AC0A-9973-826F-F01B2715D7AC}"/>
              </a:ext>
            </a:extLst>
          </p:cNvPr>
          <p:cNvCxnSpPr>
            <a:cxnSpLocks/>
          </p:cNvCxnSpPr>
          <p:nvPr/>
        </p:nvCxnSpPr>
        <p:spPr bwMode="auto">
          <a:xfrm>
            <a:off x="9501239" y="2295163"/>
            <a:ext cx="462917" cy="2062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4E99F39-1E1D-DF7F-28E9-6487626EB2C5}"/>
              </a:ext>
            </a:extLst>
          </p:cNvPr>
          <p:cNvSpPr txBox="1"/>
          <p:nvPr/>
        </p:nvSpPr>
        <p:spPr>
          <a:xfrm>
            <a:off x="3080752" y="2607212"/>
            <a:ext cx="20199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Central column shield largest consumer</a:t>
            </a:r>
          </a:p>
          <a:p>
            <a:endParaRPr lang="en-GB" sz="1200" dirty="0"/>
          </a:p>
          <a:p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DA9805-A87C-FC59-5C14-8E70B876FD9F}"/>
              </a:ext>
            </a:extLst>
          </p:cNvPr>
          <p:cNvSpPr txBox="1"/>
          <p:nvPr/>
        </p:nvSpPr>
        <p:spPr>
          <a:xfrm>
            <a:off x="1759565" y="3750547"/>
            <a:ext cx="2019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Rear shield lifetime component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B167A4-9EB9-3AD3-BF2C-21502496ADAE}"/>
              </a:ext>
            </a:extLst>
          </p:cNvPr>
          <p:cNvSpPr txBox="1"/>
          <p:nvPr/>
        </p:nvSpPr>
        <p:spPr>
          <a:xfrm>
            <a:off x="8834785" y="1470478"/>
            <a:ext cx="133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~55% increase in tungsten consumption over pure W</a:t>
            </a:r>
            <a:endParaRPr lang="en-GB" sz="1200" dirty="0"/>
          </a:p>
          <a:p>
            <a:endParaRPr lang="en-GB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CDB39AE-9459-07C3-5D36-6E0D1AC558C3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671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9EAC2F-812C-6E7E-0D93-8C67ACDE2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B23C0-7858-17E3-BBA2-ED46B5017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effectLst/>
                <a:ea typeface="Times New Roman" panose="02020603050405020304" pitchFamily="18" charset="0"/>
              </a:rPr>
              <a:t>Key Findings: EU-DEMO1 (2000MWth)</a:t>
            </a:r>
            <a:endParaRPr lang="en-GB"/>
          </a:p>
        </p:txBody>
      </p:sp>
      <p:pic>
        <p:nvPicPr>
          <p:cNvPr id="11272" name="Picture 8" descr="Picture 1, Picture">
            <a:extLst>
              <a:ext uri="{FF2B5EF4-FFF2-40B4-BE49-F238E27FC236}">
                <a16:creationId xmlns:a16="http://schemas.microsoft.com/office/drawing/2014/main" id="{DC780B27-4B54-F4F7-695E-6E4B9AD46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770" y="1020303"/>
            <a:ext cx="4876535" cy="473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Picture 1, Picture">
            <a:extLst>
              <a:ext uri="{FF2B5EF4-FFF2-40B4-BE49-F238E27FC236}">
                <a16:creationId xmlns:a16="http://schemas.microsoft.com/office/drawing/2014/main" id="{948391EA-1D84-5AF8-FA7B-8E6DCB559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94" y="998997"/>
            <a:ext cx="4876536" cy="474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41272D-0CF6-4EFC-A26F-3AC1CEFD493C}"/>
              </a:ext>
            </a:extLst>
          </p:cNvPr>
          <p:cNvSpPr txBox="1"/>
          <p:nvPr/>
        </p:nvSpPr>
        <p:spPr>
          <a:xfrm>
            <a:off x="7306869" y="2588232"/>
            <a:ext cx="2444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If considering a 2dpa limit, shields required replacement after ~30fpy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F9A4D20-B774-17D6-C71F-A6E54FA10200}"/>
              </a:ext>
            </a:extLst>
          </p:cNvPr>
          <p:cNvCxnSpPr/>
          <p:nvPr/>
        </p:nvCxnSpPr>
        <p:spPr bwMode="auto">
          <a:xfrm>
            <a:off x="8829675" y="3152775"/>
            <a:ext cx="1257300" cy="11334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E7F1A30-A8CF-7E43-FCEC-29E728B0AF9C}"/>
              </a:ext>
            </a:extLst>
          </p:cNvPr>
          <p:cNvSpPr txBox="1"/>
          <p:nvPr/>
        </p:nvSpPr>
        <p:spPr>
          <a:xfrm>
            <a:off x="500800" y="5889821"/>
            <a:ext cx="104585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W2B Best Performing</a:t>
            </a:r>
            <a:r>
              <a:rPr lang="en-GB" sz="1600" dirty="0"/>
              <a:t>: Similar replacement rate but lower mass than ITER-W. </a:t>
            </a:r>
            <a:r>
              <a:rPr lang="en-GB" sz="1600" b="1" dirty="0"/>
              <a:t>Average tonnes 9012 / 40 </a:t>
            </a:r>
            <a:r>
              <a:rPr lang="en-GB" sz="1600" b="1" dirty="0" err="1"/>
              <a:t>fpy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WC Worst Performing</a:t>
            </a:r>
            <a:r>
              <a:rPr lang="en-GB" sz="1600" dirty="0"/>
              <a:t>: Required replacement of rear shield </a:t>
            </a:r>
            <a:r>
              <a:rPr lang="en-GB" sz="1600" b="1" dirty="0"/>
              <a:t>Average 10,172 tonnes / 40 </a:t>
            </a:r>
            <a:r>
              <a:rPr lang="en-GB" sz="1600" b="1" dirty="0" err="1"/>
              <a:t>fpy</a:t>
            </a:r>
            <a:r>
              <a:rPr lang="en-GB" sz="1600" b="1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A5F076-E9A5-D28C-7586-FC28CAAB97F4}"/>
              </a:ext>
            </a:extLst>
          </p:cNvPr>
          <p:cNvSpPr txBox="1"/>
          <p:nvPr/>
        </p:nvSpPr>
        <p:spPr>
          <a:xfrm>
            <a:off x="2965659" y="1963989"/>
            <a:ext cx="2601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/>
              <a:t>First wall dominant consumption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B89A840-3AA8-CB78-7F2C-1077D217B3AD}"/>
              </a:ext>
            </a:extLst>
          </p:cNvPr>
          <p:cNvCxnSpPr>
            <a:cxnSpLocks/>
          </p:cNvCxnSpPr>
          <p:nvPr/>
        </p:nvCxnSpPr>
        <p:spPr bwMode="auto">
          <a:xfrm>
            <a:off x="4234691" y="2302544"/>
            <a:ext cx="375409" cy="15805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D030FDB-A862-B3EE-9066-725A995CA056}"/>
              </a:ext>
            </a:extLst>
          </p:cNvPr>
          <p:cNvSpPr txBox="1"/>
          <p:nvPr/>
        </p:nvSpPr>
        <p:spPr>
          <a:xfrm>
            <a:off x="4952677" y="2425654"/>
            <a:ext cx="61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/>
              <a:t>Total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A4901C-E761-A0BD-85AE-B2E7B9C05860}"/>
              </a:ext>
            </a:extLst>
          </p:cNvPr>
          <p:cNvSpPr txBox="1"/>
          <p:nvPr/>
        </p:nvSpPr>
        <p:spPr>
          <a:xfrm>
            <a:off x="10183894" y="1994767"/>
            <a:ext cx="61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/>
              <a:t>Total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A33E1F-E1A1-EA1B-F97E-83125A987967}"/>
              </a:ext>
            </a:extLst>
          </p:cNvPr>
          <p:cNvSpPr txBox="1"/>
          <p:nvPr/>
        </p:nvSpPr>
        <p:spPr>
          <a:xfrm>
            <a:off x="1967078" y="2506444"/>
            <a:ext cx="1755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/>
              <a:t>Central column and rear shield </a:t>
            </a:r>
          </a:p>
          <a:p>
            <a:r>
              <a:rPr lang="en-GB" sz="1200" b="1"/>
              <a:t>Lifetime components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37F1F8-4B78-6C47-C46B-5E53AC1EDCD8}"/>
              </a:ext>
            </a:extLst>
          </p:cNvPr>
          <p:cNvCxnSpPr/>
          <p:nvPr/>
        </p:nvCxnSpPr>
        <p:spPr bwMode="auto">
          <a:xfrm flipH="1">
            <a:off x="2631440" y="3152775"/>
            <a:ext cx="334219" cy="1297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665C41A-0FB5-2E35-61DC-6AC291A24AE9}"/>
              </a:ext>
            </a:extLst>
          </p:cNvPr>
          <p:cNvCxnSpPr>
            <a:cxnSpLocks/>
          </p:cNvCxnSpPr>
          <p:nvPr/>
        </p:nvCxnSpPr>
        <p:spPr bwMode="auto">
          <a:xfrm>
            <a:off x="2961790" y="3152775"/>
            <a:ext cx="375409" cy="18865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2B8848D-9F33-A183-482B-6E5116674B59}"/>
              </a:ext>
            </a:extLst>
          </p:cNvPr>
          <p:cNvSpPr/>
          <p:nvPr/>
        </p:nvSpPr>
        <p:spPr bwMode="auto">
          <a:xfrm>
            <a:off x="3149494" y="5464598"/>
            <a:ext cx="1376207" cy="2769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C850D9-4B1A-24D3-9778-E4234971A65E}"/>
              </a:ext>
            </a:extLst>
          </p:cNvPr>
          <p:cNvSpPr/>
          <p:nvPr/>
        </p:nvSpPr>
        <p:spPr bwMode="auto">
          <a:xfrm>
            <a:off x="8247878" y="5512188"/>
            <a:ext cx="1376207" cy="27699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A90C92-E7C6-EE28-37BE-284A1942F749}"/>
              </a:ext>
            </a:extLst>
          </p:cNvPr>
          <p:cNvSpPr txBox="1"/>
          <p:nvPr/>
        </p:nvSpPr>
        <p:spPr>
          <a:xfrm>
            <a:off x="3008981" y="5446377"/>
            <a:ext cx="1721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Full Power Years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A3F8D7-A0B9-BE36-D965-AEEAB33BFE5B}"/>
              </a:ext>
            </a:extLst>
          </p:cNvPr>
          <p:cNvSpPr txBox="1"/>
          <p:nvPr/>
        </p:nvSpPr>
        <p:spPr>
          <a:xfrm>
            <a:off x="8295018" y="5432165"/>
            <a:ext cx="1721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Full Power Years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6B860B-581A-0B34-F5A7-2F9648E7E076}"/>
              </a:ext>
            </a:extLst>
          </p:cNvPr>
          <p:cNvSpPr/>
          <p:nvPr/>
        </p:nvSpPr>
        <p:spPr bwMode="auto">
          <a:xfrm>
            <a:off x="4511040" y="6551748"/>
            <a:ext cx="3200400" cy="15385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844490"/>
      </p:ext>
    </p:extLst>
  </p:cSld>
  <p:clrMapOvr>
    <a:masterClrMapping/>
  </p:clrMapOvr>
</p:sld>
</file>

<file path=ppt/theme/theme1.xml><?xml version="1.0" encoding="utf-8"?>
<a:theme xmlns:a="http://schemas.openxmlformats.org/drawingml/2006/main" name="OS Theme V13">
  <a:themeElements>
    <a:clrScheme name="Oxford Sigma Colours">
      <a:dk1>
        <a:srgbClr val="0A0A0A"/>
      </a:dk1>
      <a:lt1>
        <a:srgbClr val="FFFFFF"/>
      </a:lt1>
      <a:dk2>
        <a:srgbClr val="072C3C"/>
      </a:dk2>
      <a:lt2>
        <a:srgbClr val="FFFFFF"/>
      </a:lt2>
      <a:accent1>
        <a:srgbClr val="B968F1"/>
      </a:accent1>
      <a:accent2>
        <a:srgbClr val="06B786"/>
      </a:accent2>
      <a:accent3>
        <a:srgbClr val="1B87FF"/>
      </a:accent3>
      <a:accent4>
        <a:srgbClr val="FF8039"/>
      </a:accent4>
      <a:accent5>
        <a:srgbClr val="DC2F49"/>
      </a:accent5>
      <a:accent6>
        <a:srgbClr val="072C3C"/>
      </a:accent6>
      <a:hlink>
        <a:srgbClr val="1B87FF"/>
      </a:hlink>
      <a:folHlink>
        <a:srgbClr val="06B78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S_20230109_2" id="{81009A9E-92D5-4BEA-974F-F6D30F86BD23}" vid="{1652759A-5390-4F0A-8EE7-1851229FF2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3DE618DB0A0C46A666FD2065503EE5" ma:contentTypeVersion="18" ma:contentTypeDescription="Crear nuevo documento." ma:contentTypeScope="" ma:versionID="a55d6e1f82753bc75c1276a45bfc3239">
  <xsd:schema xmlns:xsd="http://www.w3.org/2001/XMLSchema" xmlns:xs="http://www.w3.org/2001/XMLSchema" xmlns:p="http://schemas.microsoft.com/office/2006/metadata/properties" xmlns:ns2="6d625785-42e5-40a3-b03d-802bc6493bd9" xmlns:ns3="ed024c05-7945-4ac1-9cc3-716220b6cc02" targetNamespace="http://schemas.microsoft.com/office/2006/metadata/properties" ma:root="true" ma:fieldsID="57071e801e9544907012f04dcc364622" ns2:_="" ns3:_="">
    <xsd:import namespace="6d625785-42e5-40a3-b03d-802bc6493bd9"/>
    <xsd:import namespace="ed024c05-7945-4ac1-9cc3-716220b6cc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625785-42e5-40a3-b03d-802bc6493bd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Etiquetas de imagen" ma:readOnly="false" ma:fieldId="{5cf76f15-5ced-4ddc-b409-7134ff3c332f}" ma:taxonomyMulti="true" ma:sspId="d06a5c8c-1a73-4ba3-b11e-d38f132e12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5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024c05-7945-4ac1-9cc3-716220b6cc0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2d51215-bb1d-46df-9824-fec85c9f8692}" ma:internalName="TaxCatchAll" ma:showField="CatchAllData" ma:web="ed024c05-7945-4ac1-9cc3-716220b6cc0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024c05-7945-4ac1-9cc3-716220b6cc02" xsi:nil="true"/>
    <lcf76f155ced4ddcb4097134ff3c332f xmlns="6d625785-42e5-40a3-b03d-802bc6493bd9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E1094A-55B3-4E71-942C-348F49DF6BAC}"/>
</file>

<file path=customXml/itemProps2.xml><?xml version="1.0" encoding="utf-8"?>
<ds:datastoreItem xmlns:ds="http://schemas.openxmlformats.org/officeDocument/2006/customXml" ds:itemID="{F16B4ADC-A665-482F-ABFC-5DAD262A2EEE}">
  <ds:schemaRefs>
    <ds:schemaRef ds:uri="http://www.w3.org/XML/1998/namespace"/>
    <ds:schemaRef ds:uri="http://purl.org/dc/elements/1.1/"/>
    <ds:schemaRef ds:uri="http://schemas.microsoft.com/office/2006/metadata/properties"/>
    <ds:schemaRef ds:uri="0e669721-b0b6-4364-b2f6-8b58352564a2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26f21f70-e481-4cbf-b48b-2e6e32b5db5e"/>
  </ds:schemaRefs>
</ds:datastoreItem>
</file>

<file path=customXml/itemProps3.xml><?xml version="1.0" encoding="utf-8"?>
<ds:datastoreItem xmlns:ds="http://schemas.openxmlformats.org/officeDocument/2006/customXml" ds:itemID="{BF7C0E79-F67C-4401-A6E9-350CFA8BD38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1714</Words>
  <Application>Microsoft Office PowerPoint</Application>
  <PresentationFormat>Widescreen</PresentationFormat>
  <Paragraphs>270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Aptos</vt:lpstr>
      <vt:lpstr>Arial</vt:lpstr>
      <vt:lpstr>Aspekta 150</vt:lpstr>
      <vt:lpstr>Calibri</vt:lpstr>
      <vt:lpstr>ElsevierGulliver</vt:lpstr>
      <vt:lpstr>ElsevierSans</vt:lpstr>
      <vt:lpstr>Times New Roman</vt:lpstr>
      <vt:lpstr>Wingdings</vt:lpstr>
      <vt:lpstr>OS Theme V13</vt:lpstr>
      <vt:lpstr>Supply and Demand of Tungsten for a Fleet of Fusion Reactors</vt:lpstr>
      <vt:lpstr>PowerPoint Presentation</vt:lpstr>
      <vt:lpstr>Publication</vt:lpstr>
      <vt:lpstr>Tungsten supply uncertainty for fusion</vt:lpstr>
      <vt:lpstr>The paper aims to..</vt:lpstr>
      <vt:lpstr>Reactor configurations considered</vt:lpstr>
      <vt:lpstr>Methodology  </vt:lpstr>
      <vt:lpstr>Key Findings: Aries-ST (2000MWth)</vt:lpstr>
      <vt:lpstr>Key Findings: EU-DEMO1 (2000MWth)</vt:lpstr>
      <vt:lpstr>Roll Out Comparison</vt:lpstr>
      <vt:lpstr>Roll Out Model</vt:lpstr>
      <vt:lpstr>Key Findings: Average Total Tonnage</vt:lpstr>
      <vt:lpstr>Key Findings: Optimal Roll Out</vt:lpstr>
      <vt:lpstr>Conservative Considerations</vt:lpstr>
      <vt:lpstr>Resource Considerations</vt:lpstr>
      <vt:lpstr>In the context of a fusion timeline</vt:lpstr>
      <vt:lpstr>Conclusions</vt:lpstr>
      <vt:lpstr>Thank you for your 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Blackett</dc:creator>
  <cp:lastModifiedBy>Gabriel Blackett</cp:lastModifiedBy>
  <cp:revision>2</cp:revision>
  <dcterms:created xsi:type="dcterms:W3CDTF">2025-04-01T09:37:57Z</dcterms:created>
  <dcterms:modified xsi:type="dcterms:W3CDTF">2025-04-09T23:10:12Z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35113b3c-7a77-4c55-89eb-f8a9c248a7fc_Enabled">
    <vt:lpwstr>true</vt:lpwstr>
  </property>
  <property fmtid="{D5CDD505-2E9C-101B-9397-08002B2CF9AE}" pid="3" name="MSIP_Label_35113b3c-7a77-4c55-89eb-f8a9c248a7fc_SetDate">
    <vt:lpwstr>2025-04-01T23:41:37Z</vt:lpwstr>
  </property>
  <property fmtid="{D5CDD505-2E9C-101B-9397-08002B2CF9AE}" pid="4" name="MSIP_Label_35113b3c-7a77-4c55-89eb-f8a9c248a7fc_Method">
    <vt:lpwstr>Privileged</vt:lpwstr>
  </property>
  <property fmtid="{D5CDD505-2E9C-101B-9397-08002B2CF9AE}" pid="5" name="MSIP_Label_35113b3c-7a77-4c55-89eb-f8a9c248a7fc_Name">
    <vt:lpwstr>Public</vt:lpwstr>
  </property>
  <property fmtid="{D5CDD505-2E9C-101B-9397-08002B2CF9AE}" pid="6" name="MSIP_Label_35113b3c-7a77-4c55-89eb-f8a9c248a7fc_SiteId">
    <vt:lpwstr>098f3838-d5f2-4fd1-be9d-8637ea31d62d</vt:lpwstr>
  </property>
  <property fmtid="{D5CDD505-2E9C-101B-9397-08002B2CF9AE}" pid="7" name="MSIP_Label_35113b3c-7a77-4c55-89eb-f8a9c248a7fc_ActionId">
    <vt:lpwstr>0e46b0fa-8629-4711-971c-eef968ecf548</vt:lpwstr>
  </property>
  <property fmtid="{D5CDD505-2E9C-101B-9397-08002B2CF9AE}" pid="8" name="MSIP_Label_35113b3c-7a77-4c55-89eb-f8a9c248a7fc_ContentBits">
    <vt:lpwstr>1</vt:lpwstr>
  </property>
  <property fmtid="{D5CDD505-2E9C-101B-9397-08002B2CF9AE}" pid="9" name="MSIP_Label_35113b3c-7a77-4c55-89eb-f8a9c248a7fc_Tag">
    <vt:lpwstr>10, 0, 1, 1</vt:lpwstr>
  </property>
  <property fmtid="{D5CDD505-2E9C-101B-9397-08002B2CF9AE}" pid="10" name="ClassificationContentMarkingHeaderLocations">
    <vt:lpwstr>OS Theme V13:5</vt:lpwstr>
  </property>
  <property fmtid="{D5CDD505-2E9C-101B-9397-08002B2CF9AE}" pid="11" name="ClassificationContentMarkingHeaderText">
    <vt:lpwstr>PUBLIC DISTRIBUTION</vt:lpwstr>
  </property>
  <property fmtid="{D5CDD505-2E9C-101B-9397-08002B2CF9AE}" pid="12" name="ContentTypeId">
    <vt:lpwstr>0x010100503DE618DB0A0C46A666FD2065503EE5</vt:lpwstr>
  </property>
  <property fmtid="{D5CDD505-2E9C-101B-9397-08002B2CF9AE}" pid="13" name="MediaServiceImageTags">
    <vt:lpwstr/>
  </property>
</Properties>
</file>