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charts/chart1.xml" ContentType="application/vnd.openxmlformats-officedocument.drawingml.chart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authors.xml" ContentType="application/vnd.ms-powerpoint.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1261" r:id="rId2"/>
    <p:sldId id="1266" r:id="rId3"/>
    <p:sldId id="1246" r:id="rId4"/>
    <p:sldId id="1247" r:id="rId5"/>
    <p:sldId id="1248" r:id="rId6"/>
    <p:sldId id="1258" r:id="rId7"/>
    <p:sldId id="1259" r:id="rId8"/>
    <p:sldId id="1255" r:id="rId9"/>
    <p:sldId id="1254" r:id="rId10"/>
    <p:sldId id="1250" r:id="rId11"/>
    <p:sldId id="1262" r:id="rId12"/>
  </p:sldIdLst>
  <p:sldSz cx="12192000" cy="6858000"/>
  <p:notesSz cx="6797675" cy="9926638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9DD48AC-4453-C88C-4AA5-EA2D6DDF7DBB}" name="Klemen Ambrožič" initials="KA" userId="S::klemen.ambrozic@ijs.si::a455b95c-777c-49cc-8668-8b56ea92662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noj, Luka" initials="SL" lastIdx="11" clrIdx="0">
    <p:extLst>
      <p:ext uri="{19B8F6BF-5375-455C-9EA6-DF929625EA0E}">
        <p15:presenceInfo xmlns:p15="http://schemas.microsoft.com/office/powerpoint/2012/main" userId="Snoj, Luk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81AFA0"/>
    <a:srgbClr val="000000"/>
    <a:srgbClr val="E2F0D9"/>
    <a:srgbClr val="F4CCCC"/>
    <a:srgbClr val="DEEBF7"/>
    <a:srgbClr val="FEFDCF"/>
    <a:srgbClr val="FBE5D6"/>
    <a:srgbClr val="D2D2D2"/>
    <a:srgbClr val="DCC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58"/>
    <p:restoredTop sz="91108" autoAdjust="0"/>
  </p:normalViewPr>
  <p:slideViewPr>
    <p:cSldViewPr snapToGrid="0">
      <p:cViewPr varScale="1">
        <p:scale>
          <a:sx n="70" d="100"/>
          <a:sy n="70" d="100"/>
        </p:scale>
        <p:origin x="360" y="36"/>
      </p:cViewPr>
      <p:guideLst>
        <p:guide orient="horz" pos="2160"/>
        <p:guide pos="3840"/>
      </p:guideLst>
    </p:cSldViewPr>
  </p:slideViewPr>
  <p:notesTextViewPr>
    <p:cViewPr>
      <p:scale>
        <a:sx n="99" d="100"/>
        <a:sy n="99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 sz="2400" b="0" dirty="0">
                <a:solidFill>
                  <a:srgbClr val="0070C0"/>
                </a:solidFill>
              </a:rPr>
              <a:t>2</a:t>
            </a:r>
            <a:r>
              <a:rPr lang="sl-SI" sz="2400" b="0" baseline="0" dirty="0">
                <a:solidFill>
                  <a:srgbClr val="0070C0"/>
                </a:solidFill>
              </a:rPr>
              <a:t> </a:t>
            </a:r>
            <a:r>
              <a:rPr lang="sl-SI" sz="2400" b="0" baseline="0" dirty="0" err="1">
                <a:solidFill>
                  <a:srgbClr val="0070C0"/>
                </a:solidFill>
              </a:rPr>
              <a:t>hours</a:t>
            </a:r>
            <a:r>
              <a:rPr lang="sl-SI" sz="2400" b="0" baseline="0" dirty="0">
                <a:solidFill>
                  <a:srgbClr val="0070C0"/>
                </a:solidFill>
              </a:rPr>
              <a:t> </a:t>
            </a:r>
            <a:r>
              <a:rPr lang="sl-SI" sz="2400" b="0" baseline="0" dirty="0" err="1">
                <a:solidFill>
                  <a:srgbClr val="0070C0"/>
                </a:solidFill>
              </a:rPr>
              <a:t>after</a:t>
            </a:r>
            <a:r>
              <a:rPr lang="sl-SI" sz="2400" b="0" baseline="0" dirty="0">
                <a:solidFill>
                  <a:srgbClr val="0070C0"/>
                </a:solidFill>
              </a:rPr>
              <a:t> </a:t>
            </a:r>
            <a:r>
              <a:rPr lang="sl-SI" sz="2400" b="0" baseline="0" dirty="0" err="1">
                <a:solidFill>
                  <a:srgbClr val="0070C0"/>
                </a:solidFill>
              </a:rPr>
              <a:t>shutdown</a:t>
            </a:r>
            <a:endParaRPr lang="en-US" sz="2400" b="0" dirty="0">
              <a:solidFill>
                <a:srgbClr val="0070C0"/>
              </a:solidFill>
            </a:endParaRPr>
          </a:p>
        </c:rich>
      </c:tx>
      <c:layout>
        <c:manualLayout>
          <c:xMode val="edge"/>
          <c:yMode val="edge"/>
          <c:x val="0.20544675979093638"/>
          <c:y val="4.11450012207293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SI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2F4-4372-A1D3-35B2A3E1B81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2F4-4372-A1D3-35B2A3E1B81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2F4-4372-A1D3-35B2A3E1B81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2F4-4372-A1D3-35B2A3E1B81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2F4-4372-A1D3-35B2A3E1B81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2F4-4372-A1D3-35B2A3E1B812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D2F4-4372-A1D3-35B2A3E1B812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D2F4-4372-A1D3-35B2A3E1B812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D2F4-4372-A1D3-35B2A3E1B812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en-US" sz="28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SI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2F4-4372-A1D3-35B2A3E1B812}"/>
                </c:ext>
              </c:extLst>
            </c:dLbl>
            <c:dLbl>
              <c:idx val="1"/>
              <c:layout>
                <c:manualLayout>
                  <c:x val="0.16506657916140363"/>
                  <c:y val="-0.115624939599520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en-US" sz="2800" b="0" i="0" u="none" strike="noStrike" kern="1200" baseline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SI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2F4-4372-A1D3-35B2A3E1B812}"/>
                </c:ext>
              </c:extLst>
            </c:dLbl>
            <c:dLbl>
              <c:idx val="2"/>
              <c:layout>
                <c:manualLayout>
                  <c:x val="0.20764310400069744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 rtl="0">
                    <a:defRPr lang="en-US" sz="2800" b="0" i="0" u="none" strike="noStrike" kern="1200" baseline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SI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2F4-4372-A1D3-35B2A3E1B812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2F4-4372-A1D3-35B2A3E1B812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2F4-4372-A1D3-35B2A3E1B812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2F4-4372-A1D3-35B2A3E1B812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2F4-4372-A1D3-35B2A3E1B812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D2F4-4372-A1D3-35B2A3E1B812}"/>
                </c:ext>
              </c:extLst>
            </c:dLbl>
            <c:dLbl>
              <c:idx val="8"/>
              <c:layout>
                <c:manualLayout>
                  <c:x val="0.24490779866212276"/>
                  <c:y val="-4.693570248173489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1F37D18-409E-40EB-B534-A335BFA72B28}" type="VALUE">
                      <a:rPr lang="en-US" sz="280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bg1"/>
                          </a:solidFill>
                        </a:defRPr>
                      </a:pPr>
                      <a:t>[VALUE]</a:t>
                    </a:fld>
                    <a:endParaRPr lang="en-SI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SI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533002785054605"/>
                      <c:h val="0.1826048431520352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1-D2F4-4372-A1D3-35B2A3E1B81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S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Sheet1!$A$2:$A$10</c:f>
              <c:strCache>
                <c:ptCount val="9"/>
                <c:pt idx="0">
                  <c:v>Mn55</c:v>
                </c:pt>
                <c:pt idx="1">
                  <c:v>Cu63</c:v>
                </c:pt>
                <c:pt idx="2">
                  <c:v>Cu65</c:v>
                </c:pt>
                <c:pt idx="3">
                  <c:v>Ni58</c:v>
                </c:pt>
                <c:pt idx="4">
                  <c:v>Fe58</c:v>
                </c:pt>
                <c:pt idx="5">
                  <c:v>Cr50</c:v>
                </c:pt>
                <c:pt idx="6">
                  <c:v>Fe54</c:v>
                </c:pt>
                <c:pt idx="7">
                  <c:v>Ba132</c:v>
                </c:pt>
                <c:pt idx="8">
                  <c:v>Other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0.4</c:v>
                </c:pt>
                <c:pt idx="1">
                  <c:v>0.05</c:v>
                </c:pt>
                <c:pt idx="2">
                  <c:v>0.02</c:v>
                </c:pt>
                <c:pt idx="3">
                  <c:v>1.493201E-3</c:v>
                </c:pt>
                <c:pt idx="4" formatCode="0.00E+00">
                  <c:v>5.14142E-5</c:v>
                </c:pt>
                <c:pt idx="5" formatCode="0.00E+00">
                  <c:v>1.64872E-5</c:v>
                </c:pt>
                <c:pt idx="6" formatCode="0.00E+00">
                  <c:v>5.3414899999999997E-6</c:v>
                </c:pt>
                <c:pt idx="7" formatCode="0.00E+00">
                  <c:v>9.1999899999999995E-7</c:v>
                </c:pt>
                <c:pt idx="8">
                  <c:v>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F99-425A-B6EC-6F59C2E270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SI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 sz="2400" dirty="0">
                <a:solidFill>
                  <a:srgbClr val="0070C0"/>
                </a:solidFill>
              </a:rPr>
              <a:t>12 </a:t>
            </a:r>
            <a:r>
              <a:rPr lang="sl-SI" sz="2400" dirty="0" err="1">
                <a:solidFill>
                  <a:srgbClr val="0070C0"/>
                </a:solidFill>
              </a:rPr>
              <a:t>days</a:t>
            </a:r>
            <a:r>
              <a:rPr lang="sl-SI" sz="2400" dirty="0">
                <a:solidFill>
                  <a:srgbClr val="0070C0"/>
                </a:solidFill>
              </a:rPr>
              <a:t> </a:t>
            </a:r>
            <a:r>
              <a:rPr lang="sl-SI" sz="2400" dirty="0" err="1">
                <a:solidFill>
                  <a:srgbClr val="0070C0"/>
                </a:solidFill>
              </a:rPr>
              <a:t>after</a:t>
            </a:r>
            <a:r>
              <a:rPr lang="sl-SI" sz="2400" dirty="0">
                <a:solidFill>
                  <a:srgbClr val="0070C0"/>
                </a:solidFill>
              </a:rPr>
              <a:t> </a:t>
            </a:r>
            <a:r>
              <a:rPr lang="sl-SI" sz="2400" dirty="0" err="1">
                <a:solidFill>
                  <a:srgbClr val="0070C0"/>
                </a:solidFill>
              </a:rPr>
              <a:t>shutdown</a:t>
            </a:r>
            <a:endParaRPr lang="en-GB" sz="2400" dirty="0">
              <a:solidFill>
                <a:srgbClr val="0070C0"/>
              </a:solidFill>
            </a:endParaRPr>
          </a:p>
        </c:rich>
      </c:tx>
      <c:layout>
        <c:manualLayout>
          <c:xMode val="edge"/>
          <c:yMode val="edge"/>
          <c:x val="0.35210102317402514"/>
          <c:y val="0.8776908526229547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SI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6F3-4CEF-B574-EDDCED9E5DA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6F3-4CEF-B574-EDDCED9E5DA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6F3-4CEF-B574-EDDCED9E5DA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6F3-4CEF-B574-EDDCED9E5DA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6F3-4CEF-B574-EDDCED9E5DA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6F3-4CEF-B574-EDDCED9E5DAD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86F3-4CEF-B574-EDDCED9E5DAD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86F3-4CEF-B574-EDDCED9E5DAD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86F3-4CEF-B574-EDDCED9E5DAD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6F3-4CEF-B574-EDDCED9E5DAD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6F3-4CEF-B574-EDDCED9E5DAD}"/>
                </c:ext>
              </c:extLst>
            </c:dLbl>
            <c:dLbl>
              <c:idx val="2"/>
              <c:layout>
                <c:manualLayout>
                  <c:x val="0.21096899121712145"/>
                  <c:y val="5.8222106305467914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6F3-4CEF-B574-EDDCED9E5DAD}"/>
                </c:ext>
              </c:extLst>
            </c:dLbl>
            <c:dLbl>
              <c:idx val="4"/>
              <c:layout>
                <c:manualLayout>
                  <c:x val="-0.19608007695984175"/>
                  <c:y val="5.794286358937467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6F3-4CEF-B574-EDDCED9E5DAD}"/>
                </c:ext>
              </c:extLst>
            </c:dLbl>
            <c:dLbl>
              <c:idx val="5"/>
              <c:layout>
                <c:manualLayout>
                  <c:x val="-0.19188614225576725"/>
                  <c:y val="-6.451260697090346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6F3-4CEF-B574-EDDCED9E5DAD}"/>
                </c:ext>
              </c:extLst>
            </c:dLbl>
            <c:dLbl>
              <c:idx val="6"/>
              <c:layout>
                <c:manualLayout>
                  <c:x val="-4.5659304014338688E-2"/>
                  <c:y val="-8.419670527104135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6F3-4CEF-B574-EDDCED9E5DAD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86F3-4CEF-B574-EDDCED9E5DAD}"/>
                </c:ext>
              </c:extLst>
            </c:dLbl>
            <c:dLbl>
              <c:idx val="8"/>
              <c:layout>
                <c:manualLayout>
                  <c:x val="0.16265308249905375"/>
                  <c:y val="-0.1928352462390194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ctr" rtl="0">
                    <a:defRPr lang="en-US" sz="2800" b="0" i="0" u="none" strike="noStrike" kern="1200" baseline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SI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826529602461706"/>
                      <c:h val="0.1254000850014827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1-86F3-4CEF-B574-EDDCED9E5DA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ctr" rtl="0">
                  <a:defRPr lang="en-US" sz="2800" b="0" i="0" u="none" strike="noStrike" kern="1200" baseline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+mn-lt"/>
                    <a:ea typeface="+mn-ea"/>
                    <a:cs typeface="+mn-cs"/>
                  </a:defRPr>
                </a:pPr>
                <a:endParaRPr lang="en-SI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Sheet1!$A$2:$A$10</c:f>
              <c:strCache>
                <c:ptCount val="9"/>
                <c:pt idx="0">
                  <c:v>Mn55</c:v>
                </c:pt>
                <c:pt idx="1">
                  <c:v>Cu63</c:v>
                </c:pt>
                <c:pt idx="2">
                  <c:v>Cu65</c:v>
                </c:pt>
                <c:pt idx="3">
                  <c:v>Ni58</c:v>
                </c:pt>
                <c:pt idx="4">
                  <c:v>Fe58</c:v>
                </c:pt>
                <c:pt idx="5">
                  <c:v>Cr50</c:v>
                </c:pt>
                <c:pt idx="6">
                  <c:v>Fe54</c:v>
                </c:pt>
                <c:pt idx="7">
                  <c:v>Ba132</c:v>
                </c:pt>
                <c:pt idx="8">
                  <c:v>Other</c:v>
                </c:pt>
              </c:strCache>
            </c:strRef>
          </c:cat>
          <c:val>
            <c:numRef>
              <c:f>Sheet1!$B$2:$B$10</c:f>
              <c:numCache>
                <c:formatCode>0.00E+00</c:formatCode>
                <c:ptCount val="9"/>
                <c:pt idx="0">
                  <c:v>9.3430299999999996E-12</c:v>
                </c:pt>
                <c:pt idx="1">
                  <c:v>6.44441E-13</c:v>
                </c:pt>
                <c:pt idx="2" formatCode="General">
                  <c:v>6.0000000000000001E-3</c:v>
                </c:pt>
                <c:pt idx="3" formatCode="General">
                  <c:v>0.94</c:v>
                </c:pt>
                <c:pt idx="4" formatCode="General">
                  <c:v>3.2000000000000001E-2</c:v>
                </c:pt>
                <c:pt idx="5" formatCode="General">
                  <c:v>8.9999999999999993E-3</c:v>
                </c:pt>
                <c:pt idx="6" formatCode="General">
                  <c:v>4.0000000000000001E-3</c:v>
                </c:pt>
                <c:pt idx="7" formatCode="General">
                  <c:v>6.0556300000000004E-4</c:v>
                </c:pt>
                <c:pt idx="8">
                  <c:v>8.0000000000000002E-3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86F3-4CEF-B574-EDDCED9E5DAD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l"/>
      <c:legendEntry>
        <c:idx val="7"/>
        <c:delete val="1"/>
      </c:legendEntry>
      <c:layout>
        <c:manualLayout>
          <c:xMode val="edge"/>
          <c:yMode val="edge"/>
          <c:x val="0"/>
          <c:y val="0"/>
          <c:w val="0.23434198629206435"/>
          <c:h val="0.97487219258572033"/>
        </c:manualLayout>
      </c:layout>
      <c:overlay val="0"/>
      <c:spPr>
        <a:noFill/>
        <a:ln>
          <a:solidFill>
            <a:schemeClr val="accent1">
              <a:alpha val="9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SI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S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E72CD3-6DC5-4C30-A2B7-EBFAAF6F73C7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ABFCCF-D64E-48FF-8218-1F9A61C4B5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285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9C6AE-AC29-4A66-8D64-55336A01C5B8}" type="datetimeFigureOut">
              <a:rPr lang="en-GB" smtClean="0"/>
              <a:t>10/04/2025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03C607-B0FF-4A04-B645-CBF97DF28B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47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03C607-B0FF-4A04-B645-CBF97DF28BE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965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03C607-B0FF-4A04-B645-CBF97DF28BE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825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1_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56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5619747" y="5786454"/>
            <a:ext cx="952507" cy="928670"/>
            <a:chOff x="4214810" y="5786454"/>
            <a:chExt cx="714380" cy="928670"/>
          </a:xfrm>
        </p:grpSpPr>
        <p:sp useBgFill="1">
          <p:nvSpPr>
            <p:cNvPr id="2" name="Oval 1"/>
            <p:cNvSpPr/>
            <p:nvPr userDrawn="1"/>
          </p:nvSpPr>
          <p:spPr>
            <a:xfrm>
              <a:off x="4214810" y="6031671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3" name="Oval 2"/>
            <p:cNvSpPr/>
            <p:nvPr userDrawn="1"/>
          </p:nvSpPr>
          <p:spPr>
            <a:xfrm>
              <a:off x="4463020" y="6028755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4" name="Oval 3"/>
            <p:cNvSpPr/>
            <p:nvPr userDrawn="1"/>
          </p:nvSpPr>
          <p:spPr>
            <a:xfrm>
              <a:off x="4463760" y="5786454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5" name="Oval 4"/>
            <p:cNvSpPr/>
            <p:nvPr userDrawn="1"/>
          </p:nvSpPr>
          <p:spPr>
            <a:xfrm>
              <a:off x="4712711" y="5786454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6" name="Oval 5"/>
            <p:cNvSpPr/>
            <p:nvPr userDrawn="1"/>
          </p:nvSpPr>
          <p:spPr>
            <a:xfrm>
              <a:off x="4214810" y="6267856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7" name="Oval 6"/>
            <p:cNvSpPr/>
            <p:nvPr userDrawn="1"/>
          </p:nvSpPr>
          <p:spPr>
            <a:xfrm>
              <a:off x="4711230" y="6278506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8" name="Oval 7"/>
            <p:cNvSpPr/>
            <p:nvPr userDrawn="1"/>
          </p:nvSpPr>
          <p:spPr>
            <a:xfrm>
              <a:off x="4463760" y="6502139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</p:grpSp>
    </p:spTree>
    <p:extLst>
      <p:ext uri="{BB962C8B-B14F-4D97-AF65-F5344CB8AC3E}">
        <p14:creationId xmlns:p14="http://schemas.microsoft.com/office/powerpoint/2010/main" val="3837849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5619747" y="5786454"/>
            <a:ext cx="952507" cy="928670"/>
            <a:chOff x="4214810" y="5786454"/>
            <a:chExt cx="714380" cy="928670"/>
          </a:xfrm>
        </p:grpSpPr>
        <p:sp useBgFill="1">
          <p:nvSpPr>
            <p:cNvPr id="2" name="Oval 1"/>
            <p:cNvSpPr/>
            <p:nvPr userDrawn="1"/>
          </p:nvSpPr>
          <p:spPr>
            <a:xfrm>
              <a:off x="4214810" y="6031671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3" name="Oval 2"/>
            <p:cNvSpPr/>
            <p:nvPr userDrawn="1"/>
          </p:nvSpPr>
          <p:spPr>
            <a:xfrm>
              <a:off x="4463020" y="6028755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4" name="Oval 3"/>
            <p:cNvSpPr/>
            <p:nvPr userDrawn="1"/>
          </p:nvSpPr>
          <p:spPr>
            <a:xfrm>
              <a:off x="4463760" y="5786454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5" name="Oval 4"/>
            <p:cNvSpPr/>
            <p:nvPr userDrawn="1"/>
          </p:nvSpPr>
          <p:spPr>
            <a:xfrm>
              <a:off x="4712711" y="5786454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6" name="Oval 5"/>
            <p:cNvSpPr/>
            <p:nvPr userDrawn="1"/>
          </p:nvSpPr>
          <p:spPr>
            <a:xfrm>
              <a:off x="4214810" y="6267856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7" name="Oval 6"/>
            <p:cNvSpPr/>
            <p:nvPr userDrawn="1"/>
          </p:nvSpPr>
          <p:spPr>
            <a:xfrm>
              <a:off x="4711230" y="6278506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8" name="Oval 7"/>
            <p:cNvSpPr/>
            <p:nvPr userDrawn="1"/>
          </p:nvSpPr>
          <p:spPr>
            <a:xfrm>
              <a:off x="4463760" y="6502139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</p:grpSp>
    </p:spTree>
    <p:extLst>
      <p:ext uri="{BB962C8B-B14F-4D97-AF65-F5344CB8AC3E}">
        <p14:creationId xmlns:p14="http://schemas.microsoft.com/office/powerpoint/2010/main" val="3523552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5619747" y="5786454"/>
            <a:ext cx="952507" cy="928670"/>
            <a:chOff x="4214810" y="5786454"/>
            <a:chExt cx="714380" cy="928670"/>
          </a:xfrm>
        </p:grpSpPr>
        <p:sp useBgFill="1">
          <p:nvSpPr>
            <p:cNvPr id="2" name="Oval 1"/>
            <p:cNvSpPr/>
            <p:nvPr userDrawn="1"/>
          </p:nvSpPr>
          <p:spPr>
            <a:xfrm>
              <a:off x="4214810" y="6031671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3" name="Oval 2"/>
            <p:cNvSpPr/>
            <p:nvPr userDrawn="1"/>
          </p:nvSpPr>
          <p:spPr>
            <a:xfrm>
              <a:off x="4463020" y="6028755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4" name="Oval 3"/>
            <p:cNvSpPr/>
            <p:nvPr userDrawn="1"/>
          </p:nvSpPr>
          <p:spPr>
            <a:xfrm>
              <a:off x="4463760" y="5786454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5" name="Oval 4"/>
            <p:cNvSpPr/>
            <p:nvPr userDrawn="1"/>
          </p:nvSpPr>
          <p:spPr>
            <a:xfrm>
              <a:off x="4712711" y="5786454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6" name="Oval 5"/>
            <p:cNvSpPr/>
            <p:nvPr userDrawn="1"/>
          </p:nvSpPr>
          <p:spPr>
            <a:xfrm>
              <a:off x="4214810" y="6267856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7" name="Oval 6"/>
            <p:cNvSpPr/>
            <p:nvPr userDrawn="1"/>
          </p:nvSpPr>
          <p:spPr>
            <a:xfrm>
              <a:off x="4711230" y="6278506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8" name="Oval 7"/>
            <p:cNvSpPr/>
            <p:nvPr userDrawn="1"/>
          </p:nvSpPr>
          <p:spPr>
            <a:xfrm>
              <a:off x="4463760" y="6502139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</p:grpSp>
    </p:spTree>
    <p:extLst>
      <p:ext uri="{BB962C8B-B14F-4D97-AF65-F5344CB8AC3E}">
        <p14:creationId xmlns:p14="http://schemas.microsoft.com/office/powerpoint/2010/main" val="41923754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5619747" y="5786454"/>
            <a:ext cx="952507" cy="928670"/>
            <a:chOff x="4214810" y="5786454"/>
            <a:chExt cx="714380" cy="928670"/>
          </a:xfrm>
        </p:grpSpPr>
        <p:sp useBgFill="1">
          <p:nvSpPr>
            <p:cNvPr id="2" name="Oval 1"/>
            <p:cNvSpPr/>
            <p:nvPr userDrawn="1"/>
          </p:nvSpPr>
          <p:spPr>
            <a:xfrm>
              <a:off x="4214810" y="6031671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3" name="Oval 2"/>
            <p:cNvSpPr/>
            <p:nvPr userDrawn="1"/>
          </p:nvSpPr>
          <p:spPr>
            <a:xfrm>
              <a:off x="4463020" y="6028755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4" name="Oval 3"/>
            <p:cNvSpPr/>
            <p:nvPr userDrawn="1"/>
          </p:nvSpPr>
          <p:spPr>
            <a:xfrm>
              <a:off x="4463760" y="5786454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5" name="Oval 4"/>
            <p:cNvSpPr/>
            <p:nvPr userDrawn="1"/>
          </p:nvSpPr>
          <p:spPr>
            <a:xfrm>
              <a:off x="4712711" y="5786454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6" name="Oval 5"/>
            <p:cNvSpPr/>
            <p:nvPr userDrawn="1"/>
          </p:nvSpPr>
          <p:spPr>
            <a:xfrm>
              <a:off x="4214810" y="6267856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7" name="Oval 6"/>
            <p:cNvSpPr/>
            <p:nvPr userDrawn="1"/>
          </p:nvSpPr>
          <p:spPr>
            <a:xfrm>
              <a:off x="4711230" y="6278506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8" name="Oval 7"/>
            <p:cNvSpPr/>
            <p:nvPr userDrawn="1"/>
          </p:nvSpPr>
          <p:spPr>
            <a:xfrm>
              <a:off x="4463760" y="6502139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</p:grpSp>
    </p:spTree>
    <p:extLst>
      <p:ext uri="{BB962C8B-B14F-4D97-AF65-F5344CB8AC3E}">
        <p14:creationId xmlns:p14="http://schemas.microsoft.com/office/powerpoint/2010/main" val="1751637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5619747" y="5786454"/>
            <a:ext cx="952507" cy="928670"/>
            <a:chOff x="4214810" y="5786454"/>
            <a:chExt cx="714380" cy="928670"/>
          </a:xfrm>
        </p:grpSpPr>
        <p:sp useBgFill="1">
          <p:nvSpPr>
            <p:cNvPr id="2" name="Oval 1"/>
            <p:cNvSpPr/>
            <p:nvPr userDrawn="1"/>
          </p:nvSpPr>
          <p:spPr>
            <a:xfrm>
              <a:off x="4214810" y="6031671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3" name="Oval 2"/>
            <p:cNvSpPr/>
            <p:nvPr userDrawn="1"/>
          </p:nvSpPr>
          <p:spPr>
            <a:xfrm>
              <a:off x="4463020" y="6028755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4" name="Oval 3"/>
            <p:cNvSpPr/>
            <p:nvPr userDrawn="1"/>
          </p:nvSpPr>
          <p:spPr>
            <a:xfrm>
              <a:off x="4463760" y="5786454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5" name="Oval 4"/>
            <p:cNvSpPr/>
            <p:nvPr userDrawn="1"/>
          </p:nvSpPr>
          <p:spPr>
            <a:xfrm>
              <a:off x="4712711" y="5786454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6" name="Oval 5"/>
            <p:cNvSpPr/>
            <p:nvPr userDrawn="1"/>
          </p:nvSpPr>
          <p:spPr>
            <a:xfrm>
              <a:off x="4214810" y="6267856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7" name="Oval 6"/>
            <p:cNvSpPr/>
            <p:nvPr userDrawn="1"/>
          </p:nvSpPr>
          <p:spPr>
            <a:xfrm>
              <a:off x="4711230" y="6278506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8" name="Oval 7"/>
            <p:cNvSpPr/>
            <p:nvPr userDrawn="1"/>
          </p:nvSpPr>
          <p:spPr>
            <a:xfrm>
              <a:off x="4463760" y="6502139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</p:grpSp>
    </p:spTree>
    <p:extLst>
      <p:ext uri="{BB962C8B-B14F-4D97-AF65-F5344CB8AC3E}">
        <p14:creationId xmlns:p14="http://schemas.microsoft.com/office/powerpoint/2010/main" val="18331249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5619747" y="5786454"/>
            <a:ext cx="952507" cy="928670"/>
            <a:chOff x="4214810" y="5786454"/>
            <a:chExt cx="714380" cy="928670"/>
          </a:xfrm>
        </p:grpSpPr>
        <p:sp useBgFill="1">
          <p:nvSpPr>
            <p:cNvPr id="2" name="Oval 1"/>
            <p:cNvSpPr/>
            <p:nvPr userDrawn="1"/>
          </p:nvSpPr>
          <p:spPr>
            <a:xfrm>
              <a:off x="4214810" y="6031671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3" name="Oval 2"/>
            <p:cNvSpPr/>
            <p:nvPr userDrawn="1"/>
          </p:nvSpPr>
          <p:spPr>
            <a:xfrm>
              <a:off x="4463020" y="6028755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4" name="Oval 3"/>
            <p:cNvSpPr/>
            <p:nvPr userDrawn="1"/>
          </p:nvSpPr>
          <p:spPr>
            <a:xfrm>
              <a:off x="4463760" y="5786454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5" name="Oval 4"/>
            <p:cNvSpPr/>
            <p:nvPr userDrawn="1"/>
          </p:nvSpPr>
          <p:spPr>
            <a:xfrm>
              <a:off x="4712711" y="5786454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6" name="Oval 5"/>
            <p:cNvSpPr/>
            <p:nvPr userDrawn="1"/>
          </p:nvSpPr>
          <p:spPr>
            <a:xfrm>
              <a:off x="4214810" y="6267856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7" name="Oval 6"/>
            <p:cNvSpPr/>
            <p:nvPr userDrawn="1"/>
          </p:nvSpPr>
          <p:spPr>
            <a:xfrm>
              <a:off x="4711230" y="6278506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8" name="Oval 7"/>
            <p:cNvSpPr/>
            <p:nvPr userDrawn="1"/>
          </p:nvSpPr>
          <p:spPr>
            <a:xfrm>
              <a:off x="4463760" y="6502139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</p:grpSp>
    </p:spTree>
    <p:extLst>
      <p:ext uri="{BB962C8B-B14F-4D97-AF65-F5344CB8AC3E}">
        <p14:creationId xmlns:p14="http://schemas.microsoft.com/office/powerpoint/2010/main" val="15204129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5619747" y="5786454"/>
            <a:ext cx="952507" cy="928670"/>
            <a:chOff x="4214810" y="5786454"/>
            <a:chExt cx="714380" cy="928670"/>
          </a:xfrm>
        </p:grpSpPr>
        <p:sp useBgFill="1">
          <p:nvSpPr>
            <p:cNvPr id="2" name="Oval 1"/>
            <p:cNvSpPr/>
            <p:nvPr userDrawn="1"/>
          </p:nvSpPr>
          <p:spPr>
            <a:xfrm>
              <a:off x="4214810" y="6031671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3" name="Oval 2"/>
            <p:cNvSpPr/>
            <p:nvPr userDrawn="1"/>
          </p:nvSpPr>
          <p:spPr>
            <a:xfrm>
              <a:off x="4463020" y="6028755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4" name="Oval 3"/>
            <p:cNvSpPr/>
            <p:nvPr userDrawn="1"/>
          </p:nvSpPr>
          <p:spPr>
            <a:xfrm>
              <a:off x="4463760" y="5786454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5" name="Oval 4"/>
            <p:cNvSpPr/>
            <p:nvPr userDrawn="1"/>
          </p:nvSpPr>
          <p:spPr>
            <a:xfrm>
              <a:off x="4712711" y="5786454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6" name="Oval 5"/>
            <p:cNvSpPr/>
            <p:nvPr userDrawn="1"/>
          </p:nvSpPr>
          <p:spPr>
            <a:xfrm>
              <a:off x="4214810" y="6267856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7" name="Oval 6"/>
            <p:cNvSpPr/>
            <p:nvPr userDrawn="1"/>
          </p:nvSpPr>
          <p:spPr>
            <a:xfrm>
              <a:off x="4711230" y="6278506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8" name="Oval 7"/>
            <p:cNvSpPr/>
            <p:nvPr userDrawn="1"/>
          </p:nvSpPr>
          <p:spPr>
            <a:xfrm>
              <a:off x="4463760" y="6502139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</p:grpSp>
    </p:spTree>
    <p:extLst>
      <p:ext uri="{BB962C8B-B14F-4D97-AF65-F5344CB8AC3E}">
        <p14:creationId xmlns:p14="http://schemas.microsoft.com/office/powerpoint/2010/main" val="2038670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1424" y="1412776"/>
            <a:ext cx="10363200" cy="2304253"/>
          </a:xfrm>
        </p:spPr>
        <p:txBody>
          <a:bodyPr>
            <a:noAutofit/>
          </a:bodyPr>
          <a:lstStyle>
            <a:lvl1pPr>
              <a:defRPr sz="8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sl-SI" noProof="0" dirty="0"/>
              <a:t>Naslov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26868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noProof="0"/>
              <a:t>Imena in priimki avtorjev</a:t>
            </a:r>
            <a:endParaRPr lang="en-GB" noProof="0"/>
          </a:p>
        </p:txBody>
      </p:sp>
      <p:cxnSp>
        <p:nvCxnSpPr>
          <p:cNvPr id="7" name="Gerade Verbindung 5"/>
          <p:cNvCxnSpPr/>
          <p:nvPr userDrawn="1"/>
        </p:nvCxnSpPr>
        <p:spPr>
          <a:xfrm>
            <a:off x="623392" y="1412776"/>
            <a:ext cx="10945216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5"/>
          <p:cNvCxnSpPr/>
          <p:nvPr userDrawn="1"/>
        </p:nvCxnSpPr>
        <p:spPr>
          <a:xfrm>
            <a:off x="623392" y="3717032"/>
            <a:ext cx="10945216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256D8D0A-CF14-4BB1-BC30-C3F69FFE007F}"/>
              </a:ext>
            </a:extLst>
          </p:cNvPr>
          <p:cNvSpPr txBox="1">
            <a:spLocks/>
          </p:cNvSpPr>
          <p:nvPr userDrawn="1"/>
        </p:nvSpPr>
        <p:spPr>
          <a:xfrm>
            <a:off x="64467" y="6525344"/>
            <a:ext cx="9026935" cy="2857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l-SI" dirty="0" err="1"/>
              <a:t>L.Snoj</a:t>
            </a:r>
            <a:r>
              <a:rPr lang="sl-SI" dirty="0"/>
              <a:t>, Odprto o jedrski</a:t>
            </a:r>
            <a:r>
              <a:rPr lang="en-US" dirty="0"/>
              <a:t>, </a:t>
            </a:r>
            <a:r>
              <a:rPr lang="sl-SI" dirty="0"/>
              <a:t>IJS, september </a:t>
            </a:r>
            <a:r>
              <a:rPr lang="en-US" dirty="0"/>
              <a:t>202</a:t>
            </a:r>
            <a:r>
              <a:rPr lang="sl-SI" dirty="0"/>
              <a:t>4</a:t>
            </a:r>
            <a:endParaRPr lang="en-US" dirty="0"/>
          </a:p>
          <a:p>
            <a:endParaRPr lang="sl-SI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026D629F-8DFB-4639-A374-B18918581A84}"/>
              </a:ext>
            </a:extLst>
          </p:cNvPr>
          <p:cNvSpPr txBox="1">
            <a:spLocks/>
          </p:cNvSpPr>
          <p:nvPr userDrawn="1"/>
        </p:nvSpPr>
        <p:spPr>
          <a:xfrm>
            <a:off x="1991544" y="6525344"/>
            <a:ext cx="7704856" cy="2857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bg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just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10443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cxnSp>
        <p:nvCxnSpPr>
          <p:cNvPr id="8" name="Gerade Verbindung 5"/>
          <p:cNvCxnSpPr/>
          <p:nvPr userDrawn="1"/>
        </p:nvCxnSpPr>
        <p:spPr>
          <a:xfrm>
            <a:off x="623392" y="980728"/>
            <a:ext cx="10945216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85DF60E6-A91B-0249-88F0-9891A9AA5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2544" y="6588549"/>
            <a:ext cx="1180849" cy="224827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3B656FE5-7551-496C-A16F-7304A2D951A7}" type="slidenum">
              <a:rPr lang="da-DK" smtClean="0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36256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11151" y="6580647"/>
            <a:ext cx="1180849" cy="224827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3B656FE5-7551-496C-A16F-7304A2D951A7}" type="slidenum">
              <a:rPr lang="da-DK" smtClean="0"/>
              <a:pPr/>
              <a:t>‹#›</a:t>
            </a:fld>
            <a:endParaRPr lang="da-DK"/>
          </a:p>
        </p:txBody>
      </p:sp>
      <p:cxnSp>
        <p:nvCxnSpPr>
          <p:cNvPr id="6" name="Gerade Verbindung 5"/>
          <p:cNvCxnSpPr/>
          <p:nvPr userDrawn="1"/>
        </p:nvCxnSpPr>
        <p:spPr>
          <a:xfrm>
            <a:off x="623392" y="980728"/>
            <a:ext cx="10945216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7991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11152" y="6588549"/>
            <a:ext cx="1180849" cy="224827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3B656FE5-7551-496C-A16F-7304A2D951A7}" type="slidenum">
              <a:rPr lang="da-DK" smtClean="0"/>
              <a:pPr/>
              <a:t>‹#›</a:t>
            </a:fld>
            <a:endParaRPr lang="da-DK"/>
          </a:p>
        </p:txBody>
      </p:sp>
      <p:cxnSp>
        <p:nvCxnSpPr>
          <p:cNvPr id="4" name="Gerade Verbindung 5"/>
          <p:cNvCxnSpPr/>
          <p:nvPr userDrawn="1"/>
        </p:nvCxnSpPr>
        <p:spPr>
          <a:xfrm>
            <a:off x="623392" y="980728"/>
            <a:ext cx="10945216" cy="0"/>
          </a:xfrm>
          <a:prstGeom prst="line">
            <a:avLst/>
          </a:prstGeom>
          <a:ln w="190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348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11152" y="6588549"/>
            <a:ext cx="1180849" cy="224827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3B656FE5-7551-496C-A16F-7304A2D951A7}" type="slidenum">
              <a:rPr lang="da-DK" smtClean="0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67597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Text Slid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623393" y="541719"/>
            <a:ext cx="8359672" cy="707886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buNone/>
              <a:defRPr sz="4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Title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623394" y="1196978"/>
            <a:ext cx="8328541" cy="4176713"/>
          </a:xfrm>
          <a:prstGeom prst="rect">
            <a:avLst/>
          </a:prstGeom>
        </p:spPr>
        <p:txBody>
          <a:bodyPr/>
          <a:lstStyle>
            <a:lvl1pPr marL="0" indent="-239989">
              <a:lnSpc>
                <a:spcPct val="113000"/>
              </a:lnSpc>
              <a:buClr>
                <a:schemeClr val="tx2"/>
              </a:buClr>
              <a:buFont typeface="Wingdings" pitchFamily="2" charset="2"/>
              <a:buChar char="§"/>
              <a:defRPr sz="2667">
                <a:solidFill>
                  <a:schemeClr val="tx1"/>
                </a:solidFill>
              </a:defRPr>
            </a:lvl1pPr>
            <a:lvl2pPr marL="863957" indent="-239989">
              <a:lnSpc>
                <a:spcPct val="113000"/>
              </a:lnSpc>
              <a:buClr>
                <a:schemeClr val="tx2"/>
              </a:buClr>
              <a:buFont typeface="Wingdings" pitchFamily="2" charset="2"/>
              <a:buChar char="§"/>
              <a:defRPr sz="2667"/>
            </a:lvl2pPr>
            <a:lvl3pPr marL="1523923" indent="-239989">
              <a:lnSpc>
                <a:spcPct val="113000"/>
              </a:lnSpc>
              <a:buClr>
                <a:schemeClr val="tx2"/>
              </a:buClr>
              <a:buFont typeface="Wingdings" pitchFamily="2" charset="2"/>
              <a:buChar char="§"/>
              <a:defRPr sz="2667">
                <a:solidFill>
                  <a:schemeClr val="tx1"/>
                </a:solidFill>
              </a:defRPr>
            </a:lvl3pPr>
            <a:lvl4pPr marL="2133493" indent="-239989">
              <a:lnSpc>
                <a:spcPct val="113000"/>
              </a:lnSpc>
              <a:buClr>
                <a:schemeClr val="tx2"/>
              </a:buClr>
              <a:buFont typeface="Wingdings" pitchFamily="2" charset="2"/>
              <a:buChar char="§"/>
              <a:defRPr/>
            </a:lvl4pPr>
            <a:lvl5pPr marL="2438278" indent="0">
              <a:buNone/>
              <a:defRPr/>
            </a:lvl5pPr>
            <a:lvl6pPr marL="3047848" indent="0">
              <a:buNone/>
              <a:defRPr/>
            </a:lvl6pPr>
          </a:lstStyle>
          <a:p>
            <a:pPr lvl="0"/>
            <a:r>
              <a:rPr lang="en-GB" sz="2667"/>
              <a:t>Text Here</a:t>
            </a:r>
          </a:p>
          <a:p>
            <a:pPr lvl="1"/>
            <a:r>
              <a:rPr lang="en-GB"/>
              <a:t>Text Here</a:t>
            </a:r>
          </a:p>
          <a:p>
            <a:pPr lvl="2"/>
            <a:r>
              <a:rPr lang="en-GB"/>
              <a:t>Text Here</a:t>
            </a:r>
          </a:p>
          <a:p>
            <a:pPr lvl="3"/>
            <a:r>
              <a:rPr lang="en-GB"/>
              <a:t>Text Here</a:t>
            </a:r>
          </a:p>
          <a:p>
            <a:pPr lv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237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11336897" y="6467129"/>
            <a:ext cx="3674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C2DE46A0-92A9-4CB6-B66D-C429D4C93DD8}" type="slidenum">
              <a:rPr lang="en-GB" sz="1200" smtClean="0">
                <a:solidFill>
                  <a:schemeClr val="bg1"/>
                </a:solidFill>
                <a:latin typeface="Titillium" pitchFamily="50" charset="0"/>
              </a:rPr>
              <a:t>‹#›</a:t>
            </a:fld>
            <a:endParaRPr lang="en-GB" sz="1200">
              <a:solidFill>
                <a:schemeClr val="bg1"/>
              </a:solidFill>
              <a:latin typeface="Titillium" pitchFamily="50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623397" y="541719"/>
            <a:ext cx="10369148" cy="70788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buNone/>
              <a:defRPr sz="4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623397" y="1394393"/>
            <a:ext cx="10369148" cy="4344257"/>
          </a:xfrm>
          <a:prstGeom prst="rect">
            <a:avLst/>
          </a:prstGeom>
        </p:spPr>
        <p:txBody>
          <a:bodyPr/>
          <a:lstStyle>
            <a:lvl1pPr marL="0" indent="-239989">
              <a:lnSpc>
                <a:spcPct val="113000"/>
              </a:lnSpc>
              <a:spcBef>
                <a:spcPts val="0"/>
              </a:spcBef>
              <a:buClr>
                <a:schemeClr val="tx2"/>
              </a:buClr>
              <a:buFont typeface="Wingdings" pitchFamily="2" charset="2"/>
              <a:buChar char="§"/>
              <a:defRPr sz="2667">
                <a:solidFill>
                  <a:schemeClr val="tx1"/>
                </a:solidFill>
              </a:defRPr>
            </a:lvl1pPr>
            <a:lvl2pPr marL="863957" indent="-239989">
              <a:lnSpc>
                <a:spcPct val="113000"/>
              </a:lnSpc>
              <a:buClr>
                <a:schemeClr val="tx2"/>
              </a:buClr>
              <a:buFont typeface="Wingdings" pitchFamily="2" charset="2"/>
              <a:buChar char="§"/>
              <a:defRPr sz="2667"/>
            </a:lvl2pPr>
            <a:lvl3pPr marL="1523923" indent="-239989">
              <a:lnSpc>
                <a:spcPct val="113000"/>
              </a:lnSpc>
              <a:buClr>
                <a:schemeClr val="tx2"/>
              </a:buClr>
              <a:buFont typeface="Wingdings" pitchFamily="2" charset="2"/>
              <a:buChar char="§"/>
              <a:defRPr sz="2667" baseline="0"/>
            </a:lvl3pPr>
            <a:lvl4pPr marL="2133493" indent="-239989">
              <a:lnSpc>
                <a:spcPct val="113000"/>
              </a:lnSpc>
              <a:buClr>
                <a:schemeClr val="tx2"/>
              </a:buClr>
              <a:buFont typeface="Wingdings" pitchFamily="2" charset="2"/>
              <a:buChar char="§"/>
              <a:defRPr sz="2667"/>
            </a:lvl4pPr>
          </a:lstStyle>
          <a:p>
            <a:pPr lvl="0"/>
            <a:r>
              <a:rPr lang="en-GB" sz="2667"/>
              <a:t>Text Here</a:t>
            </a:r>
          </a:p>
          <a:p>
            <a:pPr lvl="1"/>
            <a:r>
              <a:rPr lang="en-GB" sz="2667"/>
              <a:t>Text Here</a:t>
            </a:r>
          </a:p>
          <a:p>
            <a:pPr lvl="2"/>
            <a:r>
              <a:rPr lang="en-GB"/>
              <a:t>Text Here</a:t>
            </a:r>
          </a:p>
          <a:p>
            <a:pPr lvl="3"/>
            <a:r>
              <a:rPr lang="en-GB"/>
              <a:t>Text Here</a:t>
            </a:r>
          </a:p>
          <a:p>
            <a:pPr lvl="2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4118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26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5619747" y="5786454"/>
            <a:ext cx="952507" cy="928670"/>
            <a:chOff x="4214810" y="5786454"/>
            <a:chExt cx="714380" cy="928670"/>
          </a:xfrm>
        </p:grpSpPr>
        <p:sp useBgFill="1">
          <p:nvSpPr>
            <p:cNvPr id="2" name="Oval 1"/>
            <p:cNvSpPr/>
            <p:nvPr userDrawn="1"/>
          </p:nvSpPr>
          <p:spPr>
            <a:xfrm>
              <a:off x="4214810" y="6031671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3" name="Oval 2"/>
            <p:cNvSpPr/>
            <p:nvPr userDrawn="1"/>
          </p:nvSpPr>
          <p:spPr>
            <a:xfrm>
              <a:off x="4463020" y="6028755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4" name="Oval 3"/>
            <p:cNvSpPr/>
            <p:nvPr userDrawn="1"/>
          </p:nvSpPr>
          <p:spPr>
            <a:xfrm>
              <a:off x="4463760" y="5786454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5" name="Oval 4"/>
            <p:cNvSpPr/>
            <p:nvPr userDrawn="1"/>
          </p:nvSpPr>
          <p:spPr>
            <a:xfrm>
              <a:off x="4712711" y="5786454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6" name="Oval 5"/>
            <p:cNvSpPr/>
            <p:nvPr userDrawn="1"/>
          </p:nvSpPr>
          <p:spPr>
            <a:xfrm>
              <a:off x="4214810" y="6267856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7" name="Oval 6"/>
            <p:cNvSpPr/>
            <p:nvPr userDrawn="1"/>
          </p:nvSpPr>
          <p:spPr>
            <a:xfrm>
              <a:off x="4711230" y="6278506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  <p:sp useBgFill="1">
          <p:nvSpPr>
            <p:cNvPr id="8" name="Oval 7"/>
            <p:cNvSpPr/>
            <p:nvPr userDrawn="1"/>
          </p:nvSpPr>
          <p:spPr>
            <a:xfrm>
              <a:off x="4463760" y="6502139"/>
              <a:ext cx="216479" cy="212985"/>
            </a:xfrm>
            <a:prstGeom prst="ellipse">
              <a:avLst/>
            </a:prstGeom>
            <a:ln>
              <a:noFill/>
            </a:ln>
            <a:effectLst>
              <a:outerShdw blurRad="50800" dist="38100" dir="2520000" algn="ctr" rotWithShape="0">
                <a:srgbClr val="BCB48A"/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sl-SI" sz="1800"/>
            </a:p>
          </p:txBody>
        </p:sp>
      </p:grpSp>
    </p:spTree>
    <p:extLst>
      <p:ext uri="{BB962C8B-B14F-4D97-AF65-F5344CB8AC3E}">
        <p14:creationId xmlns:p14="http://schemas.microsoft.com/office/powerpoint/2010/main" val="3964421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1340768"/>
            <a:ext cx="109728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Rectangle 6"/>
          <p:cNvSpPr/>
          <p:nvPr/>
        </p:nvSpPr>
        <p:spPr>
          <a:xfrm>
            <a:off x="0" y="6525344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baseline="0" noProof="0">
              <a:ln>
                <a:noFill/>
              </a:ln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8DB5090-6B3A-4A38-8F42-CFB187876238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6058" y="398550"/>
            <a:ext cx="2386342" cy="3862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39945B7-5F99-4198-9C10-1C4832F3FD9B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4024" y="6597376"/>
            <a:ext cx="166050" cy="216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3B81144-0017-45F3-B403-C6E4CC41F5A4}"/>
              </a:ext>
            </a:extLst>
          </p:cNvPr>
          <p:cNvSpPr/>
          <p:nvPr userDrawn="1"/>
        </p:nvSpPr>
        <p:spPr>
          <a:xfrm>
            <a:off x="0" y="0"/>
            <a:ext cx="12192000" cy="1334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06285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61" r:id="rId2"/>
    <p:sldLayoutId id="2147483662" r:id="rId3"/>
    <p:sldLayoutId id="2147483664" r:id="rId4"/>
    <p:sldLayoutId id="2147483666" r:id="rId5"/>
    <p:sldLayoutId id="2147483667" r:id="rId6"/>
    <p:sldLayoutId id="2147483669" r:id="rId7"/>
    <p:sldLayoutId id="2147483670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just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just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just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just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just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7330FED-FC4D-42DB-8B1A-080D18D1A08F}"/>
              </a:ext>
            </a:extLst>
          </p:cNvPr>
          <p:cNvSpPr txBox="1"/>
          <p:nvPr/>
        </p:nvSpPr>
        <p:spPr bwMode="auto">
          <a:xfrm>
            <a:off x="666425" y="2603716"/>
            <a:ext cx="68347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4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Arial" panose="020B0604020202020204" pitchFamily="34" charset="0"/>
              </a:rPr>
              <a:t>JSIR2S </a:t>
            </a:r>
            <a:r>
              <a:rPr lang="sl-SI" sz="4000" dirty="0" err="1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Arial" panose="020B0604020202020204" pitchFamily="34" charset="0"/>
              </a:rPr>
              <a:t>code</a:t>
            </a:r>
            <a:r>
              <a:rPr lang="sl-SI" sz="4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sl-SI" sz="4000" dirty="0" err="1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Arial" panose="020B0604020202020204" pitchFamily="34" charset="0"/>
              </a:rPr>
              <a:t>system</a:t>
            </a:r>
            <a:r>
              <a:rPr lang="sl-SI" sz="4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sl-SI" sz="4000" dirty="0" err="1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Arial" panose="020B0604020202020204" pitchFamily="34" charset="0"/>
              </a:rPr>
              <a:t>overview</a:t>
            </a:r>
            <a:endParaRPr lang="en-GB" sz="4000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117FA8-1405-43AE-8266-37D50CA15FF3}"/>
              </a:ext>
            </a:extLst>
          </p:cNvPr>
          <p:cNvSpPr txBox="1"/>
          <p:nvPr/>
        </p:nvSpPr>
        <p:spPr bwMode="auto">
          <a:xfrm>
            <a:off x="666424" y="4919442"/>
            <a:ext cx="68347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u="sng" dirty="0"/>
              <a:t>Ylenia Kogovšek Žiber</a:t>
            </a:r>
            <a:r>
              <a:rPr lang="sl-SI" sz="2400" dirty="0"/>
              <a:t>, </a:t>
            </a:r>
            <a:r>
              <a:rPr lang="en-US" sz="2400" dirty="0" err="1">
                <a:solidFill>
                  <a:srgbClr val="4F81BD"/>
                </a:solidFill>
              </a:rPr>
              <a:t>ylenia.ziber</a:t>
            </a:r>
            <a:r>
              <a:rPr lang="sl-SI" sz="2400" dirty="0">
                <a:solidFill>
                  <a:srgbClr val="4F81BD"/>
                </a:solidFill>
              </a:rPr>
              <a:t>@</a:t>
            </a:r>
            <a:r>
              <a:rPr lang="en-US" sz="2400" dirty="0">
                <a:solidFill>
                  <a:srgbClr val="4F81BD"/>
                </a:solidFill>
              </a:rPr>
              <a:t>ijs.si</a:t>
            </a:r>
            <a:endParaRPr lang="sl-SI" sz="2400" dirty="0">
              <a:solidFill>
                <a:srgbClr val="4F81BD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 dr. </a:t>
            </a:r>
            <a:r>
              <a:rPr lang="sl-SI" dirty="0">
                <a:solidFill>
                  <a:srgbClr val="000000"/>
                </a:solidFill>
              </a:rPr>
              <a:t>Klemen Ambrožič</a:t>
            </a:r>
            <a:r>
              <a:rPr lang="en-US" dirty="0">
                <a:solidFill>
                  <a:srgbClr val="000000"/>
                </a:solidFill>
              </a:rPr>
              <a:t>, prof. dr. Luka Snoj, dr. </a:t>
            </a:r>
            <a:r>
              <a:rPr lang="sl-SI" dirty="0">
                <a:solidFill>
                  <a:srgbClr val="000000"/>
                </a:solidFill>
              </a:rPr>
              <a:t>Igor Lengar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7B59E7-1404-4938-9093-D1597BD64C47}"/>
              </a:ext>
            </a:extLst>
          </p:cNvPr>
          <p:cNvSpPr txBox="1"/>
          <p:nvPr/>
        </p:nvSpPr>
        <p:spPr bwMode="auto">
          <a:xfrm>
            <a:off x="666424" y="729295"/>
            <a:ext cx="6112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 err="1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Arial" panose="020B0604020202020204" pitchFamily="34" charset="0"/>
              </a:rPr>
              <a:t>Fusion</a:t>
            </a:r>
            <a:r>
              <a:rPr lang="sl-SI" sz="14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sl-SI" sz="1400" dirty="0" err="1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Arial" panose="020B0604020202020204" pitchFamily="34" charset="0"/>
              </a:rPr>
              <a:t>Neutronics</a:t>
            </a:r>
            <a:r>
              <a:rPr lang="sl-SI" sz="14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  <a:ea typeface="+mj-ea"/>
                <a:cs typeface="Arial" panose="020B0604020202020204" pitchFamily="34" charset="0"/>
              </a:rPr>
              <a:t> Meeting 2025, Madrid, 6.4. – 11.4.2025</a:t>
            </a:r>
          </a:p>
        </p:txBody>
      </p:sp>
      <p:pic>
        <p:nvPicPr>
          <p:cNvPr id="8" name="Google Shape;184;p17">
            <a:extLst>
              <a:ext uri="{FF2B5EF4-FFF2-40B4-BE49-F238E27FC236}">
                <a16:creationId xmlns:a16="http://schemas.microsoft.com/office/drawing/2014/main" id="{082887A2-8B62-474B-9FAD-04CA10B0662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 bwMode="auto">
          <a:xfrm>
            <a:off x="8395131" y="5984926"/>
            <a:ext cx="2768583" cy="603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8528A3D-380A-42AE-A5C1-F5CEE742ED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1106935" y="5653393"/>
            <a:ext cx="962730" cy="761627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FAEF27E-7499-453A-9E1A-5B0A44D261F2}"/>
              </a:ext>
            </a:extLst>
          </p:cNvPr>
          <p:cNvCxnSpPr/>
          <p:nvPr/>
        </p:nvCxnSpPr>
        <p:spPr bwMode="auto">
          <a:xfrm flipH="1">
            <a:off x="6359467" y="92990"/>
            <a:ext cx="2350576" cy="7155051"/>
          </a:xfrm>
          <a:prstGeom prst="line">
            <a:avLst/>
          </a:prstGeom>
          <a:ln w="19050">
            <a:solidFill>
              <a:srgbClr val="D2D2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F57BFC4-075D-4BC1-A29A-245AA5F7AB34}"/>
              </a:ext>
            </a:extLst>
          </p:cNvPr>
          <p:cNvCxnSpPr/>
          <p:nvPr/>
        </p:nvCxnSpPr>
        <p:spPr bwMode="auto">
          <a:xfrm flipH="1">
            <a:off x="6517033" y="126572"/>
            <a:ext cx="2350576" cy="7155051"/>
          </a:xfrm>
          <a:prstGeom prst="line">
            <a:avLst/>
          </a:prstGeom>
          <a:ln w="19050">
            <a:solidFill>
              <a:srgbClr val="D2D2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A6DEF88-C287-4043-A8D8-ABBECA26026D}"/>
              </a:ext>
            </a:extLst>
          </p:cNvPr>
          <p:cNvCxnSpPr/>
          <p:nvPr/>
        </p:nvCxnSpPr>
        <p:spPr bwMode="auto">
          <a:xfrm flipH="1">
            <a:off x="6700429" y="129157"/>
            <a:ext cx="2350576" cy="7155051"/>
          </a:xfrm>
          <a:prstGeom prst="line">
            <a:avLst/>
          </a:prstGeom>
          <a:ln w="19050">
            <a:solidFill>
              <a:srgbClr val="D2D2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3802F52-E675-41C1-8647-7F15C6ECD365}"/>
              </a:ext>
            </a:extLst>
          </p:cNvPr>
          <p:cNvCxnSpPr/>
          <p:nvPr/>
        </p:nvCxnSpPr>
        <p:spPr bwMode="auto">
          <a:xfrm flipH="1">
            <a:off x="6894157" y="116246"/>
            <a:ext cx="2350576" cy="7155051"/>
          </a:xfrm>
          <a:prstGeom prst="line">
            <a:avLst/>
          </a:prstGeom>
          <a:ln w="19050">
            <a:solidFill>
              <a:srgbClr val="D2D2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64008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AD949-DCA2-4AAC-B30D-8330AFFD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/>
              <a:t>Conclusion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CD6C0-4755-4BB5-A103-2F6D24B475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In this study, the JSIR2S code was evaluated for SDDR calculations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 partial isotope analysis was performed to determine the dominant parent isotopes for the SDDR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Cu63, Cu65 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and </a:t>
            </a:r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Mn55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contributed the most to the SDDR 2 hours after shutdown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Ni58, Fe58 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and </a:t>
            </a:r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Cr50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contributed the most to the SDDR 120 days after shutdown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r>
              <a:rPr lang="en-GB" u="sng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Future work</a:t>
            </a:r>
            <a:r>
              <a:rPr lang="sl-SI" u="sng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sl-SI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Validation</a:t>
            </a:r>
            <a:r>
              <a:rPr lang="en-US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sl-SI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with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sl-SI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other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sl-SI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code</a:t>
            </a:r>
            <a:r>
              <a:rPr lang="en-US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s</a:t>
            </a:r>
          </a:p>
          <a:p>
            <a:pPr lvl="2"/>
            <a:r>
              <a:rPr lang="en-US" sz="20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Comparison of simulations</a:t>
            </a:r>
            <a:endParaRPr lang="sl-SI" sz="20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A48433-E97F-43A9-A44A-4D68B2E8D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6FE5-7551-496C-A16F-7304A2D951A7}" type="slidenum">
              <a:rPr lang="da-DK" smtClean="0"/>
              <a:pPr/>
              <a:t>10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50480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AD949-DCA2-4AAC-B30D-8330AFFD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/>
              <a:t>Conclusion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CD6C0-4755-4BB5-A103-2F6D24B47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9079" y="1973215"/>
            <a:ext cx="5753841" cy="2911569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sl-SI" sz="7200" dirty="0" err="1">
                <a:solidFill>
                  <a:srgbClr val="81AFA0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Thank</a:t>
            </a:r>
            <a:r>
              <a:rPr lang="sl-SI" sz="7200" dirty="0">
                <a:solidFill>
                  <a:srgbClr val="81AFA0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sl-SI" sz="7200" dirty="0" err="1">
                <a:solidFill>
                  <a:srgbClr val="81AFA0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you</a:t>
            </a:r>
            <a:r>
              <a:rPr lang="en-US" sz="7200" dirty="0">
                <a:solidFill>
                  <a:srgbClr val="81AFA0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for listening</a:t>
            </a:r>
            <a:r>
              <a:rPr lang="sl-SI" sz="7200" dirty="0">
                <a:solidFill>
                  <a:srgbClr val="81AFA0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!</a:t>
            </a:r>
            <a:endParaRPr lang="en-US" sz="7200" dirty="0">
              <a:solidFill>
                <a:srgbClr val="81AFA0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marL="0" indent="0" algn="ctr">
              <a:buNone/>
            </a:pPr>
            <a:r>
              <a:rPr lang="en-US" sz="7200" dirty="0">
                <a:solidFill>
                  <a:srgbClr val="81AFA0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Any questions?</a:t>
            </a:r>
            <a:endParaRPr lang="sl-SI" sz="7200" dirty="0">
              <a:solidFill>
                <a:srgbClr val="81AFA0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A48433-E97F-43A9-A44A-4D68B2E8D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6FE5-7551-496C-A16F-7304A2D951A7}" type="slidenum">
              <a:rPr lang="da-DK" smtClean="0"/>
              <a:pPr/>
              <a:t>11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59678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AD949-DCA2-4AAC-B30D-8330AFFD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/>
              <a:t>Introduction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CD6C0-4755-4BB5-A103-2F6D24B475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S</a:t>
            </a:r>
            <a:r>
              <a:rPr lang="sl-SI" b="1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hutdown</a:t>
            </a:r>
            <a:r>
              <a:rPr lang="sl-SI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</a:t>
            </a:r>
            <a:r>
              <a:rPr lang="sl-SI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ose </a:t>
            </a:r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R</a:t>
            </a:r>
            <a:r>
              <a:rPr lang="sl-SI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ate</a:t>
            </a:r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calculations ensure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: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S</a:t>
            </a:r>
            <a:r>
              <a:rPr lang="en-GB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afe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maintenance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sl-SI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Safe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decommissioning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P</a:t>
            </a:r>
            <a:r>
              <a:rPr lang="en-GB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rotection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of sensitive equipment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Two methods: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R2S</a:t>
            </a:r>
            <a:r>
              <a:rPr lang="sl-SI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, </a:t>
            </a:r>
            <a:r>
              <a:rPr lang="sl-SI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Rigorous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sl-SI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two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-step</a:t>
            </a:r>
            <a:endParaRPr lang="en-GB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D1S</a:t>
            </a:r>
            <a:r>
              <a:rPr lang="sl-SI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, </a:t>
            </a:r>
            <a:r>
              <a:rPr lang="sl-SI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Direct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one-step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Most SDDR codes are proprietary </a:t>
            </a:r>
            <a:r>
              <a:rPr lang="en-US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and only validated for fusion applications</a:t>
            </a:r>
            <a:endParaRPr lang="en-GB" b="1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marL="457200" lvl="1" indent="0">
              <a:buNone/>
            </a:pP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		</a:t>
            </a:r>
            <a:endParaRPr lang="en-GB" sz="3200" b="1" dirty="0">
              <a:solidFill>
                <a:srgbClr val="4F81BD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97BBD-56D7-47FB-86C9-5B5255C75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6FE5-7551-496C-A16F-7304A2D951A7}" type="slidenum">
              <a:rPr lang="da-DK" smtClean="0"/>
              <a:pPr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78793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AD949-DCA2-4AAC-B30D-8330AFFD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CD6C0-4755-4BB5-A103-2F6D24B475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JSIR2S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code (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JSI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) was evaluated based on measurements at the TRIGA research reactor</a:t>
            </a:r>
          </a:p>
          <a:p>
            <a:pPr>
              <a:buFont typeface="Arial" panose="020B0604020202020204" pitchFamily="34" charset="0"/>
              <a:buChar char="•"/>
            </a:pP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marL="457200" lvl="1" indent="0">
              <a:buNone/>
            </a:pP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		</a:t>
            </a:r>
            <a:r>
              <a:rPr lang="sl-SI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Fission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sl-SI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applications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marL="457200" lvl="1" indent="0">
              <a:buNone/>
            </a:pP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					</a:t>
            </a:r>
            <a:r>
              <a:rPr lang="sl-SI" sz="3200" b="1" dirty="0" err="1">
                <a:solidFill>
                  <a:srgbClr val="4F81BD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Fusion</a:t>
            </a:r>
            <a:r>
              <a:rPr lang="sl-SI" sz="3200" b="1" dirty="0">
                <a:solidFill>
                  <a:srgbClr val="4F81BD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sl-SI" sz="3200" b="1" dirty="0" err="1">
                <a:solidFill>
                  <a:srgbClr val="4F81BD"/>
                </a:solidFill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applications</a:t>
            </a:r>
            <a:endParaRPr lang="en-US" sz="3200" b="1" dirty="0">
              <a:solidFill>
                <a:srgbClr val="4F81BD"/>
              </a:solidFill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9C476DFC-0CB4-4733-9A5B-306AC4FCD530}"/>
              </a:ext>
            </a:extLst>
          </p:cNvPr>
          <p:cNvSpPr/>
          <p:nvPr/>
        </p:nvSpPr>
        <p:spPr>
          <a:xfrm>
            <a:off x="1672190" y="2684040"/>
            <a:ext cx="747686" cy="136404"/>
          </a:xfrm>
          <a:prstGeom prst="rightArrow">
            <a:avLst/>
          </a:prstGeom>
          <a:solidFill>
            <a:srgbClr val="81AFA0"/>
          </a:solidFill>
          <a:ln>
            <a:solidFill>
              <a:srgbClr val="81AF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Arrow: Bent-Up 4">
            <a:extLst>
              <a:ext uri="{FF2B5EF4-FFF2-40B4-BE49-F238E27FC236}">
                <a16:creationId xmlns:a16="http://schemas.microsoft.com/office/drawing/2014/main" id="{A169181D-080A-4B22-882D-FF4DF923E028}"/>
              </a:ext>
            </a:extLst>
          </p:cNvPr>
          <p:cNvSpPr/>
          <p:nvPr/>
        </p:nvSpPr>
        <p:spPr>
          <a:xfrm rot="5400000">
            <a:off x="4338687" y="2597030"/>
            <a:ext cx="408632" cy="1113794"/>
          </a:xfrm>
          <a:prstGeom prst="bentUpArrow">
            <a:avLst/>
          </a:prstGeom>
          <a:solidFill>
            <a:srgbClr val="81AFA0"/>
          </a:solidFill>
          <a:ln>
            <a:solidFill>
              <a:srgbClr val="81AF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97BBD-56D7-47FB-86C9-5B5255C75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6FE5-7551-496C-A16F-7304A2D951A7}" type="slidenum">
              <a:rPr lang="da-DK" smtClean="0"/>
              <a:pPr/>
              <a:t>3</a:t>
            </a:fld>
            <a:endParaRPr lang="da-DK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97809C59-BC30-4B9A-8152-2752384BC821}"/>
              </a:ext>
            </a:extLst>
          </p:cNvPr>
          <p:cNvSpPr/>
          <p:nvPr/>
        </p:nvSpPr>
        <p:spPr>
          <a:xfrm>
            <a:off x="9100328" y="2325451"/>
            <a:ext cx="563526" cy="1382233"/>
          </a:xfrm>
          <a:prstGeom prst="rightBrac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DDEFCA-1A5B-4AA4-8717-94FC7C6EA591}"/>
              </a:ext>
            </a:extLst>
          </p:cNvPr>
          <p:cNvSpPr txBox="1"/>
          <p:nvPr/>
        </p:nvSpPr>
        <p:spPr>
          <a:xfrm>
            <a:off x="9848014" y="2358493"/>
            <a:ext cx="1932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81AFA0"/>
                </a:solidFill>
              </a:rPr>
              <a:t>Validation for </a:t>
            </a:r>
            <a:r>
              <a:rPr lang="en-US" sz="2400" b="1" u="sng" dirty="0">
                <a:solidFill>
                  <a:srgbClr val="81AFA0"/>
                </a:solidFill>
              </a:rPr>
              <a:t>both</a:t>
            </a:r>
            <a:r>
              <a:rPr lang="en-US" sz="2400" dirty="0">
                <a:solidFill>
                  <a:srgbClr val="81AFA0"/>
                </a:solidFill>
              </a:rPr>
              <a:t> applications</a:t>
            </a:r>
            <a:endParaRPr lang="en-SI" sz="2400" dirty="0">
              <a:solidFill>
                <a:srgbClr val="81AFA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C931F5-9479-40B5-8EEA-70A4520F729D}"/>
              </a:ext>
            </a:extLst>
          </p:cNvPr>
          <p:cNvSpPr txBox="1"/>
          <p:nvPr/>
        </p:nvSpPr>
        <p:spPr>
          <a:xfrm>
            <a:off x="6188150" y="5389896"/>
            <a:ext cx="58053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/>
              <a:t>Fusion applications:</a:t>
            </a:r>
          </a:p>
          <a:p>
            <a:pPr marL="342900" indent="-342900">
              <a:buAutoNum type="arabicPeriod"/>
            </a:pPr>
            <a:r>
              <a:rPr lang="en-US" sz="1400" dirty="0"/>
              <a:t>K. Ambrožič, R. Villari, P. </a:t>
            </a:r>
            <a:r>
              <a:rPr lang="en-US" sz="1400" dirty="0" err="1"/>
              <a:t>Batistoni</a:t>
            </a:r>
            <a:r>
              <a:rPr lang="en-US" sz="1400" dirty="0"/>
              <a:t>, L. Snoj, Application of the JSIR2S code package for Shutdown dose rate calculations on JET, Proc. Int. Conf. PHYSOR2020 – Physics of Reactors: Transition to a Scalable Nuclear Future, 274, 2021</a:t>
            </a:r>
          </a:p>
          <a:p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1739FA-BDCA-4391-81EE-416003337787}"/>
              </a:ext>
            </a:extLst>
          </p:cNvPr>
          <p:cNvSpPr txBox="1"/>
          <p:nvPr/>
        </p:nvSpPr>
        <p:spPr bwMode="auto">
          <a:xfrm>
            <a:off x="637197" y="5389896"/>
            <a:ext cx="55509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/>
              <a:t>Fission applications:</a:t>
            </a:r>
          </a:p>
          <a:p>
            <a:pPr marL="342900" indent="-342900">
              <a:buAutoNum type="arabicPeriod"/>
            </a:pPr>
            <a:r>
              <a:rPr lang="en-US" sz="1400" dirty="0"/>
              <a:t>K. Ambrožič, L. Snoj, </a:t>
            </a:r>
            <a:r>
              <a:rPr lang="en-US" sz="1400" i="1" dirty="0"/>
              <a:t>JSIR2S code for delayed radiation simulations: Validation against measurements at the JSI TRIGA reactor</a:t>
            </a:r>
            <a:r>
              <a:rPr lang="en-US" sz="1400" dirty="0"/>
              <a:t>, Progress in Nuclear Energy, Volume 129, 2020</a:t>
            </a:r>
          </a:p>
        </p:txBody>
      </p:sp>
    </p:spTree>
    <p:extLst>
      <p:ext uri="{BB962C8B-B14F-4D97-AF65-F5344CB8AC3E}">
        <p14:creationId xmlns:p14="http://schemas.microsoft.com/office/powerpoint/2010/main" val="1669249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AD949-DCA2-4AAC-B30D-8330AFFD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Computational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sl-SI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methodology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– JSIR2S </a:t>
            </a:r>
            <a:r>
              <a:rPr lang="sl-SI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Workflow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 		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CD6C0-4755-4BB5-A103-2F6D24B47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392" y="1340768"/>
            <a:ext cx="5610694" cy="2851027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sl-SI" b="1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Workflow</a:t>
            </a:r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:</a:t>
            </a:r>
            <a:endParaRPr lang="en-GB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Primary neutron radiation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: </a:t>
            </a:r>
          </a:p>
          <a:p>
            <a:pPr lvl="2"/>
            <a:r>
              <a:rPr lang="sl-SI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Modified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MCNP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v6.2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Secondary photon radiation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:</a:t>
            </a:r>
          </a:p>
          <a:p>
            <a:pPr lvl="2" indent="-285750"/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FISPACT-II handles isotopic activation and transmutation 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lvl="2" indent="-285750"/>
            <a:r>
              <a:rPr lang="en-GB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BetaShape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calculates beta decay emission spectra.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lvl="2"/>
            <a:r>
              <a:rPr lang="sl-SI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Photon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transport </a:t>
            </a:r>
            <a:r>
              <a:rPr lang="sl-SI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with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MCNP</a:t>
            </a:r>
          </a:p>
          <a:p>
            <a:endParaRPr lang="sl-SI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4D02353-9B9C-4ACD-B633-3CC884827660}"/>
              </a:ext>
            </a:extLst>
          </p:cNvPr>
          <p:cNvSpPr txBox="1">
            <a:spLocks/>
          </p:cNvSpPr>
          <p:nvPr/>
        </p:nvSpPr>
        <p:spPr bwMode="auto">
          <a:xfrm>
            <a:off x="6173463" y="1337722"/>
            <a:ext cx="5408937" cy="282507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Simulation Details:</a:t>
            </a:r>
            <a:endParaRPr lang="en-GB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sl-SI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Mesh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: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57.1 cm × 57.1 cm × 58 cm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sl-SI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voxels</a:t>
            </a:r>
            <a:endParaRPr lang="en-GB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Particle simulations:</a:t>
            </a:r>
          </a:p>
          <a:p>
            <a:pPr lvl="2"/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Neutron transport: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1×10⁹ particles using ENDF/B-VIII.0.</a:t>
            </a:r>
          </a:p>
          <a:p>
            <a:pPr lvl="2"/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Photon transport: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2×10⁹ particles via probability data sampling</a:t>
            </a:r>
          </a:p>
          <a:p>
            <a:pPr lvl="2"/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Isotope analysis: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5×10⁹ particles simulated</a:t>
            </a:r>
          </a:p>
          <a:p>
            <a:endParaRPr lang="sl-SI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161747-56CB-436A-921B-23983C4D3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6FE5-7551-496C-A16F-7304A2D951A7}" type="slidenum">
              <a:rPr lang="da-DK" smtClean="0"/>
              <a:pPr/>
              <a:t>4</a:t>
            </a:fld>
            <a:endParaRPr lang="da-DK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95ECFE-ACD5-49EB-A7A3-3AB17B6EDC57}"/>
              </a:ext>
            </a:extLst>
          </p:cNvPr>
          <p:cNvSpPr txBox="1"/>
          <p:nvPr/>
        </p:nvSpPr>
        <p:spPr bwMode="auto">
          <a:xfrm>
            <a:off x="9006840" y="6209880"/>
            <a:ext cx="3404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Reference:</a:t>
            </a:r>
            <a:r>
              <a:rPr lang="en-US" sz="14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sl-SI" sz="14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dr. </a:t>
            </a:r>
            <a:r>
              <a:rPr lang="en-US" sz="14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Klemen Ambrožič</a:t>
            </a:r>
          </a:p>
          <a:p>
            <a:endParaRPr lang="en-GB" sz="1400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F7D8865-DEB4-4FD5-89B7-BF86599A605D}"/>
              </a:ext>
            </a:extLst>
          </p:cNvPr>
          <p:cNvSpPr/>
          <p:nvPr/>
        </p:nvSpPr>
        <p:spPr>
          <a:xfrm>
            <a:off x="1798906" y="4334702"/>
            <a:ext cx="1846048" cy="578281"/>
          </a:xfrm>
          <a:prstGeom prst="roundRect">
            <a:avLst/>
          </a:prstGeom>
          <a:solidFill>
            <a:srgbClr val="FBE5D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MCNP model</a:t>
            </a:r>
            <a:endParaRPr lang="en-SI" dirty="0">
              <a:solidFill>
                <a:schemeClr val="tx1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D080CC5-C407-4E56-B1D9-1B9680EDA0D6}"/>
              </a:ext>
            </a:extLst>
          </p:cNvPr>
          <p:cNvSpPr/>
          <p:nvPr/>
        </p:nvSpPr>
        <p:spPr bwMode="auto">
          <a:xfrm>
            <a:off x="955132" y="4964034"/>
            <a:ext cx="2689822" cy="1464315"/>
          </a:xfrm>
          <a:prstGeom prst="roundRect">
            <a:avLst/>
          </a:prstGeom>
          <a:solidFill>
            <a:srgbClr val="FBE5D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User defined  irradiation scenario, mesh size, inventory libraries, isotopic return timestamps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A4FEB62-D5B4-44EE-B970-C6BC0A38E2F1}"/>
              </a:ext>
            </a:extLst>
          </p:cNvPr>
          <p:cNvSpPr/>
          <p:nvPr/>
        </p:nvSpPr>
        <p:spPr bwMode="auto">
          <a:xfrm>
            <a:off x="4054013" y="4397276"/>
            <a:ext cx="1666564" cy="1464315"/>
          </a:xfrm>
          <a:prstGeom prst="roundRect">
            <a:avLst/>
          </a:prstGeom>
          <a:solidFill>
            <a:srgbClr val="FEFDC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Stohastic</a:t>
            </a:r>
            <a:r>
              <a:rPr lang="en-US" dirty="0">
                <a:solidFill>
                  <a:schemeClr val="tx1"/>
                </a:solidFill>
              </a:rPr>
              <a:t> volume calculations and tally size determination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1E92345-AC36-4FAD-ABED-9AB2C4D4040F}"/>
              </a:ext>
            </a:extLst>
          </p:cNvPr>
          <p:cNvSpPr/>
          <p:nvPr/>
        </p:nvSpPr>
        <p:spPr bwMode="auto">
          <a:xfrm>
            <a:off x="6040599" y="4436773"/>
            <a:ext cx="1512986" cy="1385319"/>
          </a:xfrm>
          <a:prstGeom prst="roundRect">
            <a:avLst/>
          </a:prstGeom>
          <a:solidFill>
            <a:srgbClr val="DEEBF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Neutron particle flux and spectra calculations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FD40A5B-8ED2-4D6D-8D8B-933DC881A102}"/>
              </a:ext>
            </a:extLst>
          </p:cNvPr>
          <p:cNvSpPr/>
          <p:nvPr/>
        </p:nvSpPr>
        <p:spPr bwMode="auto">
          <a:xfrm>
            <a:off x="7852147" y="4420917"/>
            <a:ext cx="1504557" cy="1385319"/>
          </a:xfrm>
          <a:prstGeom prst="roundRect">
            <a:avLst/>
          </a:prstGeom>
          <a:solidFill>
            <a:srgbClr val="F4CC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Isotopic inventory calculations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AEA3CC8-6389-4150-B0ED-1A4EE7C7FC72}"/>
              </a:ext>
            </a:extLst>
          </p:cNvPr>
          <p:cNvSpPr/>
          <p:nvPr/>
        </p:nvSpPr>
        <p:spPr bwMode="auto">
          <a:xfrm>
            <a:off x="9667796" y="4415886"/>
            <a:ext cx="1516877" cy="1405054"/>
          </a:xfrm>
          <a:prstGeom prst="roundRect">
            <a:avLst/>
          </a:prstGeom>
          <a:solidFill>
            <a:srgbClr val="E2F0D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Decay particle transport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9792826C-0E53-48CB-8116-2C840AEFFBCB}"/>
              </a:ext>
            </a:extLst>
          </p:cNvPr>
          <p:cNvSpPr/>
          <p:nvPr/>
        </p:nvSpPr>
        <p:spPr>
          <a:xfrm>
            <a:off x="3756752" y="4397276"/>
            <a:ext cx="220560" cy="51570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D3CEC111-71E4-44EF-AC9A-2529AA67D95A}"/>
              </a:ext>
            </a:extLst>
          </p:cNvPr>
          <p:cNvSpPr/>
          <p:nvPr/>
        </p:nvSpPr>
        <p:spPr bwMode="auto">
          <a:xfrm>
            <a:off x="3760291" y="5102574"/>
            <a:ext cx="220560" cy="51570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122B80E9-5B43-4EA6-965C-A18551EE902F}"/>
              </a:ext>
            </a:extLst>
          </p:cNvPr>
          <p:cNvSpPr/>
          <p:nvPr/>
        </p:nvSpPr>
        <p:spPr bwMode="auto">
          <a:xfrm>
            <a:off x="5762762" y="4797773"/>
            <a:ext cx="220560" cy="51570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14C15B36-4B34-43BB-B66F-66F8798FC912}"/>
              </a:ext>
            </a:extLst>
          </p:cNvPr>
          <p:cNvSpPr/>
          <p:nvPr/>
        </p:nvSpPr>
        <p:spPr bwMode="auto">
          <a:xfrm>
            <a:off x="7605743" y="4790681"/>
            <a:ext cx="220560" cy="51570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1039F97E-6048-47F0-9B40-25589C96B427}"/>
              </a:ext>
            </a:extLst>
          </p:cNvPr>
          <p:cNvSpPr/>
          <p:nvPr/>
        </p:nvSpPr>
        <p:spPr bwMode="auto">
          <a:xfrm>
            <a:off x="9406196" y="4794219"/>
            <a:ext cx="220560" cy="51570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</p:spTree>
    <p:extLst>
      <p:ext uri="{BB962C8B-B14F-4D97-AF65-F5344CB8AC3E}">
        <p14:creationId xmlns:p14="http://schemas.microsoft.com/office/powerpoint/2010/main" val="1823037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AD949-DCA2-4AAC-B30D-8330AFFD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/>
              <a:t>Tokamak</a:t>
            </a:r>
            <a:r>
              <a:rPr lang="sl-SI" dirty="0"/>
              <a:t> model		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5FA1AF4-043E-4654-B499-D14B25DF6D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Simplified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model of a large tokamak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</a:t>
            </a:r>
            <a:r>
              <a:rPr lang="en-GB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iameter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of 10 m and height of 6.5 m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3 different positions in 5 cm radius spheres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6531540-9FFB-4B11-8FB9-42A8D92E85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8726" y="2873052"/>
            <a:ext cx="4146138" cy="33490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F14B39-91C7-45EC-9966-77BB7A16F2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01" y="2998376"/>
            <a:ext cx="6943334" cy="322369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BFF1C2B-C014-4D8C-A953-710D291480C3}"/>
              </a:ext>
            </a:extLst>
          </p:cNvPr>
          <p:cNvSpPr txBox="1"/>
          <p:nvPr/>
        </p:nvSpPr>
        <p:spPr>
          <a:xfrm>
            <a:off x="7835604" y="6169367"/>
            <a:ext cx="2448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dirty="0"/>
              <a:t>Reference: </a:t>
            </a:r>
            <a:r>
              <a:rPr lang="en-US" sz="1400" dirty="0"/>
              <a:t>prof. </a:t>
            </a:r>
            <a:r>
              <a:rPr lang="sl-SI" sz="1400" dirty="0"/>
              <a:t>dr. Luka Snoj</a:t>
            </a:r>
            <a:endParaRPr lang="en-GB" sz="1400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16869EC-E855-42FC-9EA5-811084CFC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6FE5-7551-496C-A16F-7304A2D951A7}" type="slidenum">
              <a:rPr lang="da-DK" smtClean="0"/>
              <a:pPr/>
              <a:t>5</a:t>
            </a:fld>
            <a:endParaRPr lang="da-DK"/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EB142845-0930-4B1E-856A-DE4D5547B8F6}"/>
              </a:ext>
            </a:extLst>
          </p:cNvPr>
          <p:cNvSpPr/>
          <p:nvPr/>
        </p:nvSpPr>
        <p:spPr>
          <a:xfrm>
            <a:off x="8410360" y="1073888"/>
            <a:ext cx="499730" cy="133970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I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883945-D1E4-44A8-8D29-544FFDA9468A}"/>
              </a:ext>
            </a:extLst>
          </p:cNvPr>
          <p:cNvSpPr txBox="1"/>
          <p:nvPr/>
        </p:nvSpPr>
        <p:spPr>
          <a:xfrm>
            <a:off x="8845832" y="1254824"/>
            <a:ext cx="2722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4F81BD"/>
                </a:solidFill>
              </a:rPr>
              <a:t>Understanding and learning the workflow</a:t>
            </a:r>
            <a:endParaRPr lang="en-SI" sz="2400" dirty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809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AD949-DCA2-4AAC-B30D-8330AFFD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err="1"/>
              <a:t>Tokamak</a:t>
            </a:r>
            <a:r>
              <a:rPr lang="sl-SI" dirty="0"/>
              <a:t> model – </a:t>
            </a:r>
            <a:r>
              <a:rPr lang="sl-SI" dirty="0" err="1"/>
              <a:t>materials</a:t>
            </a:r>
            <a:r>
              <a:rPr lang="sl-SI" dirty="0"/>
              <a:t>		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9BE8C7E-0C71-424B-AC1F-B2EE72B5AC8C}"/>
              </a:ext>
            </a:extLst>
          </p:cNvPr>
          <p:cNvSpPr txBox="1">
            <a:spLocks/>
          </p:cNvSpPr>
          <p:nvPr/>
        </p:nvSpPr>
        <p:spPr bwMode="auto">
          <a:xfrm>
            <a:off x="623391" y="1340768"/>
            <a:ext cx="3510263" cy="4271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M</a:t>
            </a:r>
            <a:r>
              <a:rPr lang="en-GB" b="1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aterials</a:t>
            </a:r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: </a:t>
            </a:r>
            <a:endParaRPr lang="sl-SI" b="1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air, 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inconel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, 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iron, 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copper, 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collemanite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, 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steel, 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microthermal insulation, 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carbon and 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water. </a:t>
            </a:r>
            <a:endParaRPr lang="sl-SI" b="1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839BD-ACC7-4080-AE95-DF1DBEE8D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6FE5-7551-496C-A16F-7304A2D951A7}" type="slidenum">
              <a:rPr lang="da-DK" smtClean="0"/>
              <a:pPr/>
              <a:t>6</a:t>
            </a:fld>
            <a:endParaRPr lang="da-DK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65BC31B-6A00-41EB-A06A-4448C5BFBE7E}"/>
              </a:ext>
            </a:extLst>
          </p:cNvPr>
          <p:cNvSpPr txBox="1">
            <a:spLocks/>
          </p:cNvSpPr>
          <p:nvPr/>
        </p:nvSpPr>
        <p:spPr bwMode="auto">
          <a:xfrm>
            <a:off x="6417639" y="1346864"/>
            <a:ext cx="4183021" cy="4271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I</a:t>
            </a:r>
            <a:r>
              <a:rPr lang="en-GB" b="1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nvestigated</a:t>
            </a:r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sl-SI" b="1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isotopes</a:t>
            </a:r>
            <a:r>
              <a:rPr lang="sl-SI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Cr50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Fe54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Fe58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Ni58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Cu63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Cu65</a:t>
            </a:r>
          </a:p>
          <a:p>
            <a:pPr marL="0" indent="0">
              <a:buNone/>
            </a:pPr>
            <a:endParaRPr lang="sl-SI" b="1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037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AD949-DCA2-4AAC-B30D-8330AFFD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/>
              <a:t>Irradiation</a:t>
            </a:r>
            <a:r>
              <a:rPr lang="sl-SI" dirty="0"/>
              <a:t> </a:t>
            </a:r>
            <a:r>
              <a:rPr lang="sl-SI" dirty="0" err="1"/>
              <a:t>scenario</a:t>
            </a:r>
            <a:endParaRPr lang="sl-S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CD6C0-4755-4BB5-A103-2F6D24B475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93035"/>
            <a:ext cx="10972800" cy="4271930"/>
          </a:xfrm>
        </p:spPr>
        <p:txBody>
          <a:bodyPr>
            <a:normAutofit/>
          </a:bodyPr>
          <a:lstStyle/>
          <a:p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DD plasma source similar to the one, present in the JET tokamak </a:t>
            </a:r>
          </a:p>
          <a:p>
            <a:r>
              <a:rPr lang="en-US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volume averaged dose rate calculations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S</a:t>
            </a:r>
            <a:r>
              <a:rPr lang="en-GB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implified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irradiation scenario similar to the JET irradiation scenario 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F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rom the year 1988 until the year 2016 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lvl="2"/>
            <a:r>
              <a:rPr lang="sl-SI" b="1" u="sng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N</a:t>
            </a:r>
            <a:r>
              <a:rPr lang="en-GB" b="1" u="sng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eutron</a:t>
            </a:r>
            <a:r>
              <a:rPr lang="en-GB" b="1" u="sng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yield of 1</a:t>
            </a:r>
            <a:r>
              <a:rPr lang="sl-SI" b="1" u="sng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.5</a:t>
            </a:r>
            <a:r>
              <a:rPr lang="en-GB" b="1" u="sng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×10</a:t>
            </a:r>
            <a:r>
              <a:rPr lang="sl-SI" b="1" u="sng" baseline="30000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15</a:t>
            </a:r>
            <a:r>
              <a:rPr lang="en-GB" b="1" u="sng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for 13 s</a:t>
            </a:r>
            <a:endParaRPr lang="en-GB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r>
              <a:rPr lang="en-US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The ICRP-116 fluence to dose </a:t>
            </a:r>
          </a:p>
          <a:p>
            <a:pPr marL="0" indent="0">
              <a:buNone/>
            </a:pPr>
            <a:r>
              <a:rPr lang="en-US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    conversion factors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E2B7DB-A76C-46FA-8D47-FBB881365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6FE5-7551-496C-A16F-7304A2D951A7}" type="slidenum">
              <a:rPr lang="da-DK" smtClean="0"/>
              <a:pPr/>
              <a:t>7</a:t>
            </a:fld>
            <a:endParaRPr lang="da-DK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050F24-5E9A-468D-AC20-9361528DE5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71844" y="3485937"/>
            <a:ext cx="6530633" cy="2798842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D67FD02-3C58-4636-9792-4C5B3EC0F49E}"/>
              </a:ext>
            </a:extLst>
          </p:cNvPr>
          <p:cNvSpPr txBox="1">
            <a:spLocks/>
          </p:cNvSpPr>
          <p:nvPr/>
        </p:nvSpPr>
        <p:spPr bwMode="auto">
          <a:xfrm>
            <a:off x="260147" y="5287609"/>
            <a:ext cx="5311697" cy="805327"/>
          </a:xfrm>
          <a:prstGeom prst="rect">
            <a:avLst/>
          </a:prstGeom>
          <a:ln>
            <a:solidFill>
              <a:srgbClr val="81AFA0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Shutdown dose rate maps 12 days after shutdown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33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AD949-DCA2-4AAC-B30D-8330AFFDE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634082"/>
          </a:xfrm>
        </p:spPr>
        <p:txBody>
          <a:bodyPr/>
          <a:lstStyle/>
          <a:p>
            <a:r>
              <a:rPr lang="sl-SI" dirty="0" err="1"/>
              <a:t>Results</a:t>
            </a:r>
            <a:r>
              <a:rPr lang="sl-SI" dirty="0"/>
              <a:t> -SDDR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A91DB082-9CF6-4074-8B59-4CCA0F71D9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4999348"/>
              </p:ext>
            </p:extLst>
          </p:nvPr>
        </p:nvGraphicFramePr>
        <p:xfrm>
          <a:off x="208613" y="1193994"/>
          <a:ext cx="11802357" cy="1838537"/>
        </p:xfrm>
        <a:graphic>
          <a:graphicData uri="http://schemas.openxmlformats.org/drawingml/2006/table">
            <a:tbl>
              <a:tblPr firstRow="1" firstCol="1" bandRow="1">
                <a:tableStyleId>{6E25E649-3F16-4E02-A733-19D2CDBF48F0}</a:tableStyleId>
              </a:tblPr>
              <a:tblGrid>
                <a:gridCol w="1686051">
                  <a:extLst>
                    <a:ext uri="{9D8B030D-6E8A-4147-A177-3AD203B41FA5}">
                      <a16:colId xmlns:a16="http://schemas.microsoft.com/office/drawing/2014/main" val="3839051296"/>
                    </a:ext>
                  </a:extLst>
                </a:gridCol>
                <a:gridCol w="1686051">
                  <a:extLst>
                    <a:ext uri="{9D8B030D-6E8A-4147-A177-3AD203B41FA5}">
                      <a16:colId xmlns:a16="http://schemas.microsoft.com/office/drawing/2014/main" val="2073212114"/>
                    </a:ext>
                  </a:extLst>
                </a:gridCol>
                <a:gridCol w="1686051">
                  <a:extLst>
                    <a:ext uri="{9D8B030D-6E8A-4147-A177-3AD203B41FA5}">
                      <a16:colId xmlns:a16="http://schemas.microsoft.com/office/drawing/2014/main" val="1344284360"/>
                    </a:ext>
                  </a:extLst>
                </a:gridCol>
                <a:gridCol w="1686051">
                  <a:extLst>
                    <a:ext uri="{9D8B030D-6E8A-4147-A177-3AD203B41FA5}">
                      <a16:colId xmlns:a16="http://schemas.microsoft.com/office/drawing/2014/main" val="14892293"/>
                    </a:ext>
                  </a:extLst>
                </a:gridCol>
                <a:gridCol w="1686051">
                  <a:extLst>
                    <a:ext uri="{9D8B030D-6E8A-4147-A177-3AD203B41FA5}">
                      <a16:colId xmlns:a16="http://schemas.microsoft.com/office/drawing/2014/main" val="978447195"/>
                    </a:ext>
                  </a:extLst>
                </a:gridCol>
                <a:gridCol w="1686051">
                  <a:extLst>
                    <a:ext uri="{9D8B030D-6E8A-4147-A177-3AD203B41FA5}">
                      <a16:colId xmlns:a16="http://schemas.microsoft.com/office/drawing/2014/main" val="312384655"/>
                    </a:ext>
                  </a:extLst>
                </a:gridCol>
                <a:gridCol w="1686051">
                  <a:extLst>
                    <a:ext uri="{9D8B030D-6E8A-4147-A177-3AD203B41FA5}">
                      <a16:colId xmlns:a16="http://schemas.microsoft.com/office/drawing/2014/main" val="256487009"/>
                    </a:ext>
                  </a:extLst>
                </a:gridCol>
              </a:tblGrid>
              <a:tr h="1892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T [days]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Cell A DR (</a:t>
                      </a:r>
                      <a:r>
                        <a:rPr lang="en-GB" sz="1800" dirty="0" err="1">
                          <a:effectLst/>
                        </a:rPr>
                        <a:t>μSv</a:t>
                      </a:r>
                      <a:r>
                        <a:rPr lang="en-GB" sz="1800" dirty="0">
                          <a:effectLst/>
                        </a:rPr>
                        <a:t>/h)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Cell A Rel.</a:t>
                      </a:r>
                      <a:r>
                        <a:rPr lang="sl-SI" sz="1800" dirty="0">
                          <a:effectLst/>
                        </a:rPr>
                        <a:t> </a:t>
                      </a:r>
                      <a:r>
                        <a:rPr lang="en-GB" sz="1800" dirty="0" err="1">
                          <a:effectLst/>
                        </a:rPr>
                        <a:t>Unc</a:t>
                      </a:r>
                      <a:r>
                        <a:rPr lang="en-GB" sz="1800" dirty="0">
                          <a:effectLst/>
                        </a:rPr>
                        <a:t>.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Cell B DR</a:t>
                      </a:r>
                      <a:r>
                        <a:rPr lang="sl-SI" sz="1800" dirty="0">
                          <a:effectLst/>
                        </a:rPr>
                        <a:t> </a:t>
                      </a:r>
                      <a:r>
                        <a:rPr lang="en-GB" sz="1800" dirty="0">
                          <a:effectLst/>
                        </a:rPr>
                        <a:t>(</a:t>
                      </a:r>
                      <a:r>
                        <a:rPr lang="en-GB" sz="1800" dirty="0" err="1">
                          <a:effectLst/>
                        </a:rPr>
                        <a:t>μSv</a:t>
                      </a:r>
                      <a:r>
                        <a:rPr lang="en-GB" sz="1800" dirty="0">
                          <a:effectLst/>
                        </a:rPr>
                        <a:t>/h)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Cell B Rel. </a:t>
                      </a:r>
                      <a:r>
                        <a:rPr lang="en-GB" sz="1800" dirty="0" err="1">
                          <a:effectLst/>
                        </a:rPr>
                        <a:t>Unc</a:t>
                      </a:r>
                      <a:r>
                        <a:rPr lang="en-GB" sz="1800" dirty="0">
                          <a:effectLst/>
                        </a:rPr>
                        <a:t>.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Cell C DR (μSv/h)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>
                          <a:effectLst/>
                        </a:rPr>
                        <a:t>Cell C Rel. Unc.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4556891"/>
                  </a:ext>
                </a:extLst>
              </a:tr>
              <a:tr h="3161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12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    4.87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0.09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3.44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0.11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0.74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0.22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71343295"/>
                  </a:ext>
                </a:extLst>
              </a:tr>
              <a:tr h="3161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30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    3.76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0.08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2.56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0.11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0.79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0.20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7831067"/>
                  </a:ext>
                </a:extLst>
              </a:tr>
              <a:tr h="3161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60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    3.26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0.08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2.12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0.10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0.51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0.21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13201854"/>
                  </a:ext>
                </a:extLst>
              </a:tr>
              <a:tr h="3161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120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    1.88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0.08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1.32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0.09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0.18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800" dirty="0">
                          <a:effectLst/>
                        </a:rPr>
                        <a:t>0.25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13866082"/>
                  </a:ext>
                </a:extLst>
              </a:tr>
            </a:tbl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987A20-4815-40FF-829C-5976141C0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92544" y="6588549"/>
            <a:ext cx="1180849" cy="224827"/>
          </a:xfrm>
        </p:spPr>
        <p:txBody>
          <a:bodyPr/>
          <a:lstStyle/>
          <a:p>
            <a:fld id="{3B656FE5-7551-496C-A16F-7304A2D951A7}" type="slidenum">
              <a:rPr lang="da-DK" smtClean="0"/>
              <a:pPr/>
              <a:t>8</a:t>
            </a:fld>
            <a:endParaRPr lang="da-DK"/>
          </a:p>
        </p:txBody>
      </p:sp>
      <p:sp>
        <p:nvSpPr>
          <p:cNvPr id="9" name="Content Placeholder 12">
            <a:extLst>
              <a:ext uri="{FF2B5EF4-FFF2-40B4-BE49-F238E27FC236}">
                <a16:creationId xmlns:a16="http://schemas.microsoft.com/office/drawing/2014/main" id="{174C5EB4-4D2F-4C1A-B4C3-9C3083C4ECB5}"/>
              </a:ext>
            </a:extLst>
          </p:cNvPr>
          <p:cNvSpPr txBox="1">
            <a:spLocks/>
          </p:cNvSpPr>
          <p:nvPr/>
        </p:nvSpPr>
        <p:spPr bwMode="auto">
          <a:xfrm>
            <a:off x="623392" y="3352448"/>
            <a:ext cx="109728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just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SDDR over time, 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    up to 120 days 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L</a:t>
            </a:r>
            <a:r>
              <a:rPr lang="en-GB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ocations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A, B and C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028B1D-F15B-4BF6-BDB4-A66BA5C0C3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1510" y="3120882"/>
            <a:ext cx="7149702" cy="34032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A58507-84CC-4C99-AD10-B2C77DD438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41" t="14970" r="25006" b="25740"/>
          <a:stretch/>
        </p:blipFill>
        <p:spPr bwMode="auto">
          <a:xfrm>
            <a:off x="1036949" y="4632897"/>
            <a:ext cx="2799761" cy="1891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947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AD949-DCA2-4AAC-B30D-8330AFFDE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err="1"/>
              <a:t>Results</a:t>
            </a:r>
            <a:r>
              <a:rPr lang="sl-SI" dirty="0"/>
              <a:t> – </a:t>
            </a:r>
            <a:r>
              <a:rPr lang="sl-SI" dirty="0" err="1"/>
              <a:t>Isotope</a:t>
            </a:r>
            <a:r>
              <a:rPr lang="sl-SI" dirty="0"/>
              <a:t> </a:t>
            </a:r>
            <a:r>
              <a:rPr lang="sl-SI" dirty="0" err="1"/>
              <a:t>analysis</a:t>
            </a:r>
            <a:endParaRPr lang="sl-SI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EA2A3012-9A7A-4D41-B17B-1BF25214D0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Partial isotope analysis</a:t>
            </a:r>
            <a:r>
              <a:rPr lang="sl-SI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P</a:t>
            </a:r>
            <a:r>
              <a:rPr lang="en-GB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arent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isotopes contributing the most to the SDDR 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(in </a:t>
            </a:r>
            <a:r>
              <a:rPr lang="sl-SI" dirty="0" err="1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Cell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A)</a:t>
            </a:r>
          </a:p>
          <a:p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At 2 hours after shutdown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: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Mn55</a:t>
            </a:r>
            <a:r>
              <a:rPr lang="sl-SI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,</a:t>
            </a:r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Cu63 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and</a:t>
            </a:r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Cu65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. 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At 120 days after shutdown</a:t>
            </a:r>
            <a:r>
              <a:rPr lang="sl-SI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: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 </a:t>
            </a:r>
            <a:r>
              <a:rPr lang="en-GB" b="1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Ni58</a:t>
            </a:r>
            <a:r>
              <a:rPr lang="en-GB" dirty="0">
                <a:latin typeface="Sans Serif Collection" panose="020B0502040504020204" pitchFamily="34" charset="0"/>
                <a:ea typeface="Sans Serif Collection" panose="020B0502040504020204" pitchFamily="34" charset="0"/>
                <a:cs typeface="Sans Serif Collection" panose="020B0502040504020204" pitchFamily="34" charset="0"/>
              </a:rPr>
              <a:t>.</a:t>
            </a:r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  <a:p>
            <a:endParaRPr lang="sl-SI" dirty="0">
              <a:latin typeface="Sans Serif Collection" panose="020B0502040504020204" pitchFamily="34" charset="0"/>
              <a:ea typeface="Sans Serif Collection" panose="020B0502040504020204" pitchFamily="34" charset="0"/>
              <a:cs typeface="Sans Serif Collection" panose="020B0502040504020204" pitchFamily="34" charset="0"/>
            </a:endParaRP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39FF9AAF-C90A-4FFA-8FB4-455B3E1E0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56FE5-7551-496C-A16F-7304A2D951A7}" type="slidenum">
              <a:rPr lang="da-DK" smtClean="0"/>
              <a:pPr/>
              <a:t>9</a:t>
            </a:fld>
            <a:endParaRPr lang="da-DK"/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61543B25-A704-4CFA-9E07-188D9302D32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511668"/>
              </p:ext>
            </p:extLst>
          </p:nvPr>
        </p:nvGraphicFramePr>
        <p:xfrm>
          <a:off x="404038" y="2881423"/>
          <a:ext cx="5128774" cy="35020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3AFBA9AA-8DEC-48F1-84F1-065FD64533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9238372"/>
              </p:ext>
            </p:extLst>
          </p:nvPr>
        </p:nvGraphicFramePr>
        <p:xfrm>
          <a:off x="5281279" y="2881423"/>
          <a:ext cx="6053027" cy="3581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45536467"/>
      </p:ext>
    </p:extLst>
  </p:cSld>
  <p:clrMapOvr>
    <a:masterClrMapping/>
  </p:clrMapOvr>
</p:sld>
</file>

<file path=ppt/theme/theme1.xml><?xml version="1.0" encoding="utf-8"?>
<a:theme xmlns:a="http://schemas.openxmlformats.org/drawingml/2006/main" name="PlanHab_Final_Meeting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03DE618DB0A0C46A666FD2065503EE5" ma:contentTypeVersion="18" ma:contentTypeDescription="Crear nuevo documento." ma:contentTypeScope="" ma:versionID="a55d6e1f82753bc75c1276a45bfc3239">
  <xsd:schema xmlns:xsd="http://www.w3.org/2001/XMLSchema" xmlns:xs="http://www.w3.org/2001/XMLSchema" xmlns:p="http://schemas.microsoft.com/office/2006/metadata/properties" xmlns:ns2="6d625785-42e5-40a3-b03d-802bc6493bd9" xmlns:ns3="ed024c05-7945-4ac1-9cc3-716220b6cc02" targetNamespace="http://schemas.microsoft.com/office/2006/metadata/properties" ma:root="true" ma:fieldsID="57071e801e9544907012f04dcc364622" ns2:_="" ns3:_="">
    <xsd:import namespace="6d625785-42e5-40a3-b03d-802bc6493bd9"/>
    <xsd:import namespace="ed024c05-7945-4ac1-9cc3-716220b6cc0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625785-42e5-40a3-b03d-802bc6493b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Etiquetas de imagen" ma:readOnly="false" ma:fieldId="{5cf76f15-5ced-4ddc-b409-7134ff3c332f}" ma:taxonomyMulti="true" ma:sspId="d06a5c8c-1a73-4ba3-b11e-d38f132e12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024c05-7945-4ac1-9cc3-716220b6cc0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2d51215-bb1d-46df-9824-fec85c9f8692}" ma:internalName="TaxCatchAll" ma:showField="CatchAllData" ma:web="ed024c05-7945-4ac1-9cc3-716220b6cc0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d024c05-7945-4ac1-9cc3-716220b6cc02" xsi:nil="true"/>
    <lcf76f155ced4ddcb4097134ff3c332f xmlns="6d625785-42e5-40a3-b03d-802bc6493bd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2E61804-D2F3-408C-891F-F47A39413252}"/>
</file>

<file path=customXml/itemProps2.xml><?xml version="1.0" encoding="utf-8"?>
<ds:datastoreItem xmlns:ds="http://schemas.openxmlformats.org/officeDocument/2006/customXml" ds:itemID="{35B6B749-ECA0-456C-BABD-35E4F23ADC17}"/>
</file>

<file path=customXml/itemProps3.xml><?xml version="1.0" encoding="utf-8"?>
<ds:datastoreItem xmlns:ds="http://schemas.openxmlformats.org/officeDocument/2006/customXml" ds:itemID="{42C18CB2-DF33-45C8-B59B-7A2EFBB5195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13125</TotalTime>
  <Words>728</Words>
  <Application>Microsoft Office PowerPoint</Application>
  <PresentationFormat>Widescreen</PresentationFormat>
  <Paragraphs>156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Arial Black</vt:lpstr>
      <vt:lpstr>Calibri</vt:lpstr>
      <vt:lpstr>Sans Serif Collection</vt:lpstr>
      <vt:lpstr>Titillium</vt:lpstr>
      <vt:lpstr>Wingdings</vt:lpstr>
      <vt:lpstr>PlanHab_Final_Meeting_Template</vt:lpstr>
      <vt:lpstr>PowerPoint Presentation</vt:lpstr>
      <vt:lpstr>Introduction</vt:lpstr>
      <vt:lpstr>Motivation</vt:lpstr>
      <vt:lpstr>Computational methodology – JSIR2S Workflow     </vt:lpstr>
      <vt:lpstr>Tokamak model  </vt:lpstr>
      <vt:lpstr>Tokamak model – materials  </vt:lpstr>
      <vt:lpstr>Irradiation scenario</vt:lpstr>
      <vt:lpstr>Results -SDDR</vt:lpstr>
      <vt:lpstr>Results – Isotope analysis</vt:lpstr>
      <vt:lpstr>Conclusion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Marjan Verč</dc:creator>
  <cp:lastModifiedBy>Ylenia Žiber</cp:lastModifiedBy>
  <cp:revision>344</cp:revision>
  <cp:lastPrinted>2020-08-20T09:15:15Z</cp:lastPrinted>
  <dcterms:created xsi:type="dcterms:W3CDTF">2015-09-30T08:48:54Z</dcterms:created>
  <dcterms:modified xsi:type="dcterms:W3CDTF">2025-04-10T09:33:24Z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0x010100503DE618DB0A0C46A666FD2065503EE5</vt:lpwstr>
  </property>
</Properties>
</file>