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2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75" r:id="rId2"/>
    <p:sldId id="385" r:id="rId3"/>
    <p:sldId id="386" r:id="rId4"/>
    <p:sldId id="387" r:id="rId5"/>
    <p:sldId id="388" r:id="rId6"/>
    <p:sldId id="389" r:id="rId7"/>
    <p:sldId id="390" r:id="rId8"/>
    <p:sldId id="391" r:id="rId9"/>
    <p:sldId id="392" r:id="rId10"/>
    <p:sldId id="393" r:id="rId11"/>
    <p:sldId id="394" r:id="rId12"/>
    <p:sldId id="395" r:id="rId13"/>
    <p:sldId id="398" r:id="rId14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Ángela García Sanz" initials="ÁGS" lastIdx="9" clrIdx="0"/>
  <p:cmAuthor id="1" name="AT" initials="AT" lastIdx="1" clrIdx="1">
    <p:extLst>
      <p:ext uri="{19B8F6BF-5375-455C-9EA6-DF929625EA0E}">
        <p15:presenceInfo xmlns:p15="http://schemas.microsoft.com/office/powerpoint/2012/main" userId="A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0000"/>
    <a:srgbClr val="FFFF66"/>
    <a:srgbClr val="92D050"/>
    <a:srgbClr val="003399"/>
    <a:srgbClr val="C00000"/>
    <a:srgbClr val="E3E3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1930" y="3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224"/>
        <p:guide pos="22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A04946DF-4975-4919-9F53-A6393498ED6F}" type="datetimeFigureOut">
              <a:rPr lang="en-GB"/>
              <a:pPr>
                <a:defRPr/>
              </a:pPr>
              <a:t>10/04/2025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991D4E74-62C5-4E1F-A9B8-8508045D6FC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5304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23D93AC8-4DA6-4744-A836-F665BECFF98E}" type="datetimeFigureOut">
              <a:rPr lang="en-GB"/>
              <a:pPr>
                <a:defRPr/>
              </a:pPr>
              <a:t>10/04/2025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67F0E5B5-8C1E-427C-8B43-5C98F1169A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07811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s-E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7F0E5B5-8C1E-427C-8B43-5C98F1169A8C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136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"We </a:t>
            </a:r>
            <a:r>
              <a:rPr lang="en-GB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modeled</a:t>
            </a: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lithium loop with three main components. A crucial assumption is that Be-7 is homogeneously dissolved in lithium, and corrosion rates vary in different models. These assumptions allow us to estimate the radiation impact over time."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7F0E5B5-8C1E-427C-8B43-5C98F1169A8C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8992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1.png" descr="EUROFUSION PowerPoint MASTER DECKBLATT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41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7" name="AutoShape 2" descr="https://idw-online.de/pages/de/institutionlogo921"/>
          <p:cNvSpPr>
            <a:spLocks noChangeAspect="1" noChangeArrowheads="1"/>
          </p:cNvSpPr>
          <p:nvPr userDrawn="1"/>
        </p:nvSpPr>
        <p:spPr bwMode="auto">
          <a:xfrm>
            <a:off x="155575" y="-457200"/>
            <a:ext cx="1076325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GB" altLang="es-E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5536" y="2348880"/>
            <a:ext cx="8496944" cy="1296144"/>
          </a:xfrm>
        </p:spPr>
        <p:txBody>
          <a:bodyPr anchor="t">
            <a:noAutofit/>
          </a:bodyPr>
          <a:lstStyle>
            <a:lvl1pPr algn="l">
              <a:defRPr sz="3600" b="1" baseline="0"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pl-PL" err="1"/>
              <a:t>Title</a:t>
            </a:r>
            <a:r>
              <a:rPr lang="pl-PL"/>
              <a:t> of the </a:t>
            </a:r>
            <a:r>
              <a:rPr lang="pl-PL" err="1"/>
              <a:t>presentation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95536" y="4293096"/>
            <a:ext cx="4392488" cy="432048"/>
          </a:xfrm>
        </p:spPr>
        <p:txBody>
          <a:bodyPr>
            <a:noAutofit/>
          </a:bodyPr>
          <a:lstStyle>
            <a:lvl1pPr marL="0" indent="0" algn="l">
              <a:buNone/>
              <a:defRPr sz="2400" b="1" baseline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Author </a:t>
            </a:r>
            <a:r>
              <a:rPr lang="pl-PL" err="1"/>
              <a:t>or</a:t>
            </a:r>
            <a:r>
              <a:rPr lang="pl-PL"/>
              <a:t> list of </a:t>
            </a:r>
            <a:r>
              <a:rPr lang="pl-PL" err="1"/>
              <a:t>authors</a:t>
            </a:r>
            <a:endParaRPr lang="pl-PL"/>
          </a:p>
        </p:txBody>
      </p:sp>
      <p:grpSp>
        <p:nvGrpSpPr>
          <p:cNvPr id="28" name="Grupo 27">
            <a:extLst>
              <a:ext uri="{FF2B5EF4-FFF2-40B4-BE49-F238E27FC236}">
                <a16:creationId xmlns:a16="http://schemas.microsoft.com/office/drawing/2014/main" id="{BF00F64F-79CE-403C-9A86-755EC6FB1CBE}"/>
              </a:ext>
            </a:extLst>
          </p:cNvPr>
          <p:cNvGrpSpPr/>
          <p:nvPr userDrawn="1"/>
        </p:nvGrpSpPr>
        <p:grpSpPr>
          <a:xfrm>
            <a:off x="155575" y="5445224"/>
            <a:ext cx="4930237" cy="1332871"/>
            <a:chOff x="459333" y="1340768"/>
            <a:chExt cx="4930237" cy="1332871"/>
          </a:xfrm>
        </p:grpSpPr>
        <p:pic>
          <p:nvPicPr>
            <p:cNvPr id="29" name="Imagen 28">
              <a:extLst>
                <a:ext uri="{FF2B5EF4-FFF2-40B4-BE49-F238E27FC236}">
                  <a16:creationId xmlns:a16="http://schemas.microsoft.com/office/drawing/2014/main" id="{71251778-23DD-41EE-82C9-7D895E18275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313" b="-1251"/>
            <a:stretch/>
          </p:blipFill>
          <p:spPr>
            <a:xfrm>
              <a:off x="459333" y="1352310"/>
              <a:ext cx="2322866" cy="360000"/>
            </a:xfrm>
            <a:prstGeom prst="rect">
              <a:avLst/>
            </a:prstGeom>
          </p:spPr>
        </p:pic>
        <p:pic>
          <p:nvPicPr>
            <p:cNvPr id="30" name="Imagen 29" descr="Forma&#10;&#10;Descripción generada automáticamente">
              <a:extLst>
                <a:ext uri="{FF2B5EF4-FFF2-40B4-BE49-F238E27FC236}">
                  <a16:creationId xmlns:a16="http://schemas.microsoft.com/office/drawing/2014/main" id="{63919A51-6414-4E3A-B931-CB86C6E2762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8024" y="1340768"/>
              <a:ext cx="720000" cy="360000"/>
            </a:xfrm>
            <a:prstGeom prst="rect">
              <a:avLst/>
            </a:prstGeom>
          </p:spPr>
        </p:pic>
        <p:pic>
          <p:nvPicPr>
            <p:cNvPr id="31" name="Imagen 30" descr="Imagen que contiene Logotipo&#10;&#10;Descripción generada automáticamente">
              <a:extLst>
                <a:ext uri="{FF2B5EF4-FFF2-40B4-BE49-F238E27FC236}">
                  <a16:creationId xmlns:a16="http://schemas.microsoft.com/office/drawing/2014/main" id="{0C460A65-FC1C-4E30-957F-B79EA9F5820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48570" y="1352310"/>
              <a:ext cx="441000" cy="360000"/>
            </a:xfrm>
            <a:prstGeom prst="rect">
              <a:avLst/>
            </a:prstGeom>
          </p:spPr>
        </p:pic>
        <p:pic>
          <p:nvPicPr>
            <p:cNvPr id="32" name="Imagen 31" descr="Dibujo de un animal con la boca abierta&#10;&#10;Descripción generada automáticamente con confianza baja">
              <a:extLst>
                <a:ext uri="{FF2B5EF4-FFF2-40B4-BE49-F238E27FC236}">
                  <a16:creationId xmlns:a16="http://schemas.microsoft.com/office/drawing/2014/main" id="{839EECC6-1C17-43B6-A62C-586361292E5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15108" y="2306416"/>
              <a:ext cx="1074462" cy="360000"/>
            </a:xfrm>
            <a:prstGeom prst="rect">
              <a:avLst/>
            </a:prstGeom>
          </p:spPr>
        </p:pic>
        <p:pic>
          <p:nvPicPr>
            <p:cNvPr id="33" name="Imagen 32" descr="Logotipo&#10;&#10;Descripción generada automáticamente con confianza baja">
              <a:extLst>
                <a:ext uri="{FF2B5EF4-FFF2-40B4-BE49-F238E27FC236}">
                  <a16:creationId xmlns:a16="http://schemas.microsoft.com/office/drawing/2014/main" id="{8CC55233-3D07-422E-8EED-E9800504EE7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40" t="25229" r="4327" b="21852"/>
            <a:stretch/>
          </p:blipFill>
          <p:spPr>
            <a:xfrm>
              <a:off x="3678188" y="1836901"/>
              <a:ext cx="928910" cy="360000"/>
            </a:xfrm>
            <a:prstGeom prst="rect">
              <a:avLst/>
            </a:prstGeom>
          </p:spPr>
        </p:pic>
        <p:pic>
          <p:nvPicPr>
            <p:cNvPr id="34" name="Imagen 33" descr="Imagen que contiene Forma&#10;&#10;Descripción generada automáticamente">
              <a:extLst>
                <a:ext uri="{FF2B5EF4-FFF2-40B4-BE49-F238E27FC236}">
                  <a16:creationId xmlns:a16="http://schemas.microsoft.com/office/drawing/2014/main" id="{4D1FCCB4-07EB-4E71-BE89-CEEAAAB8169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502" y="1785521"/>
              <a:ext cx="916363" cy="360000"/>
            </a:xfrm>
            <a:prstGeom prst="rect">
              <a:avLst/>
            </a:prstGeom>
          </p:spPr>
        </p:pic>
        <p:pic>
          <p:nvPicPr>
            <p:cNvPr id="35" name="Imagen 34">
              <a:extLst>
                <a:ext uri="{FF2B5EF4-FFF2-40B4-BE49-F238E27FC236}">
                  <a16:creationId xmlns:a16="http://schemas.microsoft.com/office/drawing/2014/main" id="{8B713888-61DF-4660-9C03-0FA921F16D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5" t="31006" r="3014" b="30991"/>
            <a:stretch/>
          </p:blipFill>
          <p:spPr>
            <a:xfrm>
              <a:off x="2652153" y="1836901"/>
              <a:ext cx="890527" cy="360000"/>
            </a:xfrm>
            <a:prstGeom prst="rect">
              <a:avLst/>
            </a:prstGeom>
          </p:spPr>
        </p:pic>
        <p:pic>
          <p:nvPicPr>
            <p:cNvPr id="36" name="Imagen 35" descr="Icono&#10;&#10;Descripción generada automáticamente">
              <a:extLst>
                <a:ext uri="{FF2B5EF4-FFF2-40B4-BE49-F238E27FC236}">
                  <a16:creationId xmlns:a16="http://schemas.microsoft.com/office/drawing/2014/main" id="{B869720D-785D-4908-A972-A41C6B4891E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0766" y="1816221"/>
              <a:ext cx="360000" cy="360000"/>
            </a:xfrm>
            <a:prstGeom prst="rect">
              <a:avLst/>
            </a:prstGeom>
          </p:spPr>
        </p:pic>
        <p:pic>
          <p:nvPicPr>
            <p:cNvPr id="37" name="Imagen 36" descr="Icono&#10;&#10;Descripción generada automáticamente">
              <a:extLst>
                <a:ext uri="{FF2B5EF4-FFF2-40B4-BE49-F238E27FC236}">
                  <a16:creationId xmlns:a16="http://schemas.microsoft.com/office/drawing/2014/main" id="{22A7DE0F-A1B5-4458-8489-28DD8830216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50266" y="1847239"/>
              <a:ext cx="360000" cy="360000"/>
            </a:xfrm>
            <a:prstGeom prst="rect">
              <a:avLst/>
            </a:prstGeom>
          </p:spPr>
        </p:pic>
        <p:pic>
          <p:nvPicPr>
            <p:cNvPr id="38" name="Imagen 37">
              <a:extLst>
                <a:ext uri="{FF2B5EF4-FFF2-40B4-BE49-F238E27FC236}">
                  <a16:creationId xmlns:a16="http://schemas.microsoft.com/office/drawing/2014/main" id="{09663D9D-1746-414A-A7FE-EFB903BB1BFC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7715" y="2291175"/>
              <a:ext cx="851215" cy="360000"/>
            </a:xfrm>
            <a:prstGeom prst="rect">
              <a:avLst/>
            </a:prstGeom>
          </p:spPr>
        </p:pic>
        <p:pic>
          <p:nvPicPr>
            <p:cNvPr id="39" name="Imagen 38" descr="Logotipo&#10;&#10;Descripción generada automáticamente">
              <a:extLst>
                <a:ext uri="{FF2B5EF4-FFF2-40B4-BE49-F238E27FC236}">
                  <a16:creationId xmlns:a16="http://schemas.microsoft.com/office/drawing/2014/main" id="{650B30A0-84BC-4BD4-AEAE-10D4890780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448" b="27552"/>
            <a:stretch/>
          </p:blipFill>
          <p:spPr>
            <a:xfrm>
              <a:off x="4660081" y="1785521"/>
              <a:ext cx="719998" cy="360000"/>
            </a:xfrm>
            <a:prstGeom prst="rect">
              <a:avLst/>
            </a:prstGeom>
          </p:spPr>
        </p:pic>
        <p:pic>
          <p:nvPicPr>
            <p:cNvPr id="40" name="Imagen 39" descr="Imagen que contiene Logotipo&#10;&#10;Descripción generada automáticamente">
              <a:extLst>
                <a:ext uri="{FF2B5EF4-FFF2-40B4-BE49-F238E27FC236}">
                  <a16:creationId xmlns:a16="http://schemas.microsoft.com/office/drawing/2014/main" id="{22301E56-BCD9-4241-BA58-25E0596A9E5B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7999" y="2294618"/>
              <a:ext cx="765957" cy="360000"/>
            </a:xfrm>
            <a:prstGeom prst="rect">
              <a:avLst/>
            </a:prstGeom>
          </p:spPr>
        </p:pic>
        <p:pic>
          <p:nvPicPr>
            <p:cNvPr id="41" name="Imagen 40" descr="Logotipo&#10;&#10;Descripción generada automáticamente">
              <a:extLst>
                <a:ext uri="{FF2B5EF4-FFF2-40B4-BE49-F238E27FC236}">
                  <a16:creationId xmlns:a16="http://schemas.microsoft.com/office/drawing/2014/main" id="{F2B8C948-19C2-4421-9740-666717E25A43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30266" y="2313639"/>
              <a:ext cx="535020" cy="360000"/>
            </a:xfrm>
            <a:prstGeom prst="rect">
              <a:avLst/>
            </a:prstGeom>
          </p:spPr>
        </p:pic>
        <p:pic>
          <p:nvPicPr>
            <p:cNvPr id="42" name="Imagen 41" descr="Icono&#10;&#10;Descripción generada automáticamente">
              <a:extLst>
                <a:ext uri="{FF2B5EF4-FFF2-40B4-BE49-F238E27FC236}">
                  <a16:creationId xmlns:a16="http://schemas.microsoft.com/office/drawing/2014/main" id="{72E81EC9-045F-428E-B449-BCA4419A399C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88332" y="2306416"/>
              <a:ext cx="359532" cy="360000"/>
            </a:xfrm>
            <a:prstGeom prst="rect">
              <a:avLst/>
            </a:prstGeom>
          </p:spPr>
        </p:pic>
        <p:pic>
          <p:nvPicPr>
            <p:cNvPr id="43" name="Imagen 42" descr="Patrón de fondo&#10;&#10;Descripción generada automáticamente">
              <a:extLst>
                <a:ext uri="{FF2B5EF4-FFF2-40B4-BE49-F238E27FC236}">
                  <a16:creationId xmlns:a16="http://schemas.microsoft.com/office/drawing/2014/main" id="{A690EC9C-0A75-4260-91F9-CB56B094147F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19872" y="2313138"/>
              <a:ext cx="246744" cy="360000"/>
            </a:xfrm>
            <a:prstGeom prst="rect">
              <a:avLst/>
            </a:prstGeom>
          </p:spPr>
        </p:pic>
        <p:pic>
          <p:nvPicPr>
            <p:cNvPr id="44" name="Imagen 43">
              <a:extLst>
                <a:ext uri="{FF2B5EF4-FFF2-40B4-BE49-F238E27FC236}">
                  <a16:creationId xmlns:a16="http://schemas.microsoft.com/office/drawing/2014/main" id="{CFEE853F-10AE-4B3C-9565-34886FBECD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5298" b="7392"/>
            <a:stretch/>
          </p:blipFill>
          <p:spPr>
            <a:xfrm>
              <a:off x="3779912" y="2291175"/>
              <a:ext cx="491288" cy="360000"/>
            </a:xfrm>
            <a:prstGeom prst="rect">
              <a:avLst/>
            </a:prstGeom>
          </p:spPr>
        </p:pic>
        <p:pic>
          <p:nvPicPr>
            <p:cNvPr id="45" name="Imagen 44" descr="Imagen que contiene firmar, texto, objeto, reloj&#10;&#10;Descripción generada automáticamente">
              <a:extLst>
                <a:ext uri="{FF2B5EF4-FFF2-40B4-BE49-F238E27FC236}">
                  <a16:creationId xmlns:a16="http://schemas.microsoft.com/office/drawing/2014/main" id="{7A5B5308-F8DF-4A50-AEDE-968E7A885241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1271" y="1357091"/>
              <a:ext cx="1206704" cy="36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96258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/>
          <p:nvPr userDrawn="1"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rgbClr val="E3E3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" name="Picture 3" descr="EurofusionDisc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15888"/>
            <a:ext cx="458787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6147" y="163488"/>
            <a:ext cx="6844245" cy="457200"/>
          </a:xfrm>
        </p:spPr>
        <p:txBody>
          <a:bodyPr>
            <a:noAutofit/>
          </a:bodyPr>
          <a:lstStyle>
            <a:lvl1pPr algn="ctr">
              <a:lnSpc>
                <a:spcPts val="3200"/>
              </a:lnSpc>
              <a:defRPr sz="2800" b="1"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896544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latin typeface="+mn-lt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buChar char="•"/>
              <a:defRPr sz="2000">
                <a:latin typeface="+mn-lt"/>
                <a:cs typeface="Arial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buChar char="•"/>
              <a:defRPr sz="1800">
                <a:latin typeface="+mn-lt"/>
                <a:cs typeface="Arial" panose="020B0604020202020204" pitchFamily="34" charset="0"/>
              </a:defRPr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468313" y="6525344"/>
            <a:ext cx="8239125" cy="268287"/>
          </a:xfrm>
        </p:spPr>
        <p:txBody>
          <a:bodyPr/>
          <a:lstStyle>
            <a:lvl1pPr algn="r">
              <a:defRPr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pl-PL"/>
              <a:t>Author </a:t>
            </a:r>
            <a:r>
              <a:rPr lang="en-GB"/>
              <a:t>| </a:t>
            </a:r>
            <a:r>
              <a:rPr lang="pl-PL"/>
              <a:t>Meeting</a:t>
            </a:r>
            <a:r>
              <a:rPr lang="en-GB"/>
              <a:t> | </a:t>
            </a:r>
            <a:r>
              <a:rPr lang="pl-PL" err="1"/>
              <a:t>Date</a:t>
            </a:r>
            <a:r>
              <a:rPr lang="pl-PL"/>
              <a:t> </a:t>
            </a:r>
            <a:r>
              <a:rPr lang="en-GB"/>
              <a:t>| Page </a:t>
            </a:r>
            <a:fld id="{4F66EC46-2A95-4ACB-80B2-DCC2083C3903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3" descr="image001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1060135" cy="576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7273842"/>
      </p:ext>
    </p:extLst>
  </p:cSld>
  <p:clrMapOvr>
    <a:masterClrMapping/>
  </p:clrMapOvr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ES"/>
              <a:t>Click to edit Master title style</a:t>
            </a:r>
            <a:endParaRPr lang="en-GB" altLang="es-E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ES"/>
              <a:t>Click to edit Master text styles</a:t>
            </a:r>
          </a:p>
          <a:p>
            <a:pPr lvl="1"/>
            <a:r>
              <a:rPr lang="en-US" altLang="es-ES"/>
              <a:t>Second level</a:t>
            </a:r>
          </a:p>
          <a:p>
            <a:pPr lvl="2"/>
            <a:r>
              <a:rPr lang="en-US" altLang="es-ES"/>
              <a:t>Third level</a:t>
            </a:r>
          </a:p>
          <a:p>
            <a:pPr lvl="3"/>
            <a:r>
              <a:rPr lang="en-US" altLang="es-ES"/>
              <a:t>Fourth level</a:t>
            </a:r>
          </a:p>
          <a:p>
            <a:pPr lvl="4"/>
            <a:r>
              <a:rPr lang="en-US" altLang="es-ES"/>
              <a:t>Fifth level</a:t>
            </a:r>
            <a:endParaRPr lang="en-GB" alt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C8FD0FA-3FA7-4D0C-B286-1790BE42FDDC}" type="datetimeFigureOut">
              <a:rPr lang="en-GB" smtClean="0"/>
              <a:pPr>
                <a:defRPr/>
              </a:pPr>
              <a:t>10/04/2025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A2BFE7A-63C3-4696-BA76-19E63631F2AF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n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ytuł 15"/>
          <p:cNvSpPr>
            <a:spLocks noGrp="1"/>
          </p:cNvSpPr>
          <p:nvPr>
            <p:ph type="ctrTitle"/>
          </p:nvPr>
        </p:nvSpPr>
        <p:spPr>
          <a:xfrm>
            <a:off x="395536" y="2077699"/>
            <a:ext cx="8496944" cy="1440160"/>
          </a:xfrm>
        </p:spPr>
        <p:txBody>
          <a:bodyPr/>
          <a:lstStyle/>
          <a:p>
            <a:r>
              <a:rPr lang="en-GB" sz="3500" dirty="0"/>
              <a:t>IFMIF-DONES related activities at Lithuanian Energy Institute </a:t>
            </a:r>
            <a:endParaRPr lang="pl-PL" sz="3500" dirty="0"/>
          </a:p>
        </p:txBody>
      </p:sp>
      <p:sp>
        <p:nvSpPr>
          <p:cNvPr id="19" name="Podtytuł 18"/>
          <p:cNvSpPr>
            <a:spLocks noGrp="1"/>
          </p:cNvSpPr>
          <p:nvPr>
            <p:ph type="subTitle" idx="1"/>
          </p:nvPr>
        </p:nvSpPr>
        <p:spPr>
          <a:xfrm>
            <a:off x="395536" y="3825240"/>
            <a:ext cx="8748464" cy="899904"/>
          </a:xfrm>
        </p:spPr>
        <p:txBody>
          <a:bodyPr/>
          <a:lstStyle/>
          <a:p>
            <a:r>
              <a:rPr lang="en-GB" sz="2000" u="sng" dirty="0"/>
              <a:t>Andrius Tidikas</a:t>
            </a:r>
            <a:r>
              <a:rPr lang="en-GB" sz="2000" dirty="0"/>
              <a:t>, Gediminas </a:t>
            </a:r>
            <a:r>
              <a:rPr lang="en-GB" sz="2000" dirty="0" err="1"/>
              <a:t>Stankūnas</a:t>
            </a:r>
            <a:r>
              <a:rPr lang="en-GB" sz="2000" dirty="0"/>
              <a:t>, Simona </a:t>
            </a:r>
            <a:r>
              <a:rPr lang="en-GB" sz="2000" dirty="0" err="1"/>
              <a:t>Breidokaitė</a:t>
            </a:r>
            <a:r>
              <a:rPr lang="en-GB" sz="2000" dirty="0"/>
              <a:t>, </a:t>
            </a:r>
            <a:r>
              <a:rPr lang="en-GB" sz="2000" dirty="0" err="1"/>
              <a:t>Benjaminas</a:t>
            </a:r>
            <a:r>
              <a:rPr lang="en-GB" sz="2000" dirty="0"/>
              <a:t> </a:t>
            </a:r>
            <a:r>
              <a:rPr lang="en-GB" sz="2000" dirty="0" err="1"/>
              <a:t>Togobicki</a:t>
            </a:r>
            <a:r>
              <a:rPr lang="en-GB" sz="2000" dirty="0"/>
              <a:t>, </a:t>
            </a:r>
            <a:r>
              <a:rPr lang="en-GB" sz="2000" dirty="0" err="1"/>
              <a:t>Dilmurod</a:t>
            </a:r>
            <a:r>
              <a:rPr lang="en-GB" sz="2000" dirty="0"/>
              <a:t> </a:t>
            </a:r>
            <a:r>
              <a:rPr lang="en-GB" sz="2000" dirty="0" err="1"/>
              <a:t>Tuymurodov</a:t>
            </a:r>
            <a:r>
              <a:rPr lang="en-GB" sz="2000" dirty="0"/>
              <a:t> </a:t>
            </a:r>
          </a:p>
          <a:p>
            <a:r>
              <a:rPr lang="en-GB" sz="2000" dirty="0"/>
              <a:t>and WPENS contributors</a:t>
            </a:r>
          </a:p>
          <a:p>
            <a:r>
              <a:rPr lang="en-GB" sz="2000" dirty="0"/>
              <a:t>Lithuanian Energy Institute</a:t>
            </a:r>
            <a:endParaRPr lang="pl-PL" sz="2000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168" y="6433240"/>
            <a:ext cx="842646" cy="36004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j-lt"/>
              </a:rPr>
              <a:t>New modelling assumptions</a:t>
            </a:r>
            <a:endParaRPr lang="pl-PL" dirty="0">
              <a:latin typeface="+mj-lt"/>
            </a:endParaRP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err="1"/>
              <a:t>A.Tidikas</a:t>
            </a:r>
            <a:r>
              <a:rPr lang="en-GB" dirty="0"/>
              <a:t> | Fusion Neutronics Meeting 2025 | 10/04/25</a:t>
            </a:r>
            <a:r>
              <a:rPr lang="pl-PL" dirty="0"/>
              <a:t> </a:t>
            </a:r>
            <a:r>
              <a:rPr lang="en-GB" dirty="0"/>
              <a:t>| Page </a:t>
            </a:r>
            <a:fld id="{4F66EC46-2A95-4ACB-80B2-DCC2083C3903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6838DBE-84AB-481D-8E1B-596E870A48D1}"/>
              </a:ext>
            </a:extLst>
          </p:cNvPr>
          <p:cNvSpPr txBox="1"/>
          <p:nvPr/>
        </p:nvSpPr>
        <p:spPr>
          <a:xfrm>
            <a:off x="233617" y="893974"/>
            <a:ext cx="5035534" cy="28434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GB" sz="14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Variance Reduction with ADVANTG:</a:t>
            </a:r>
            <a:endParaRPr lang="en-GB" sz="12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4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Improves accuracy near leakage points</a:t>
            </a:r>
            <a:endParaRPr lang="en-GB" sz="12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4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Reduces uncertainties by 10%</a:t>
            </a:r>
            <a:endParaRPr lang="en-GB" sz="14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GB" sz="14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Assumptions:</a:t>
            </a:r>
            <a:endParaRPr lang="en-GB" sz="12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4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Beam off scenario (lithium in DT, traces in the pipes)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400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Beam on scenario (lithium circulated in pipes, traces of lithium in DT)</a:t>
            </a:r>
            <a:endParaRPr lang="en-GB" sz="1400" dirty="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4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Standard vs. heavy concrete</a:t>
            </a:r>
            <a:endParaRPr lang="en-GB" sz="1200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en-GB" sz="12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Lithium traces were not considered!</a:t>
            </a:r>
            <a:endParaRPr lang="en-GB" sz="1200" b="1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84CF15F-785A-4C8A-8392-0A870D8058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9151" y="920995"/>
            <a:ext cx="3641233" cy="29825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2E0E6C-8FDD-496B-BAC7-FD5A676374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322" y="3834779"/>
            <a:ext cx="6283908" cy="2339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2941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Dose Rate </a:t>
            </a:r>
            <a:r>
              <a:rPr lang="en-GB" dirty="0">
                <a:latin typeface="+mj-lt"/>
              </a:rPr>
              <a:t>Calculations</a:t>
            </a:r>
            <a:r>
              <a:rPr lang="en-GB" dirty="0"/>
              <a:t> – Beam-Off Scenarios</a:t>
            </a:r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err="1"/>
              <a:t>A.Tidikas</a:t>
            </a:r>
            <a:r>
              <a:rPr lang="en-GB" dirty="0"/>
              <a:t> | Fusion Neutronics Meeting 2025 | 10/04/25</a:t>
            </a:r>
            <a:r>
              <a:rPr lang="pl-PL" dirty="0"/>
              <a:t> </a:t>
            </a:r>
            <a:r>
              <a:rPr lang="en-GB" dirty="0"/>
              <a:t>| Page </a:t>
            </a:r>
            <a:fld id="{4F66EC46-2A95-4ACB-80B2-DCC2083C3903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6838DBE-84AB-481D-8E1B-596E870A48D1}"/>
              </a:ext>
            </a:extLst>
          </p:cNvPr>
          <p:cNvSpPr txBox="1"/>
          <p:nvPr/>
        </p:nvSpPr>
        <p:spPr>
          <a:xfrm>
            <a:off x="193092" y="746086"/>
            <a:ext cx="8239125" cy="237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GB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Case 1: Ordinary Concrete Shielding (Beam-Off)</a:t>
            </a:r>
            <a:endParaRPr lang="en-GB" sz="1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DT pit with </a:t>
            </a:r>
            <a:r>
              <a:rPr lang="en-GB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1m concrete cover + 50cm separation wall</a:t>
            </a:r>
            <a:endParaRPr lang="en-GB" sz="1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Dose rate outside shielding: </a:t>
            </a:r>
            <a:r>
              <a:rPr lang="en-GB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en-GB" b="1" dirty="0" err="1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μSv</a:t>
            </a:r>
            <a:r>
              <a:rPr lang="en-GB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/h</a:t>
            </a:r>
            <a:endParaRPr lang="en-GB" sz="1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GB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Case 2: Heavy Concrete Shielding (Beam-Off)</a:t>
            </a:r>
            <a:endParaRPr lang="en-GB" sz="1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Same geometry</a:t>
            </a:r>
            <a:endParaRPr lang="en-GB" sz="1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Dose rate reduced to </a:t>
            </a:r>
            <a:r>
              <a:rPr lang="en-GB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n-GB" b="1" dirty="0" err="1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μSv</a:t>
            </a:r>
            <a:r>
              <a:rPr lang="en-GB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/h</a:t>
            </a:r>
            <a:endParaRPr lang="en-GB" sz="1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52C874D-E1D3-4A37-9E91-E275DE7F16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569" y="3429000"/>
            <a:ext cx="815340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470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Dose Rate Calculations – Beam-On Scenario</a:t>
            </a:r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err="1"/>
              <a:t>A.Tidikas</a:t>
            </a:r>
            <a:r>
              <a:rPr lang="en-GB" dirty="0"/>
              <a:t> | Fusion Neutronics Meeting 2025 | 10/04/25</a:t>
            </a:r>
            <a:r>
              <a:rPr lang="pl-PL" dirty="0"/>
              <a:t> </a:t>
            </a:r>
            <a:r>
              <a:rPr lang="en-GB" dirty="0"/>
              <a:t>| Page </a:t>
            </a:r>
            <a:fld id="{4F66EC46-2A95-4ACB-80B2-DCC2083C3903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6838DBE-84AB-481D-8E1B-596E870A48D1}"/>
              </a:ext>
            </a:extLst>
          </p:cNvPr>
          <p:cNvSpPr txBox="1"/>
          <p:nvPr/>
        </p:nvSpPr>
        <p:spPr>
          <a:xfrm>
            <a:off x="245097" y="747047"/>
            <a:ext cx="8653806" cy="23827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GB" sz="12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Case 3: Beam-On with Lithium in Piping</a:t>
            </a:r>
            <a:endParaRPr lang="en-GB" sz="1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2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Dose rates: </a:t>
            </a:r>
            <a:r>
              <a:rPr lang="en-GB" sz="12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Up to 10⁴ </a:t>
            </a:r>
            <a:r>
              <a:rPr lang="en-GB" sz="1200" b="1" dirty="0" err="1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μSv</a:t>
            </a:r>
            <a:r>
              <a:rPr lang="en-GB" sz="12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/h inside LLC room</a:t>
            </a:r>
            <a:endParaRPr lang="en-GB" sz="1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GB" sz="12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External Exposure:</a:t>
            </a:r>
            <a:endParaRPr lang="en-GB" sz="1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2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Corridor C002: 10 </a:t>
            </a:r>
            <a:r>
              <a:rPr lang="en-GB" sz="1200" dirty="0" err="1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μSv</a:t>
            </a:r>
            <a:r>
              <a:rPr lang="en-GB" sz="12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/h</a:t>
            </a:r>
            <a:endParaRPr lang="en-GB" sz="1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2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Cold Trap Cell (R009-1): 1 </a:t>
            </a:r>
            <a:r>
              <a:rPr lang="en-GB" sz="1200" dirty="0" err="1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μSv</a:t>
            </a:r>
            <a:r>
              <a:rPr lang="en-GB" sz="12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/h</a:t>
            </a:r>
            <a:endParaRPr lang="en-GB" sz="1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GB" sz="12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Shielding Effectiveness:</a:t>
            </a:r>
            <a:endParaRPr lang="en-GB" sz="1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2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1m of concrete shields </a:t>
            </a:r>
            <a:r>
              <a:rPr lang="en-GB" sz="12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most of LLC room</a:t>
            </a:r>
            <a:endParaRPr lang="en-GB" sz="1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2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Heavy concrete reduces external dose by </a:t>
            </a:r>
            <a:r>
              <a:rPr lang="en-GB" sz="12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10x</a:t>
            </a:r>
            <a:endParaRPr lang="en-GB" sz="1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9E26BBE-D6E0-4797-A0CB-041E0FA1D6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8280" y="3429000"/>
            <a:ext cx="5738192" cy="2773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4057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err="1"/>
              <a:t>A.Tidikas</a:t>
            </a:r>
            <a:r>
              <a:rPr lang="en-GB" dirty="0"/>
              <a:t> | Fusion Neutronics Meeting 2025 | 10/04/25</a:t>
            </a:r>
            <a:r>
              <a:rPr lang="pl-PL" dirty="0"/>
              <a:t> </a:t>
            </a:r>
            <a:r>
              <a:rPr lang="en-GB" dirty="0"/>
              <a:t>| Page </a:t>
            </a:r>
            <a:fld id="{4F66EC46-2A95-4ACB-80B2-DCC2083C3903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6838DBE-84AB-481D-8E1B-596E870A48D1}"/>
              </a:ext>
            </a:extLst>
          </p:cNvPr>
          <p:cNvSpPr txBox="1"/>
          <p:nvPr/>
        </p:nvSpPr>
        <p:spPr>
          <a:xfrm>
            <a:off x="245097" y="586408"/>
            <a:ext cx="8761743" cy="36319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sz="1800" dirty="0">
              <a:effectLst/>
              <a:latin typeface="+mj-lt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GB" sz="12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Key Findings:</a:t>
            </a:r>
            <a:endParaRPr lang="en-GB" sz="1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2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Reduced corrosion model has </a:t>
            </a:r>
            <a:r>
              <a:rPr lang="en-GB" sz="12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limited impact on dose reduction</a:t>
            </a:r>
            <a:endParaRPr lang="en-GB" sz="1200" dirty="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2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Beam-off dose rates are manageable with shielding</a:t>
            </a:r>
            <a:endParaRPr lang="en-GB" sz="1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2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Beam-on operation causes high radiation fields (10⁴ </a:t>
            </a:r>
            <a:r>
              <a:rPr lang="en-GB" sz="1200" dirty="0" err="1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μSv</a:t>
            </a:r>
            <a:r>
              <a:rPr lang="en-GB" sz="12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/h)</a:t>
            </a:r>
            <a:endParaRPr lang="en-GB" sz="1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2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Heavy concrete is around 10 times greater in mitigating dose rates outside DT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Radiation Levels in </a:t>
            </a:r>
            <a:r>
              <a:rPr lang="en-GB" sz="1200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adjecets</a:t>
            </a:r>
            <a:r>
              <a:rPr lang="en-GB" sz="1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rooms</a:t>
            </a:r>
            <a:endParaRPr lang="en-GB" sz="1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en-GB" sz="12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Things to consider</a:t>
            </a:r>
            <a:endParaRPr lang="en-GB" sz="1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2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ACP and Be-7 trapping optimization</a:t>
            </a:r>
            <a:endParaRPr lang="en-GB" sz="1100" b="1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2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Improved shielding designs</a:t>
            </a:r>
            <a:endParaRPr lang="en-GB" sz="1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2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Refinement of corrosion models</a:t>
            </a:r>
            <a:endParaRPr lang="en-GB" dirty="0">
              <a:latin typeface="+mj-lt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endParaRPr lang="en-GB" sz="1800" dirty="0">
              <a:effectLst/>
              <a:latin typeface="+mj-lt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28ED358-721B-4633-B5E5-1ED26D4F32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432" y="3813695"/>
            <a:ext cx="7299960" cy="2711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817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Outline</a:t>
            </a:r>
            <a:endParaRPr lang="pl-PL" sz="2400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err="1"/>
              <a:t>A.Tidikas</a:t>
            </a:r>
            <a:r>
              <a:rPr lang="en-GB" dirty="0"/>
              <a:t> | Fusion Neutronics Meeting 2025 | 10/04/25</a:t>
            </a:r>
            <a:r>
              <a:rPr lang="pl-PL" dirty="0"/>
              <a:t> </a:t>
            </a:r>
            <a:r>
              <a:rPr lang="en-GB" dirty="0"/>
              <a:t>| Page </a:t>
            </a:r>
            <a:fld id="{4F66EC46-2A95-4ACB-80B2-DCC2083C3903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6838DBE-84AB-481D-8E1B-596E870A48D1}"/>
              </a:ext>
            </a:extLst>
          </p:cNvPr>
          <p:cNvSpPr txBox="1"/>
          <p:nvPr/>
        </p:nvSpPr>
        <p:spPr>
          <a:xfrm>
            <a:off x="162612" y="1760622"/>
            <a:ext cx="8653806" cy="34036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en-GB" sz="32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Introduction to the Lithium loop cell</a:t>
            </a: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en-GB" sz="32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Simplified model</a:t>
            </a:r>
          </a:p>
          <a:p>
            <a:pPr marL="914400" lvl="1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Key assumptions of so</a:t>
            </a:r>
            <a:r>
              <a:rPr lang="en-GB" sz="3200" dirty="0">
                <a:ea typeface="SimSun" panose="02010600030101010101" pitchFamily="2" charset="-122"/>
                <a:cs typeface="Times New Roman" panose="02020603050405020304" pitchFamily="18" charset="0"/>
              </a:rPr>
              <a:t>urce term modelling</a:t>
            </a:r>
            <a:endParaRPr lang="en-GB" sz="32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en-GB" sz="3200" dirty="0">
                <a:ea typeface="SimSun" panose="02010600030101010101" pitchFamily="2" charset="-122"/>
                <a:cs typeface="Times New Roman" panose="02020603050405020304" pitchFamily="18" charset="0"/>
              </a:rPr>
              <a:t>Detailed model</a:t>
            </a:r>
          </a:p>
          <a:p>
            <a:pPr marL="914400" lvl="1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ea typeface="SimSun" panose="02010600030101010101" pitchFamily="2" charset="-122"/>
                <a:cs typeface="Times New Roman" panose="02020603050405020304" pitchFamily="18" charset="0"/>
              </a:rPr>
              <a:t>Extended assessment</a:t>
            </a:r>
          </a:p>
        </p:txBody>
      </p:sp>
    </p:spTree>
    <p:extLst>
      <p:ext uri="{BB962C8B-B14F-4D97-AF65-F5344CB8AC3E}">
        <p14:creationId xmlns:p14="http://schemas.microsoft.com/office/powerpoint/2010/main" val="269406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Lithium Loop S</a:t>
            </a:r>
            <a:r>
              <a:rPr lang="en-GB" sz="2400" b="1" dirty="0"/>
              <a:t>ource Term</a:t>
            </a:r>
            <a:endParaRPr lang="pl-PL" sz="2400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err="1"/>
              <a:t>A.Tidikas</a:t>
            </a:r>
            <a:r>
              <a:rPr lang="en-GB" dirty="0"/>
              <a:t> | Fusion Neutronics Meeting 2025 | 10/04/25</a:t>
            </a:r>
            <a:r>
              <a:rPr lang="pl-PL" dirty="0"/>
              <a:t> </a:t>
            </a:r>
            <a:r>
              <a:rPr lang="en-GB" dirty="0"/>
              <a:t>| Page </a:t>
            </a:r>
            <a:fld id="{4F66EC46-2A95-4ACB-80B2-DCC2083C3903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6838DBE-84AB-481D-8E1B-596E870A48D1}"/>
              </a:ext>
            </a:extLst>
          </p:cNvPr>
          <p:cNvSpPr txBox="1"/>
          <p:nvPr/>
        </p:nvSpPr>
        <p:spPr>
          <a:xfrm>
            <a:off x="162612" y="1052676"/>
            <a:ext cx="4409388" cy="47526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GB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High-intensity deuteron beam (125 mA, 40 MeV) interacts with lithium</a:t>
            </a:r>
            <a:endParaRPr lang="en-GB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GB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Key reactions:</a:t>
            </a:r>
            <a:endParaRPr lang="en-GB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7Li(d,2n)7Be &amp; 6Li(</a:t>
            </a:r>
            <a:r>
              <a:rPr lang="en-GB" b="1" dirty="0" err="1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d,n</a:t>
            </a:r>
            <a:r>
              <a:rPr lang="en-GB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)7Be </a:t>
            </a:r>
            <a:r>
              <a:rPr lang="en-GB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GB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Beryllium-7</a:t>
            </a:r>
            <a:r>
              <a:rPr lang="en-GB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(dominant radioisotope)</a:t>
            </a:r>
            <a:endParaRPr lang="en-GB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Neutron activation of </a:t>
            </a:r>
            <a:r>
              <a:rPr lang="en-GB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SS316L &amp; EUROFER</a:t>
            </a:r>
            <a:r>
              <a:rPr lang="en-GB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→ Activated Corrosion Products (ACPs)</a:t>
            </a:r>
            <a:r>
              <a:rPr lang="en-GB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en-GB" b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Key considerations:</a:t>
            </a:r>
            <a:endParaRPr lang="en-GB" b="1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Dissolution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Deposition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Trapping </a:t>
            </a:r>
            <a:r>
              <a:rPr lang="en-GB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and purification efficiency</a:t>
            </a:r>
            <a:endParaRPr lang="en-GB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endParaRPr lang="en-GB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11B5D07-8DAE-425A-93F4-88CC812ABE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6418" y="4296767"/>
            <a:ext cx="3600000" cy="212033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6E67486-9B3D-4D94-B1B3-1082641CADA2}"/>
              </a:ext>
            </a:extLst>
          </p:cNvPr>
          <p:cNvSpPr txBox="1"/>
          <p:nvPr/>
        </p:nvSpPr>
        <p:spPr>
          <a:xfrm>
            <a:off x="91029" y="6398435"/>
            <a:ext cx="45872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 err="1"/>
              <a:t>Bernardi</a:t>
            </a:r>
            <a:r>
              <a:rPr lang="en-GB" dirty="0"/>
              <a:t>, D., et al. J Fusion </a:t>
            </a:r>
            <a:r>
              <a:rPr lang="en-GB" dirty="0" err="1"/>
              <a:t>Energ</a:t>
            </a:r>
            <a:r>
              <a:rPr lang="en-GB" dirty="0"/>
              <a:t> 41, 24 (2022)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8CC7D2B-A4A6-49AB-98CF-09F226E1BA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3716" y="1452846"/>
            <a:ext cx="4237672" cy="2505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7471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 Model and Assumptions</a:t>
            </a:r>
            <a:endParaRPr lang="pl-PL" sz="2400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err="1"/>
              <a:t>A.Tidikas</a:t>
            </a:r>
            <a:r>
              <a:rPr lang="en-GB" dirty="0"/>
              <a:t> | Fusion Neutronics Meeting 2025 | 10/04/25</a:t>
            </a:r>
            <a:r>
              <a:rPr lang="pl-PL" dirty="0"/>
              <a:t> </a:t>
            </a:r>
            <a:r>
              <a:rPr lang="en-GB" dirty="0"/>
              <a:t>| Page </a:t>
            </a:r>
            <a:fld id="{4F66EC46-2A95-4ACB-80B2-DCC2083C3903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A6DE09-AF0B-DC8D-0A18-B563C6190DCB}"/>
              </a:ext>
            </a:extLst>
          </p:cNvPr>
          <p:cNvSpPr txBox="1"/>
          <p:nvPr/>
        </p:nvSpPr>
        <p:spPr>
          <a:xfrm>
            <a:off x="35496" y="836712"/>
            <a:ext cx="9108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Simplified Lithium loop model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6838DBE-84AB-481D-8E1B-596E870A48D1}"/>
              </a:ext>
            </a:extLst>
          </p:cNvPr>
          <p:cNvSpPr txBox="1"/>
          <p:nvPr/>
        </p:nvSpPr>
        <p:spPr>
          <a:xfrm>
            <a:off x="162612" y="1760622"/>
            <a:ext cx="6167781" cy="49249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lvl="0" indent="-1714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GB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Lithium Loop System Components:</a:t>
            </a:r>
            <a:endParaRPr lang="en-GB" sz="1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28650" lvl="1" indent="-1714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Cold Leg (CL):</a:t>
            </a:r>
            <a:r>
              <a:rPr lang="en-GB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Outflow from heat exchanger</a:t>
            </a:r>
            <a:endParaRPr lang="en-GB" sz="1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28650" lvl="1" indent="-1714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Cold Trap (CT):</a:t>
            </a:r>
            <a:r>
              <a:rPr lang="en-GB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Mesh filter for Be-7 and impurities</a:t>
            </a:r>
            <a:endParaRPr lang="en-GB" sz="1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28650" lvl="1" indent="-1714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Heat Exchanger (HX):</a:t>
            </a:r>
            <a:r>
              <a:rPr lang="en-GB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Maintains lithium temperature and impurity removal</a:t>
            </a:r>
            <a:endParaRPr lang="en-GB" sz="1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1450" lvl="0" indent="-1714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GB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Key Assumptions:</a:t>
            </a:r>
            <a:endParaRPr lang="en-GB" sz="1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28650" lvl="1" indent="-1714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en-GB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Be-7 uniformly dissolved</a:t>
            </a:r>
            <a:r>
              <a:rPr lang="en-GB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in lithium at 3.26E-05 </a:t>
            </a:r>
            <a:r>
              <a:rPr lang="en-GB" dirty="0" err="1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appm</a:t>
            </a:r>
            <a:endParaRPr lang="en-GB" dirty="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8650" lvl="1" indent="-1714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en-GB" sz="16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Flow regime </a:t>
            </a:r>
            <a:r>
              <a:rPr lang="en-US" sz="1800" dirty="0">
                <a:effectLst/>
                <a:latin typeface="Times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300°C in the cold leg, and a 2% flow rate </a:t>
            </a:r>
            <a:endParaRPr lang="en-GB" sz="1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28650" lvl="1" indent="-1714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en-GB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Two corrosion models:</a:t>
            </a:r>
            <a:endParaRPr lang="en-GB" sz="1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85850" lvl="2" indent="-1714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1371600" algn="l"/>
              </a:tabLst>
            </a:pPr>
            <a:r>
              <a:rPr lang="en-GB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Basic: </a:t>
            </a:r>
            <a:r>
              <a:rPr lang="en-GB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2 µm/year</a:t>
            </a:r>
            <a:r>
              <a:rPr lang="en-GB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corrosion for all components</a:t>
            </a:r>
            <a:endParaRPr lang="en-GB" sz="1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85850" lvl="2" indent="-1714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1371600" algn="l"/>
              </a:tabLst>
            </a:pPr>
            <a:r>
              <a:rPr lang="en-GB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Reduced: </a:t>
            </a:r>
            <a:r>
              <a:rPr lang="en-GB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0.4 µm/year</a:t>
            </a:r>
            <a:r>
              <a:rPr lang="en-GB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for CL, HX, hot leg; </a:t>
            </a:r>
            <a:r>
              <a:rPr lang="en-GB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0.133 µm/year</a:t>
            </a:r>
            <a:r>
              <a:rPr lang="en-GB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for quench tank</a:t>
            </a:r>
            <a:endParaRPr lang="en-GB" sz="1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28650" lvl="1" indent="-1714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en-GB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Gamma spectra calculated at 0s, 1h, 1d, 1 week decay</a:t>
            </a:r>
            <a:endParaRPr lang="en-GB" sz="1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781EB30-5A65-4D75-AF2D-58FB5B29B037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493588" y="988665"/>
            <a:ext cx="2322830" cy="37541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48CB2AA-E49B-4EA5-B00B-A015765F6D8E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3588" y="4742785"/>
            <a:ext cx="2159635" cy="16732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15041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Gamma Spectra Analysis</a:t>
            </a:r>
            <a:endParaRPr lang="pl-PL" sz="2400" dirty="0">
              <a:latin typeface="+mj-lt"/>
            </a:endParaRP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err="1"/>
              <a:t>A.Tidikas</a:t>
            </a:r>
            <a:r>
              <a:rPr lang="en-GB" dirty="0"/>
              <a:t> | Fusion Neutronics Meeting 2025 | 10/04/25</a:t>
            </a:r>
            <a:r>
              <a:rPr lang="pl-PL" dirty="0"/>
              <a:t> </a:t>
            </a:r>
            <a:r>
              <a:rPr lang="en-GB" dirty="0"/>
              <a:t>| Page </a:t>
            </a:r>
            <a:fld id="{4F66EC46-2A95-4ACB-80B2-DCC2083C3903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A6DE09-AF0B-DC8D-0A18-B563C6190DCB}"/>
              </a:ext>
            </a:extLst>
          </p:cNvPr>
          <p:cNvSpPr txBox="1"/>
          <p:nvPr/>
        </p:nvSpPr>
        <p:spPr>
          <a:xfrm>
            <a:off x="35496" y="836712"/>
            <a:ext cx="9108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FISPACT-2 code was utilized for the spectral and decay calculations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6838DBE-84AB-481D-8E1B-596E870A48D1}"/>
              </a:ext>
            </a:extLst>
          </p:cNvPr>
          <p:cNvSpPr txBox="1"/>
          <p:nvPr/>
        </p:nvSpPr>
        <p:spPr>
          <a:xfrm>
            <a:off x="162612" y="1760621"/>
            <a:ext cx="5278068" cy="43536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GB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Gamma Spectra Breakdown:</a:t>
            </a:r>
            <a:endParaRPr lang="en-GB" sz="1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Be-7:</a:t>
            </a:r>
            <a:r>
              <a:rPr lang="en-GB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Peak at </a:t>
            </a:r>
            <a:r>
              <a:rPr lang="en-GB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477.6 keV</a:t>
            </a:r>
            <a:r>
              <a:rPr lang="en-GB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, dominates activity in cold trap</a:t>
            </a:r>
            <a:endParaRPr lang="en-GB" sz="1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ACPs:</a:t>
            </a:r>
            <a:endParaRPr lang="en-GB" sz="1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00150" lvl="2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1371600" algn="l"/>
              </a:tabLst>
            </a:pPr>
            <a:r>
              <a:rPr lang="en-GB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HX &amp; CL:</a:t>
            </a:r>
            <a:r>
              <a:rPr lang="en-GB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Co-58, Co-60, Mn-54, Fe-55…</a:t>
            </a:r>
            <a:endParaRPr lang="en-GB" sz="1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00150" lvl="2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1371600" algn="l"/>
              </a:tabLst>
            </a:pPr>
            <a:r>
              <a:rPr lang="en-GB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Cold trap:</a:t>
            </a:r>
            <a:r>
              <a:rPr lang="en-GB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3 orders of magnitude higher Be-7 activity</a:t>
            </a:r>
            <a:endParaRPr lang="en-GB" sz="1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Spectra divided into </a:t>
            </a:r>
            <a:r>
              <a:rPr lang="en-GB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18 energy groups</a:t>
            </a:r>
            <a:r>
              <a:rPr lang="en-GB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(0–5 MeV)</a:t>
            </a:r>
            <a:endParaRPr lang="en-GB" sz="1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GB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Key difference:</a:t>
            </a:r>
            <a:endParaRPr lang="en-GB" sz="1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Reduced corrosion model shows </a:t>
            </a:r>
            <a:r>
              <a:rPr lang="en-GB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~5x lower cobalt levels</a:t>
            </a:r>
            <a:endParaRPr lang="en-GB" sz="1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45E6A7-EBE0-4C51-A6D5-7ED39353EE4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7697" y="1417143"/>
            <a:ext cx="2879725" cy="1510665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EBB04A8-16AA-4D5F-B797-72430EA94AD9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7697" y="3038591"/>
            <a:ext cx="2879725" cy="1551940"/>
          </a:xfrm>
          <a:prstGeom prst="rect">
            <a:avLst/>
          </a:prstGeom>
          <a:noFill/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9EE9E78-0652-45B9-A3F2-1ED6AE21D707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7697" y="4867182"/>
            <a:ext cx="2879725" cy="15106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23969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b="1" dirty="0">
                <a:effectLst/>
                <a:latin typeface="+mj-lt"/>
                <a:ea typeface="Times New Roman" panose="02020603050405020304" pitchFamily="18" charset="0"/>
              </a:rPr>
              <a:t>Dose Rate Calculations</a:t>
            </a:r>
            <a:endParaRPr lang="pl-PL" sz="3600" dirty="0">
              <a:latin typeface="+mj-lt"/>
            </a:endParaRP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err="1"/>
              <a:t>A.Tidikas</a:t>
            </a:r>
            <a:r>
              <a:rPr lang="en-GB" dirty="0"/>
              <a:t> | Fusion Neutronics Meeting 2025 | 10/04/25</a:t>
            </a:r>
            <a:r>
              <a:rPr lang="pl-PL" dirty="0"/>
              <a:t> </a:t>
            </a:r>
            <a:r>
              <a:rPr lang="en-GB" dirty="0"/>
              <a:t>| Page </a:t>
            </a:r>
            <a:fld id="{4F66EC46-2A95-4ACB-80B2-DCC2083C3903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6838DBE-84AB-481D-8E1B-596E870A48D1}"/>
              </a:ext>
            </a:extLst>
          </p:cNvPr>
          <p:cNvSpPr txBox="1"/>
          <p:nvPr/>
        </p:nvSpPr>
        <p:spPr>
          <a:xfrm>
            <a:off x="260504" y="973461"/>
            <a:ext cx="5272194" cy="4057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GB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MCNP 6 Simulations:</a:t>
            </a:r>
            <a:endParaRPr lang="en-GB" sz="1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Biological dose rates using ANSI/ANS 6.1.1-1977 conversion</a:t>
            </a:r>
            <a:endParaRPr lang="en-GB" sz="1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2×10⁹ particle histories per run</a:t>
            </a:r>
            <a:endParaRPr lang="en-GB" sz="1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tally planes used for spatial dose mapping</a:t>
            </a:r>
            <a:endParaRPr lang="en-GB" sz="1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GB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Dose Rate Findings:</a:t>
            </a:r>
            <a:endParaRPr lang="en-GB" sz="1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General range: </a:t>
            </a:r>
            <a:r>
              <a:rPr lang="en-GB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1–100 mSv/h </a:t>
            </a:r>
            <a:r>
              <a:rPr lang="en-GB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(LLC)</a:t>
            </a:r>
            <a:endParaRPr lang="en-GB" sz="1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Peak values near sources: </a:t>
            </a:r>
            <a:r>
              <a:rPr lang="en-GB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Up to 10 </a:t>
            </a:r>
            <a:r>
              <a:rPr lang="en-GB" b="1" dirty="0" err="1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Sv</a:t>
            </a:r>
            <a:r>
              <a:rPr lang="en-GB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/h and more</a:t>
            </a:r>
            <a:r>
              <a:rPr lang="en-GB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(Cold Trap)</a:t>
            </a:r>
            <a:endParaRPr lang="en-GB" sz="1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Cold Leg causes </a:t>
            </a:r>
            <a:r>
              <a:rPr lang="en-GB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radiation streaming through the ceiling</a:t>
            </a:r>
            <a:endParaRPr lang="en-GB" sz="1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F2940DD-D660-4C2B-81D9-D774E6A37C7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2698" y="1742614"/>
            <a:ext cx="3503004" cy="25190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850995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b="1" dirty="0">
                <a:effectLst/>
                <a:latin typeface="+mj-lt"/>
                <a:ea typeface="Times New Roman" panose="02020603050405020304" pitchFamily="18" charset="0"/>
              </a:rPr>
              <a:t>Effect of Corrosion Models &amp; Cooling </a:t>
            </a:r>
            <a:endParaRPr lang="pl-PL" sz="3600" dirty="0">
              <a:latin typeface="+mj-lt"/>
            </a:endParaRP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err="1"/>
              <a:t>A.Tidikas</a:t>
            </a:r>
            <a:r>
              <a:rPr lang="en-GB" dirty="0"/>
              <a:t> | Fusion Neutronics Meeting 2025 | 10/04/25</a:t>
            </a:r>
            <a:r>
              <a:rPr lang="pl-PL" dirty="0"/>
              <a:t> </a:t>
            </a:r>
            <a:r>
              <a:rPr lang="en-GB" dirty="0"/>
              <a:t>| Page </a:t>
            </a:r>
            <a:fld id="{4F66EC46-2A95-4ACB-80B2-DCC2083C3903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6838DBE-84AB-481D-8E1B-596E870A48D1}"/>
              </a:ext>
            </a:extLst>
          </p:cNvPr>
          <p:cNvSpPr txBox="1"/>
          <p:nvPr/>
        </p:nvSpPr>
        <p:spPr>
          <a:xfrm>
            <a:off x="0" y="1036766"/>
            <a:ext cx="5197033" cy="54057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GB" sz="14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Cooling for 1 week:</a:t>
            </a:r>
            <a:endParaRPr lang="en-GB" sz="12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4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Be-7 activity reduced by </a:t>
            </a:r>
            <a:r>
              <a:rPr lang="en-GB" sz="14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~10%</a:t>
            </a:r>
            <a:endParaRPr lang="en-GB" sz="12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4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ACPs (Co-58, Mn-54, Fe-55) decrease by </a:t>
            </a:r>
            <a:r>
              <a:rPr lang="en-GB" sz="14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~20%</a:t>
            </a:r>
            <a:endParaRPr lang="en-GB" sz="12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GB" sz="14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Reduced Corrosion Model Effects:</a:t>
            </a:r>
            <a:endParaRPr lang="en-GB" sz="12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4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Minimal impact on dose rates</a:t>
            </a:r>
            <a:endParaRPr lang="en-GB" sz="12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4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Cobalt isotopes lower in lithium but remain significant</a:t>
            </a:r>
            <a:endParaRPr lang="en-GB" sz="12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GB" sz="14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10-Year Radionuclide Trends:</a:t>
            </a:r>
            <a:endParaRPr lang="en-GB" sz="12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en-GB" sz="1400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Co-60 dominates dose rates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en-GB" sz="1400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Fe-55 dominates activity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en-GB" sz="14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No new significant radionuclides form during decay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en-GB" sz="14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Differences in corrosion models:</a:t>
            </a:r>
            <a:endParaRPr lang="en-GB" sz="12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1371600" algn="l"/>
              </a:tabLst>
            </a:pPr>
            <a:r>
              <a:rPr lang="en-GB" sz="14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EUROFER vs. SS316L</a:t>
            </a:r>
            <a:r>
              <a:rPr lang="en-GB" sz="14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affects cobalt &amp; chromium levels</a:t>
            </a:r>
            <a:endParaRPr lang="en-GB" sz="12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1371600" algn="l"/>
              </a:tabLst>
            </a:pPr>
            <a:r>
              <a:rPr lang="en-GB" sz="14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Cobalt moderately soluble</a:t>
            </a:r>
            <a:r>
              <a:rPr lang="en-GB" sz="14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→ higher presence in basic model</a:t>
            </a:r>
            <a:endParaRPr lang="en-GB" sz="12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1371600" algn="l"/>
              </a:tabLst>
            </a:pPr>
            <a:r>
              <a:rPr lang="en-GB" sz="14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Chromium less soluble</a:t>
            </a:r>
            <a:r>
              <a:rPr lang="en-GB" sz="14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→ minor impact</a:t>
            </a:r>
            <a:endParaRPr lang="en-GB" sz="12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§"/>
              <a:tabLst>
                <a:tab pos="914400" algn="l"/>
              </a:tabLst>
            </a:pPr>
            <a:endParaRPr lang="en-GB" sz="12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1ED47CF-4F86-4260-835F-220F0C35CD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4778" y="824675"/>
            <a:ext cx="3600000" cy="247725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F1D6F93-BD8C-41B0-9DBC-FA92433E27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4778" y="3514020"/>
            <a:ext cx="3600000" cy="2472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5345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Update on LLC</a:t>
            </a:r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err="1"/>
              <a:t>A.Tidikas</a:t>
            </a:r>
            <a:r>
              <a:rPr lang="en-GB" dirty="0"/>
              <a:t> | Fusion Neutronics Meeting 2025 | 10/04/25</a:t>
            </a:r>
            <a:r>
              <a:rPr lang="pl-PL" dirty="0"/>
              <a:t> </a:t>
            </a:r>
            <a:r>
              <a:rPr lang="en-GB" dirty="0"/>
              <a:t>| Page </a:t>
            </a:r>
            <a:fld id="{4F66EC46-2A95-4ACB-80B2-DCC2083C3903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A6DE09-AF0B-DC8D-0A18-B563C6190DCB}"/>
              </a:ext>
            </a:extLst>
          </p:cNvPr>
          <p:cNvSpPr txBox="1"/>
          <p:nvPr/>
        </p:nvSpPr>
        <p:spPr>
          <a:xfrm>
            <a:off x="35496" y="836712"/>
            <a:ext cx="9108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Lithium Dump Tanks (DT) &amp; Electro-Magnetic Pumps (EMP)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6838DBE-84AB-481D-8E1B-596E870A48D1}"/>
              </a:ext>
            </a:extLst>
          </p:cNvPr>
          <p:cNvSpPr txBox="1"/>
          <p:nvPr/>
        </p:nvSpPr>
        <p:spPr>
          <a:xfrm>
            <a:off x="162612" y="1760622"/>
            <a:ext cx="8653806" cy="3583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GB" sz="12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Lithium Dump Tanks (DT) Functions:</a:t>
            </a:r>
            <a:endParaRPr lang="en-GB" sz="1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2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Store and melt lithium during system </a:t>
            </a:r>
            <a:r>
              <a:rPr lang="en-GB" sz="1200" dirty="0" err="1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startup</a:t>
            </a:r>
            <a:endParaRPr lang="en-GB" sz="1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2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Collect lithium during shutdowns (normal or emergency)</a:t>
            </a:r>
            <a:endParaRPr lang="en-GB" sz="1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2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Purify lithium via nitrogen trapping</a:t>
            </a:r>
            <a:endParaRPr lang="en-GB" sz="1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GB" sz="12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Updated Design:</a:t>
            </a:r>
            <a:r>
              <a:rPr lang="en-GB" sz="12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Two separate tanks</a:t>
            </a:r>
            <a:endParaRPr lang="en-GB" sz="1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2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DT1:</a:t>
            </a:r>
            <a:r>
              <a:rPr lang="en-GB" sz="12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Lithium storage and melting</a:t>
            </a:r>
            <a:endParaRPr lang="en-GB" sz="1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2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DT2:</a:t>
            </a:r>
            <a:r>
              <a:rPr lang="en-GB" sz="12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Lithium purification with nitrogen trapping</a:t>
            </a:r>
            <a:endParaRPr lang="en-GB" sz="1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GB" sz="12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Electro-Magnetic Pumps (EMP):</a:t>
            </a:r>
            <a:endParaRPr lang="en-GB" sz="1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2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Ensure continuous lithium flow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200" dirty="0">
                <a:effectLst/>
                <a:latin typeface="+mj-lt"/>
                <a:ea typeface="Times New Roman" panose="02020603050405020304" pitchFamily="18" charset="0"/>
              </a:rPr>
              <a:t>Provide redundancy for safety compliance</a:t>
            </a:r>
            <a:endParaRPr lang="en-GB" sz="1200" dirty="0">
              <a:latin typeface="+mj-lt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GB" sz="1200" b="1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CAD to MCNP</a:t>
            </a:r>
            <a:r>
              <a:rPr lang="en-GB" sz="12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GB" sz="11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200" dirty="0" err="1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McCAD</a:t>
            </a:r>
            <a:r>
              <a:rPr lang="en-GB" sz="1200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was used in Salome environment.</a:t>
            </a:r>
            <a:endParaRPr lang="en-GB" sz="1200" dirty="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C37EE74-2BDF-478E-9787-6E000F5630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2590" y="1720056"/>
            <a:ext cx="3626036" cy="3064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8349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b="1" dirty="0">
                <a:effectLst/>
                <a:latin typeface="+mj-lt"/>
                <a:ea typeface="Times New Roman" panose="02020603050405020304" pitchFamily="18" charset="0"/>
              </a:rPr>
              <a:t>Shielding Considerations</a:t>
            </a:r>
            <a:endParaRPr lang="pl-PL" sz="2400" dirty="0">
              <a:latin typeface="+mj-lt"/>
            </a:endParaRP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err="1"/>
              <a:t>A.Tidikas</a:t>
            </a:r>
            <a:r>
              <a:rPr lang="en-GB" dirty="0"/>
              <a:t> | Fusion Neutronics Meeting 2025 | 10/04/25</a:t>
            </a:r>
            <a:r>
              <a:rPr lang="pl-PL" dirty="0"/>
              <a:t> </a:t>
            </a:r>
            <a:r>
              <a:rPr lang="en-GB" dirty="0"/>
              <a:t>| Page </a:t>
            </a:r>
            <a:fld id="{4F66EC46-2A95-4ACB-80B2-DCC2083C3903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6838DBE-84AB-481D-8E1B-596E870A48D1}"/>
              </a:ext>
            </a:extLst>
          </p:cNvPr>
          <p:cNvSpPr txBox="1"/>
          <p:nvPr/>
        </p:nvSpPr>
        <p:spPr>
          <a:xfrm>
            <a:off x="35496" y="1760622"/>
            <a:ext cx="4993704" cy="3433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lvl="0" indent="-1714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GB" sz="16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Radiation Sources in Lithium System:</a:t>
            </a:r>
            <a:endParaRPr lang="en-GB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28650" lvl="1" indent="-1714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6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Be-7</a:t>
            </a:r>
            <a:endParaRPr lang="en-GB" sz="1400" b="1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28650" lvl="1" indent="-1714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6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ACPs</a:t>
            </a:r>
            <a:endParaRPr lang="en-GB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1450" lvl="0" indent="-1714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GB" sz="16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Shielding Approaches:</a:t>
            </a:r>
            <a:endParaRPr lang="en-GB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28650" lvl="1" indent="-1714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6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DT shielding:</a:t>
            </a:r>
            <a:r>
              <a:rPr lang="en-GB" sz="16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100 cm cover of standard concrete, 50 cm separation wall</a:t>
            </a:r>
            <a:endParaRPr lang="en-GB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1450" lvl="0" indent="-171450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GB" sz="16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Expected results:</a:t>
            </a:r>
            <a:endParaRPr lang="en-GB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28650" lvl="1" indent="-1714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6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Room R016 dose rates:</a:t>
            </a:r>
            <a:r>
              <a:rPr lang="en-GB" sz="16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1–100 mSv/h (up to 20 days after shutdown)</a:t>
            </a:r>
            <a:endParaRPr lang="en-GB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28650" lvl="1" indent="-17145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6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Shielded DT reduces dose to </a:t>
            </a:r>
            <a:r>
              <a:rPr lang="en-GB" sz="1600" b="1" dirty="0" err="1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μSv</a:t>
            </a:r>
            <a:r>
              <a:rPr lang="en-GB" sz="16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/h levels</a:t>
            </a:r>
            <a:endParaRPr lang="en-GB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88C29B-8629-4741-8DE9-27ECC130A7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3985" y="1601815"/>
            <a:ext cx="3709693" cy="3520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6770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03DE618DB0A0C46A666FD2065503EE5" ma:contentTypeVersion="18" ma:contentTypeDescription="Crear nuevo documento." ma:contentTypeScope="" ma:versionID="a55d6e1f82753bc75c1276a45bfc3239">
  <xsd:schema xmlns:xsd="http://www.w3.org/2001/XMLSchema" xmlns:xs="http://www.w3.org/2001/XMLSchema" xmlns:p="http://schemas.microsoft.com/office/2006/metadata/properties" xmlns:ns2="6d625785-42e5-40a3-b03d-802bc6493bd9" xmlns:ns3="ed024c05-7945-4ac1-9cc3-716220b6cc02" targetNamespace="http://schemas.microsoft.com/office/2006/metadata/properties" ma:root="true" ma:fieldsID="57071e801e9544907012f04dcc364622" ns2:_="" ns3:_="">
    <xsd:import namespace="6d625785-42e5-40a3-b03d-802bc6493bd9"/>
    <xsd:import namespace="ed024c05-7945-4ac1-9cc3-716220b6cc0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625785-42e5-40a3-b03d-802bc6493bd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Etiquetas de imagen" ma:readOnly="false" ma:fieldId="{5cf76f15-5ced-4ddc-b409-7134ff3c332f}" ma:taxonomyMulti="true" ma:sspId="d06a5c8c-1a73-4ba3-b11e-d38f132e128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024c05-7945-4ac1-9cc3-716220b6cc02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f2d51215-bb1d-46df-9824-fec85c9f8692}" ma:internalName="TaxCatchAll" ma:showField="CatchAllData" ma:web="ed024c05-7945-4ac1-9cc3-716220b6cc0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d024c05-7945-4ac1-9cc3-716220b6cc02" xsi:nil="true"/>
    <lcf76f155ced4ddcb4097134ff3c332f xmlns="6d625785-42e5-40a3-b03d-802bc6493bd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B82734C-18AD-4AC6-B887-4024F32ED9CD}"/>
</file>

<file path=customXml/itemProps2.xml><?xml version="1.0" encoding="utf-8"?>
<ds:datastoreItem xmlns:ds="http://schemas.openxmlformats.org/officeDocument/2006/customXml" ds:itemID="{8379F28F-B307-4B6C-AC56-332AB0BC7FC5}"/>
</file>

<file path=customXml/itemProps3.xml><?xml version="1.0" encoding="utf-8"?>
<ds:datastoreItem xmlns:ds="http://schemas.openxmlformats.org/officeDocument/2006/customXml" ds:itemID="{FCAD5BF1-C9D5-4334-BA65-D84F27B4C885}"/>
</file>

<file path=docProps/app.xml><?xml version="1.0" encoding="utf-8"?>
<Properties xmlns="http://schemas.openxmlformats.org/officeDocument/2006/extended-properties" xmlns:vt="http://schemas.openxmlformats.org/officeDocument/2006/docPropsVTypes">
  <TotalTime>2028</TotalTime>
  <Words>1071</Words>
  <Application>Microsoft Office PowerPoint</Application>
  <PresentationFormat>On-screen Show (4:3)</PresentationFormat>
  <Paragraphs>142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Times</vt:lpstr>
      <vt:lpstr>Times New Roman</vt:lpstr>
      <vt:lpstr>Wingdings</vt:lpstr>
      <vt:lpstr>Office Theme</vt:lpstr>
      <vt:lpstr>IFMIF-DONES related activities at Lithuanian Energy Institute </vt:lpstr>
      <vt:lpstr>Outline</vt:lpstr>
      <vt:lpstr>Lithium Loop Source Term</vt:lpstr>
      <vt:lpstr> Model and Assumptions</vt:lpstr>
      <vt:lpstr>Gamma Spectra Analysis</vt:lpstr>
      <vt:lpstr>Dose Rate Calculations</vt:lpstr>
      <vt:lpstr>Effect of Corrosion Models &amp; Cooling </vt:lpstr>
      <vt:lpstr>Update on LLC</vt:lpstr>
      <vt:lpstr>Shielding Considerations</vt:lpstr>
      <vt:lpstr>New modelling assumptions</vt:lpstr>
      <vt:lpstr>Dose Rate Calculations – Beam-Off Scenarios</vt:lpstr>
      <vt:lpstr>Dose Rate Calculations – Beam-On Scenario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Andrius Tidikas</dc:creator>
  <cp:lastModifiedBy>Andrius Tidikas</cp:lastModifiedBy>
  <cp:revision>188</cp:revision>
  <cp:lastPrinted>2014-10-16T14:51:28Z</cp:lastPrinted>
  <dcterms:created xsi:type="dcterms:W3CDTF">2014-10-27T16:40:37Z</dcterms:created>
  <dcterms:modified xsi:type="dcterms:W3CDTF">2025-04-10T05:51:20Z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2759de7-3255-46b5-8dfe-736652f9c6c1_Enabled">
    <vt:lpwstr>true</vt:lpwstr>
  </property>
  <property fmtid="{D5CDD505-2E9C-101B-9397-08002B2CF9AE}" pid="3" name="MSIP_Label_22759de7-3255-46b5-8dfe-736652f9c6c1_SetDate">
    <vt:lpwstr>2023-11-14T09:42:04Z</vt:lpwstr>
  </property>
  <property fmtid="{D5CDD505-2E9C-101B-9397-08002B2CF9AE}" pid="4" name="MSIP_Label_22759de7-3255-46b5-8dfe-736652f9c6c1_Method">
    <vt:lpwstr>Standard</vt:lpwstr>
  </property>
  <property fmtid="{D5CDD505-2E9C-101B-9397-08002B2CF9AE}" pid="5" name="MSIP_Label_22759de7-3255-46b5-8dfe-736652f9c6c1_Name">
    <vt:lpwstr>22759de7-3255-46b5-8dfe-736652f9c6c1</vt:lpwstr>
  </property>
  <property fmtid="{D5CDD505-2E9C-101B-9397-08002B2CF9AE}" pid="6" name="MSIP_Label_22759de7-3255-46b5-8dfe-736652f9c6c1_SiteId">
    <vt:lpwstr>c6ac664b-ae27-4d5d-b4e6-bb5717196fc7</vt:lpwstr>
  </property>
  <property fmtid="{D5CDD505-2E9C-101B-9397-08002B2CF9AE}" pid="7" name="MSIP_Label_22759de7-3255-46b5-8dfe-736652f9c6c1_ActionId">
    <vt:lpwstr>5a1fe885-69a0-4435-8365-760ba24953cb</vt:lpwstr>
  </property>
  <property fmtid="{D5CDD505-2E9C-101B-9397-08002B2CF9AE}" pid="8" name="MSIP_Label_22759de7-3255-46b5-8dfe-736652f9c6c1_ContentBits">
    <vt:lpwstr>0</vt:lpwstr>
  </property>
  <property fmtid="{D5CDD505-2E9C-101B-9397-08002B2CF9AE}" pid="9" name="ContentTypeId">
    <vt:lpwstr>0x010100503DE618DB0A0C46A666FD2065503EE5</vt:lpwstr>
  </property>
</Properties>
</file>