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4"/>
  </p:sldMasterIdLst>
  <p:notesMasterIdLst>
    <p:notesMasterId r:id="rId15"/>
  </p:notesMasterIdLst>
  <p:sldIdLst>
    <p:sldId id="256" r:id="rId5"/>
    <p:sldId id="1392" r:id="rId6"/>
    <p:sldId id="1393" r:id="rId7"/>
    <p:sldId id="1394" r:id="rId8"/>
    <p:sldId id="461" r:id="rId9"/>
    <p:sldId id="1395" r:id="rId10"/>
    <p:sldId id="1396" r:id="rId11"/>
    <p:sldId id="1397" r:id="rId12"/>
    <p:sldId id="1390" r:id="rId13"/>
    <p:sldId id="139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0"/>
    <p:restoredTop sz="94648"/>
  </p:normalViewPr>
  <p:slideViewPr>
    <p:cSldViewPr snapToGrid="0">
      <p:cViewPr varScale="1">
        <p:scale>
          <a:sx n="102" d="100"/>
          <a:sy n="102" d="100"/>
        </p:scale>
        <p:origin x="5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3F07DC-5861-44AA-BD91-E17EF806B63A}" type="datetimeFigureOut">
              <a:rPr lang="sl-SI" smtClean="0"/>
              <a:t>8. 04. 2025</a:t>
            </a:fld>
            <a:endParaRPr lang="sl-S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l-S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DE1A3-2E88-4FF0-A6E6-B78132B6DC13}" type="slidenum">
              <a:rPr lang="sl-SI" smtClean="0"/>
              <a:t>‹#›</a:t>
            </a:fld>
            <a:endParaRPr lang="sl-SI"/>
          </a:p>
        </p:txBody>
      </p:sp>
    </p:spTree>
    <p:extLst>
      <p:ext uri="{BB962C8B-B14F-4D97-AF65-F5344CB8AC3E}">
        <p14:creationId xmlns:p14="http://schemas.microsoft.com/office/powerpoint/2010/main" val="147682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95DE1A3-2E88-4FF0-A6E6-B78132B6DC13}" type="slidenum">
              <a:rPr lang="sl-SI" smtClean="0"/>
              <a:t>7</a:t>
            </a:fld>
            <a:endParaRPr lang="sl-SI"/>
          </a:p>
        </p:txBody>
      </p:sp>
    </p:spTree>
    <p:extLst>
      <p:ext uri="{BB962C8B-B14F-4D97-AF65-F5344CB8AC3E}">
        <p14:creationId xmlns:p14="http://schemas.microsoft.com/office/powerpoint/2010/main" val="8383267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ROfusion_cover">
    <p:spTree>
      <p:nvGrpSpPr>
        <p:cNvPr id="1" name=""/>
        <p:cNvGrpSpPr/>
        <p:nvPr/>
      </p:nvGrpSpPr>
      <p:grpSpPr>
        <a:xfrm>
          <a:off x="0" y="0"/>
          <a:ext cx="0" cy="0"/>
          <a:chOff x="0" y="0"/>
          <a:chExt cx="0" cy="0"/>
        </a:xfrm>
      </p:grpSpPr>
      <p:grpSp>
        <p:nvGrpSpPr>
          <p:cNvPr id="4" name="Gruppieren 3"/>
          <p:cNvGrpSpPr/>
          <p:nvPr userDrawn="1"/>
        </p:nvGrpSpPr>
        <p:grpSpPr>
          <a:xfrm>
            <a:off x="411869" y="6034962"/>
            <a:ext cx="4392488" cy="497895"/>
            <a:chOff x="5735960" y="5717361"/>
            <a:chExt cx="6120680" cy="713919"/>
          </a:xfrm>
        </p:grpSpPr>
        <p:pic>
          <p:nvPicPr>
            <p:cNvPr id="25" name="Grafik 24"/>
            <p:cNvPicPr preferRelativeResize="0">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auto">
            <a:xfrm>
              <a:off x="5735960" y="5774784"/>
              <a:ext cx="997207" cy="656496"/>
            </a:xfrm>
            <a:prstGeom prst="rect">
              <a:avLst/>
            </a:prstGeom>
            <a:noFill/>
            <a:ln>
              <a:noFill/>
            </a:ln>
          </p:spPr>
        </p:pic>
        <p:sp>
          <p:nvSpPr>
            <p:cNvPr id="3" name="Rechteck 2"/>
            <p:cNvSpPr/>
            <p:nvPr userDrawn="1"/>
          </p:nvSpPr>
          <p:spPr>
            <a:xfrm>
              <a:off x="6744072" y="5717361"/>
              <a:ext cx="5112568" cy="480131"/>
            </a:xfrm>
            <a:prstGeom prst="rect">
              <a:avLst/>
            </a:prstGeom>
          </p:spPr>
          <p:txBody>
            <a:bodyPr wrap="square">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sz="700" b="0" i="0" u="none" strike="noStrike" kern="1200" cap="none" spc="0" normalizeH="0" baseline="0" noProof="0">
                  <a:ln>
                    <a:noFill/>
                  </a:ln>
                  <a:solidFill>
                    <a:prstClr val="black"/>
                  </a:solidFill>
                  <a:effectLst/>
                  <a:uLnTx/>
                  <a:uFillTx/>
                  <a:latin typeface="Calibri"/>
                  <a:ea typeface="+mn-ea"/>
                  <a:cs typeface="+mn-cs"/>
                </a:rPr>
                <a:t>This work has been carried out within the framework of the EUROfusion Consortium, funded by the European Union via the Euratom Research and Training Programme (Grant Agreement No 101052200 — EUROfusion). Views and opinions expressed are however those of the author(s) only and do not necessarily reflect those of the European Union or the European Commission. Neither the European Union nor the European Commission can be held responsible for them.</a:t>
              </a:r>
            </a:p>
          </p:txBody>
        </p:sp>
      </p:grpSp>
      <p:pic>
        <p:nvPicPr>
          <p:cNvPr id="2060" name="Picture 12" descr="Contract between EC and EUROfusion is signed | FuseNet">
            <a:extLst>
              <a:ext uri="{FF2B5EF4-FFF2-40B4-BE49-F238E27FC236}">
                <a16:creationId xmlns:a16="http://schemas.microsoft.com/office/drawing/2014/main" id="{E55ACA25-9DC9-FAB0-0545-200C2AAAE0C4}"/>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45066" y="325143"/>
            <a:ext cx="2304256" cy="596340"/>
          </a:xfrm>
          <a:prstGeom prst="rect">
            <a:avLst/>
          </a:prstGeom>
          <a:noFill/>
          <a:extLst>
            <a:ext uri="{909E8E84-426E-40DD-AFC4-6F175D3DCCD1}">
              <a14:hiddenFill xmlns:a14="http://schemas.microsoft.com/office/drawing/2010/main">
                <a:solidFill>
                  <a:srgbClr val="FFFFFF"/>
                </a:solidFill>
              </a14:hiddenFill>
            </a:ext>
          </a:extLst>
        </p:spPr>
      </p:pic>
      <p:sp>
        <p:nvSpPr>
          <p:cNvPr id="11" name="Title 20">
            <a:extLst>
              <a:ext uri="{FF2B5EF4-FFF2-40B4-BE49-F238E27FC236}">
                <a16:creationId xmlns:a16="http://schemas.microsoft.com/office/drawing/2014/main" id="{596FC8EF-089A-D210-0D75-51A8CBEF1EC8}"/>
              </a:ext>
            </a:extLst>
          </p:cNvPr>
          <p:cNvSpPr>
            <a:spLocks noGrp="1"/>
          </p:cNvSpPr>
          <p:nvPr>
            <p:ph type="title"/>
          </p:nvPr>
        </p:nvSpPr>
        <p:spPr>
          <a:xfrm>
            <a:off x="407368" y="2074188"/>
            <a:ext cx="5544615" cy="620251"/>
          </a:xfrm>
        </p:spPr>
        <p:txBody>
          <a:bodyPr/>
          <a:lstStyle>
            <a:lvl1pPr algn="l">
              <a:defRPr b="1"/>
            </a:lvl1pPr>
          </a:lstStyle>
          <a:p>
            <a:r>
              <a:rPr lang="en-US"/>
              <a:t>Click to edit Master title style</a:t>
            </a:r>
            <a:endParaRPr lang="en-DE"/>
          </a:p>
        </p:txBody>
      </p:sp>
      <p:sp>
        <p:nvSpPr>
          <p:cNvPr id="14" name="Text Placeholder 22">
            <a:extLst>
              <a:ext uri="{FF2B5EF4-FFF2-40B4-BE49-F238E27FC236}">
                <a16:creationId xmlns:a16="http://schemas.microsoft.com/office/drawing/2014/main" id="{A1DB4B7A-0368-ADFA-B0E8-5A32A1976D23}"/>
              </a:ext>
            </a:extLst>
          </p:cNvPr>
          <p:cNvSpPr>
            <a:spLocks noGrp="1"/>
          </p:cNvSpPr>
          <p:nvPr>
            <p:ph type="body" sz="quarter" idx="10" hasCustomPrompt="1"/>
          </p:nvPr>
        </p:nvSpPr>
        <p:spPr>
          <a:xfrm>
            <a:off x="407368" y="3693074"/>
            <a:ext cx="4375150" cy="457848"/>
          </a:xfrm>
        </p:spPr>
        <p:txBody>
          <a:bodyPr/>
          <a:lstStyle>
            <a:lvl1pPr marL="0" indent="0">
              <a:buNone/>
              <a:defRPr b="1"/>
            </a:lvl1pPr>
            <a:lvl2pPr marL="342900" indent="0">
              <a:buNone/>
              <a:defRPr/>
            </a:lvl2pPr>
          </a:lstStyle>
          <a:p>
            <a:pPr lvl="0"/>
            <a:r>
              <a:rPr lang="en-US"/>
              <a:t>Click to edit Lecturer’s name</a:t>
            </a:r>
          </a:p>
        </p:txBody>
      </p:sp>
      <p:sp>
        <p:nvSpPr>
          <p:cNvPr id="15" name="Text Placeholder 22">
            <a:extLst>
              <a:ext uri="{FF2B5EF4-FFF2-40B4-BE49-F238E27FC236}">
                <a16:creationId xmlns:a16="http://schemas.microsoft.com/office/drawing/2014/main" id="{29BB6B8D-6CB9-54B7-0DF9-DBDB0E37634E}"/>
              </a:ext>
            </a:extLst>
          </p:cNvPr>
          <p:cNvSpPr>
            <a:spLocks noGrp="1"/>
          </p:cNvSpPr>
          <p:nvPr>
            <p:ph type="body" sz="quarter" idx="11" hasCustomPrompt="1"/>
          </p:nvPr>
        </p:nvSpPr>
        <p:spPr>
          <a:xfrm>
            <a:off x="407368" y="4159260"/>
            <a:ext cx="4375150" cy="457848"/>
          </a:xfrm>
        </p:spPr>
        <p:txBody>
          <a:bodyPr/>
          <a:lstStyle>
            <a:lvl1pPr marL="0" indent="0">
              <a:buNone/>
              <a:defRPr b="0"/>
            </a:lvl1pPr>
            <a:lvl2pPr marL="342900" indent="0">
              <a:buNone/>
              <a:defRPr/>
            </a:lvl2pPr>
          </a:lstStyle>
          <a:p>
            <a:pPr lvl="0"/>
            <a:r>
              <a:rPr lang="en-US"/>
              <a:t>Click to edit Lecturer’s affiliation</a:t>
            </a:r>
          </a:p>
        </p:txBody>
      </p:sp>
      <p:sp>
        <p:nvSpPr>
          <p:cNvPr id="20" name="Text Placeholder 22">
            <a:extLst>
              <a:ext uri="{FF2B5EF4-FFF2-40B4-BE49-F238E27FC236}">
                <a16:creationId xmlns:a16="http://schemas.microsoft.com/office/drawing/2014/main" id="{4EC3B6D3-D545-C458-117A-3FC426AC87B1}"/>
              </a:ext>
            </a:extLst>
          </p:cNvPr>
          <p:cNvSpPr>
            <a:spLocks noGrp="1"/>
          </p:cNvSpPr>
          <p:nvPr>
            <p:ph type="body" sz="quarter" idx="12" hasCustomPrompt="1"/>
          </p:nvPr>
        </p:nvSpPr>
        <p:spPr>
          <a:xfrm>
            <a:off x="407368" y="1650286"/>
            <a:ext cx="5544614" cy="338554"/>
          </a:xfrm>
        </p:spPr>
        <p:txBody>
          <a:bodyPr>
            <a:normAutofit/>
          </a:bodyPr>
          <a:lstStyle>
            <a:lvl1pPr marL="0" indent="0">
              <a:buNone/>
              <a:defRPr sz="1600" b="0"/>
            </a:lvl1pPr>
            <a:lvl2pPr marL="342900" indent="0">
              <a:buNone/>
              <a:defRPr/>
            </a:lvl2pPr>
          </a:lstStyle>
          <a:p>
            <a:pPr lvl="0"/>
            <a:r>
              <a:rPr lang="en-US"/>
              <a:t>Click to edit Event title</a:t>
            </a:r>
          </a:p>
        </p:txBody>
      </p:sp>
      <p:pic>
        <p:nvPicPr>
          <p:cNvPr id="2" name="Picture 1">
            <a:extLst>
              <a:ext uri="{FF2B5EF4-FFF2-40B4-BE49-F238E27FC236}">
                <a16:creationId xmlns:a16="http://schemas.microsoft.com/office/drawing/2014/main" id="{54C79CBA-5ECC-767B-846D-8D461051DE87}"/>
              </a:ext>
            </a:extLst>
          </p:cNvPr>
          <p:cNvPicPr>
            <a:picLocks noChangeAspect="1"/>
          </p:cNvPicPr>
          <p:nvPr userDrawn="1"/>
        </p:nvPicPr>
        <p:blipFill>
          <a:blip r:embed="rId4" cstate="email">
            <a:alphaModFix/>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solidFill>
            <a:schemeClr val="bg1"/>
          </a:solidFill>
        </p:spPr>
      </p:pic>
    </p:spTree>
    <p:extLst>
      <p:ext uri="{BB962C8B-B14F-4D97-AF65-F5344CB8AC3E}">
        <p14:creationId xmlns:p14="http://schemas.microsoft.com/office/powerpoint/2010/main" val="640704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EUROfusion_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a:t>Click to edit Master title style</a:t>
            </a:r>
            <a:endParaRPr lang="en-GB"/>
          </a:p>
        </p:txBody>
      </p:sp>
      <p:sp>
        <p:nvSpPr>
          <p:cNvPr id="3" name="Content Placeholder 2"/>
          <p:cNvSpPr>
            <a:spLocks noGrp="1"/>
          </p:cNvSpPr>
          <p:nvPr>
            <p:ph idx="1"/>
          </p:nvPr>
        </p:nvSpPr>
        <p:spPr>
          <a:xfrm>
            <a:off x="609600" y="836712"/>
            <a:ext cx="11103024" cy="5688632"/>
          </a:xfrm>
        </p:spPr>
        <p:txBody>
          <a:bodyPr>
            <a:normAutofit/>
          </a:bodyPr>
          <a:lstStyle>
            <a:lvl1pPr marL="257175" indent="-257175">
              <a:buFont typeface="Arial" panose="020B0604020202020204" pitchFamily="34" charset="0"/>
              <a:buChar char="•"/>
              <a:defRPr sz="2400">
                <a:latin typeface="+mn-lt"/>
                <a:cs typeface="Arial" panose="020B0604020202020204" pitchFamily="34" charset="0"/>
              </a:defRPr>
            </a:lvl1pPr>
            <a:lvl2pPr marL="557213" indent="-214313">
              <a:buFont typeface="Arial" panose="020B0604020202020204" pitchFamily="34" charset="0"/>
              <a:buChar char="•"/>
              <a:defRPr sz="1800">
                <a:latin typeface="+mn-lt"/>
                <a:cs typeface="Arial" panose="020B0604020202020204" pitchFamily="34" charset="0"/>
              </a:defRPr>
            </a:lvl2pPr>
            <a:lvl3pPr marL="857250" indent="-171450">
              <a:buFont typeface="Arial" panose="020B0604020202020204" pitchFamily="34" charset="0"/>
              <a:buChar char="•"/>
              <a:defRPr sz="1600">
                <a:latin typeface="+mn-lt"/>
                <a:cs typeface="Arial" panose="020B0604020202020204" pitchFamily="34" charset="0"/>
              </a:defRPr>
            </a:lvl3pPr>
            <a:lvl4pPr>
              <a:defRPr/>
            </a:lvl4pPr>
            <a:lvl5pPr>
              <a:defRPr/>
            </a:lvl5pPr>
          </a:lstStyle>
          <a:p>
            <a:pPr lvl="0"/>
            <a:r>
              <a:rPr lang="en-US"/>
              <a:t>Click to edit Master text styles</a:t>
            </a:r>
          </a:p>
          <a:p>
            <a:pPr lvl="1"/>
            <a:r>
              <a:rPr lang="en-US"/>
              <a:t>Second level</a:t>
            </a:r>
          </a:p>
          <a:p>
            <a:pPr lvl="2"/>
            <a:r>
              <a:rPr lang="en-US"/>
              <a:t>Third level</a:t>
            </a:r>
          </a:p>
        </p:txBody>
      </p:sp>
      <p:sp>
        <p:nvSpPr>
          <p:cNvPr id="8" name="Footer Placeholder 7"/>
          <p:cNvSpPr>
            <a:spLocks noGrp="1"/>
          </p:cNvSpPr>
          <p:nvPr>
            <p:ph type="ftr" sz="quarter" idx="11"/>
          </p:nvPr>
        </p:nvSpPr>
        <p:spPr>
          <a:xfrm>
            <a:off x="825624" y="6555770"/>
            <a:ext cx="3985462" cy="329614"/>
          </a:xfrm>
          <a:prstGeom prst="rect">
            <a:avLst/>
          </a:prstGeom>
        </p:spPr>
        <p:txBody>
          <a:bodyPr anchor="t"/>
          <a:lstStyle>
            <a:lvl1pPr>
              <a:defRPr sz="1200">
                <a:solidFill>
                  <a:schemeClr val="bg1"/>
                </a:solidFill>
              </a:defRPr>
            </a:lvl1pPr>
          </a:lstStyle>
          <a:p>
            <a:r>
              <a:rPr lang="sl-SI">
                <a:solidFill>
                  <a:prstClr val="white"/>
                </a:solidFill>
              </a:rPr>
              <a:t>J. Peric | Fusion neutronics meeting |  7th – 10th April 2025</a:t>
            </a:r>
            <a:endParaRPr lang="en-GB">
              <a:solidFill>
                <a:prstClr val="white"/>
              </a:solidFill>
            </a:endParaRP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a:t>
            </a:fld>
            <a:endParaRPr lang="en-GB">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3"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Tree>
    <p:extLst>
      <p:ext uri="{BB962C8B-B14F-4D97-AF65-F5344CB8AC3E}">
        <p14:creationId xmlns:p14="http://schemas.microsoft.com/office/powerpoint/2010/main" val="428518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ROfusion_content_empt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a:t>Click to edit Master title style</a:t>
            </a:r>
            <a:endParaRPr lang="en-GB"/>
          </a:p>
        </p:txBody>
      </p:sp>
      <p:sp>
        <p:nvSpPr>
          <p:cNvPr id="8" name="Footer Placeholder 7"/>
          <p:cNvSpPr>
            <a:spLocks noGrp="1"/>
          </p:cNvSpPr>
          <p:nvPr>
            <p:ph type="ftr" sz="quarter" idx="11"/>
          </p:nvPr>
        </p:nvSpPr>
        <p:spPr>
          <a:xfrm>
            <a:off x="825624" y="6555770"/>
            <a:ext cx="4258104" cy="329614"/>
          </a:xfrm>
          <a:prstGeom prst="rect">
            <a:avLst/>
          </a:prstGeom>
        </p:spPr>
        <p:txBody>
          <a:bodyPr anchor="t"/>
          <a:lstStyle>
            <a:lvl1pPr>
              <a:defRPr sz="1200">
                <a:solidFill>
                  <a:schemeClr val="bg1"/>
                </a:solidFill>
              </a:defRPr>
            </a:lvl1pPr>
          </a:lstStyle>
          <a:p>
            <a:r>
              <a:rPr lang="sl-SI">
                <a:solidFill>
                  <a:prstClr val="white"/>
                </a:solidFill>
              </a:rPr>
              <a:t>J. Peric | Fusion neutronics meeting |  7th – 10th April 2025</a:t>
            </a:r>
            <a:endParaRPr lang="en-GB">
              <a:solidFill>
                <a:prstClr val="white"/>
              </a:solidFill>
            </a:endParaRP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a:t>
            </a:fld>
            <a:endParaRPr lang="en-GB">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3"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Tree>
    <p:extLst>
      <p:ext uri="{BB962C8B-B14F-4D97-AF65-F5344CB8AC3E}">
        <p14:creationId xmlns:p14="http://schemas.microsoft.com/office/powerpoint/2010/main" val="1696459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ROfusion_Value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0CFE93D-B60A-5519-67CA-2FB5FDAACE49}"/>
              </a:ext>
            </a:extLst>
          </p:cNvPr>
          <p:cNvPicPr>
            <a:picLocks noChangeAspect="1"/>
          </p:cNvPicPr>
          <p:nvPr userDrawn="1"/>
        </p:nvPicPr>
        <p:blipFill>
          <a:blip r:embed="rId2" cstate="email">
            <a:alphaModFix amt="65000"/>
            <a:extLst>
              <a:ext uri="{28A0092B-C50C-407E-A947-70E740481C1C}">
                <a14:useLocalDpi xmlns:a14="http://schemas.microsoft.com/office/drawing/2010/main"/>
              </a:ext>
            </a:extLst>
          </a:blip>
          <a:srcRect/>
          <a:stretch>
            <a:fillRect/>
          </a:stretch>
        </p:blipFill>
        <p:spPr>
          <a:xfrm>
            <a:off x="7247890" y="252412"/>
            <a:ext cx="4944110" cy="6353175"/>
          </a:xfrm>
          <a:prstGeom prst="rect">
            <a:avLst/>
          </a:prstGeom>
          <a:noFill/>
        </p:spPr>
      </p:pic>
      <p:sp>
        <p:nvSpPr>
          <p:cNvPr id="5" name="Rectangle 4">
            <a:extLst>
              <a:ext uri="{FF2B5EF4-FFF2-40B4-BE49-F238E27FC236}">
                <a16:creationId xmlns:a16="http://schemas.microsoft.com/office/drawing/2014/main" id="{A136BB05-CDE1-71D8-95B1-3A5C6CD699AD}"/>
              </a:ext>
            </a:extLst>
          </p:cNvPr>
          <p:cNvSpPr/>
          <p:nvPr userDrawn="1"/>
        </p:nvSpPr>
        <p:spPr>
          <a:xfrm>
            <a:off x="6408751" y="2146852"/>
            <a:ext cx="2170706" cy="16141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55464233-290E-F450-429D-1C58FA6BE3BA}"/>
              </a:ext>
            </a:extLst>
          </p:cNvPr>
          <p:cNvSpPr/>
          <p:nvPr userDrawn="1"/>
        </p:nvSpPr>
        <p:spPr>
          <a:xfrm>
            <a:off x="9129423" y="1957346"/>
            <a:ext cx="2170706" cy="187518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7ECB478-BAE3-9650-1ED0-40553289DFEC}"/>
              </a:ext>
            </a:extLst>
          </p:cNvPr>
          <p:cNvSpPr/>
          <p:nvPr userDrawn="1"/>
        </p:nvSpPr>
        <p:spPr>
          <a:xfrm>
            <a:off x="0" y="6525344"/>
            <a:ext cx="12192000" cy="33265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Title 1"/>
          <p:cNvSpPr>
            <a:spLocks noGrp="1"/>
          </p:cNvSpPr>
          <p:nvPr>
            <p:ph type="title" hasCustomPrompt="1"/>
          </p:nvPr>
        </p:nvSpPr>
        <p:spPr>
          <a:xfrm>
            <a:off x="983432" y="192515"/>
            <a:ext cx="9451776" cy="457200"/>
          </a:xfrm>
        </p:spPr>
        <p:txBody>
          <a:bodyPr>
            <a:noAutofit/>
          </a:bodyPr>
          <a:lstStyle>
            <a:lvl1pPr algn="l">
              <a:lnSpc>
                <a:spcPts val="2400"/>
              </a:lnSpc>
              <a:defRPr sz="2800" b="1">
                <a:solidFill>
                  <a:schemeClr val="tx2"/>
                </a:solidFill>
                <a:latin typeface="+mn-lt"/>
                <a:cs typeface="Arial" panose="020B0604020202020204" pitchFamily="34" charset="0"/>
              </a:defRPr>
            </a:lvl1pPr>
          </a:lstStyle>
          <a:p>
            <a:r>
              <a:rPr lang="en-US"/>
              <a:t>EUROfusion Values</a:t>
            </a:r>
            <a:endParaRPr lang="en-GB"/>
          </a:p>
        </p:txBody>
      </p:sp>
      <p:sp>
        <p:nvSpPr>
          <p:cNvPr id="8" name="Footer Placeholder 7"/>
          <p:cNvSpPr>
            <a:spLocks noGrp="1"/>
          </p:cNvSpPr>
          <p:nvPr>
            <p:ph type="ftr" sz="quarter" idx="11"/>
          </p:nvPr>
        </p:nvSpPr>
        <p:spPr>
          <a:xfrm>
            <a:off x="825624" y="6555770"/>
            <a:ext cx="3470176" cy="329614"/>
          </a:xfrm>
          <a:prstGeom prst="rect">
            <a:avLst/>
          </a:prstGeom>
        </p:spPr>
        <p:txBody>
          <a:bodyPr anchor="t"/>
          <a:lstStyle>
            <a:lvl1pPr>
              <a:defRPr sz="1200">
                <a:solidFill>
                  <a:schemeClr val="bg1"/>
                </a:solidFill>
              </a:defRPr>
            </a:lvl1pPr>
          </a:lstStyle>
          <a:p>
            <a:r>
              <a:rPr lang="en-GB">
                <a:solidFill>
                  <a:prstClr val="white"/>
                </a:solidFill>
              </a:rPr>
              <a:t>J. Peric | Fusion neutronics meeting |  7th – 10th April 2025</a:t>
            </a:r>
          </a:p>
        </p:txBody>
      </p:sp>
      <p:sp>
        <p:nvSpPr>
          <p:cNvPr id="9" name="Slide Number Placeholder 8"/>
          <p:cNvSpPr>
            <a:spLocks noGrp="1"/>
          </p:cNvSpPr>
          <p:nvPr>
            <p:ph type="sldNum" sz="quarter" idx="12"/>
          </p:nvPr>
        </p:nvSpPr>
        <p:spPr>
          <a:xfrm>
            <a:off x="0" y="6590037"/>
            <a:ext cx="720080" cy="199174"/>
          </a:xfrm>
        </p:spPr>
        <p:txBody>
          <a:bodyPr anchor="ctr"/>
          <a:lstStyle>
            <a:lvl1pPr>
              <a:defRPr sz="1400">
                <a:solidFill>
                  <a:schemeClr val="bg1"/>
                </a:solidFill>
              </a:defRPr>
            </a:lvl1pPr>
          </a:lstStyle>
          <a:p>
            <a:fld id="{6A6D9FA1-99C7-4910-8E32-B85D378B0060}" type="slidenum">
              <a:rPr lang="en-GB" smtClean="0">
                <a:solidFill>
                  <a:prstClr val="white"/>
                </a:solidFill>
              </a:rPr>
              <a:pPr/>
              <a:t>‹#›</a:t>
            </a:fld>
            <a:endParaRPr lang="en-GB">
              <a:solidFill>
                <a:prstClr val="white"/>
              </a:solidFill>
            </a:endParaRPr>
          </a:p>
        </p:txBody>
      </p:sp>
      <p:pic>
        <p:nvPicPr>
          <p:cNvPr id="1026" name="Picture 2" descr="EUROfusion - Realising Fusion Energy">
            <a:extLst>
              <a:ext uri="{FF2B5EF4-FFF2-40B4-BE49-F238E27FC236}">
                <a16:creationId xmlns:a16="http://schemas.microsoft.com/office/drawing/2014/main" id="{D76DEB2B-40A9-CD88-03A2-1B2D1E8A0C70}"/>
              </a:ext>
            </a:extLst>
          </p:cNvPr>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91344" y="57007"/>
            <a:ext cx="636023" cy="63602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8D0878B-E5A6-2FA4-87BE-E46364DC8E55}"/>
              </a:ext>
            </a:extLst>
          </p:cNvPr>
          <p:cNvPicPr>
            <a:picLocks noChangeAspect="1"/>
          </p:cNvPicPr>
          <p:nvPr userDrawn="1"/>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414" y="979851"/>
            <a:ext cx="12181172" cy="5577840"/>
          </a:xfrm>
          <a:prstGeom prst="rect">
            <a:avLst/>
          </a:prstGeom>
        </p:spPr>
      </p:pic>
    </p:spTree>
    <p:extLst>
      <p:ext uri="{BB962C8B-B14F-4D97-AF65-F5344CB8AC3E}">
        <p14:creationId xmlns:p14="http://schemas.microsoft.com/office/powerpoint/2010/main" val="1308084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userDrawn="1">
  <p:cSld name="1_Title and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53697" y="1446040"/>
            <a:ext cx="10484607" cy="1325563"/>
          </a:xfrm>
          <a:prstGeom prst="rect">
            <a:avLst/>
          </a:prstGeom>
        </p:spPr>
        <p:txBody>
          <a:bodyPr>
            <a:normAutofit/>
          </a:bodyPr>
          <a:lstStyle>
            <a:lvl1pPr>
              <a:defRPr sz="3200" b="1">
                <a:solidFill>
                  <a:schemeClr val="accent1"/>
                </a:solidFill>
              </a:defRPr>
            </a:lvl1pPr>
          </a:lstStyle>
          <a:p>
            <a:pPr>
              <a:defRPr/>
            </a:pPr>
            <a:r>
              <a:rPr lang="en-US"/>
              <a:t>Click to edit Master title style</a:t>
            </a:r>
            <a:endParaRPr lang="sl-SI"/>
          </a:p>
        </p:txBody>
      </p:sp>
      <p:sp>
        <p:nvSpPr>
          <p:cNvPr id="3" name="Content Placeholder 2"/>
          <p:cNvSpPr>
            <a:spLocks noGrp="1"/>
          </p:cNvSpPr>
          <p:nvPr>
            <p:ph idx="1"/>
          </p:nvPr>
        </p:nvSpPr>
        <p:spPr bwMode="auto">
          <a:xfrm>
            <a:off x="853696" y="2771603"/>
            <a:ext cx="10484607" cy="3660194"/>
          </a:xfrm>
          <a:prstGeom prst="rect">
            <a:avLst/>
          </a:prstGeom>
        </p:spPr>
        <p:txBody>
          <a:bodyPr>
            <a:normAutofit/>
          </a:bodyPr>
          <a:lstStyle>
            <a:lvl1pPr marL="514350" indent="-514350">
              <a:buFont typeface="+mj-lt"/>
              <a:buAutoNum type="arabicPeriod"/>
              <a:defRPr sz="1800"/>
            </a:lvl1pPr>
            <a:lvl2pPr>
              <a:defRPr sz="1800"/>
            </a:lvl2pPr>
          </a:lstStyle>
          <a:p>
            <a:pPr lvl="0">
              <a:defRPr/>
            </a:pPr>
            <a:r>
              <a:rPr lang="en-US"/>
              <a:t>Click to edit Master text styles</a:t>
            </a:r>
            <a:endParaRPr/>
          </a:p>
          <a:p>
            <a:pPr lvl="1">
              <a:defRPr/>
            </a:pPr>
            <a:r>
              <a:rPr lang="en-US"/>
              <a:t>Second level</a:t>
            </a:r>
            <a:endParaRPr/>
          </a:p>
        </p:txBody>
      </p:sp>
      <p:pic>
        <p:nvPicPr>
          <p:cNvPr id="31" name="Picture 30"/>
          <p:cNvPicPr>
            <a:picLocks noChangeAspect="1"/>
          </p:cNvPicPr>
          <p:nvPr userDrawn="1"/>
        </p:nvPicPr>
        <p:blipFill>
          <a:blip r:embed="rId2"/>
          <a:stretch/>
        </p:blipFill>
        <p:spPr bwMode="auto">
          <a:xfrm>
            <a:off x="11497775" y="219074"/>
            <a:ext cx="503725" cy="675397"/>
          </a:xfrm>
          <a:prstGeom prst="rect">
            <a:avLst/>
          </a:prstGeom>
        </p:spPr>
      </p:pic>
      <p:pic>
        <p:nvPicPr>
          <p:cNvPr id="5" name="Picture 4"/>
          <p:cNvPicPr>
            <a:picLocks noChangeAspect="1"/>
          </p:cNvPicPr>
          <p:nvPr userDrawn="1"/>
        </p:nvPicPr>
        <p:blipFill>
          <a:blip r:embed="rId3"/>
          <a:stretch/>
        </p:blipFill>
        <p:spPr bwMode="auto">
          <a:xfrm>
            <a:off x="0" y="0"/>
            <a:ext cx="12192000" cy="1236125"/>
          </a:xfrm>
          <a:prstGeom prst="rect">
            <a:avLst/>
          </a:prstGeom>
        </p:spPr>
      </p:pic>
    </p:spTree>
    <p:extLst>
      <p:ext uri="{BB962C8B-B14F-4D97-AF65-F5344CB8AC3E}">
        <p14:creationId xmlns:p14="http://schemas.microsoft.com/office/powerpoint/2010/main" val="365620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a:xfrm>
            <a:off x="11011152" y="6588549"/>
            <a:ext cx="1180849" cy="224827"/>
          </a:xfrm>
          <a:prstGeom prst="rect">
            <a:avLst/>
          </a:prstGeom>
        </p:spPr>
        <p:txBody>
          <a:bodyPr/>
          <a:lstStyle>
            <a:lvl1pPr>
              <a:defRPr sz="1200"/>
            </a:lvl1pPr>
          </a:lstStyle>
          <a:p>
            <a:fld id="{3B656FE5-7551-496C-A16F-7304A2D951A7}" type="slidenum">
              <a:rPr lang="da-DK" smtClean="0"/>
              <a:pPr/>
              <a:t>‹#›</a:t>
            </a:fld>
            <a:endParaRPr lang="da-DK"/>
          </a:p>
        </p:txBody>
      </p:sp>
    </p:spTree>
    <p:extLst>
      <p:ext uri="{BB962C8B-B14F-4D97-AF65-F5344CB8AC3E}">
        <p14:creationId xmlns:p14="http://schemas.microsoft.com/office/powerpoint/2010/main" val="21663583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10848528" y="6356353"/>
            <a:ext cx="733872" cy="365125"/>
          </a:xfrm>
          <a:prstGeom prst="rect">
            <a:avLst/>
          </a:prstGeom>
        </p:spPr>
        <p:txBody>
          <a:bodyPr vert="horz" lIns="91440" tIns="45720" rIns="91440" bIns="45720" rtlCol="0" anchor="ctr"/>
          <a:lstStyle>
            <a:lvl1pPr algn="r">
              <a:defRPr sz="1000">
                <a:solidFill>
                  <a:schemeClr val="tx1">
                    <a:tint val="75000"/>
                  </a:schemeClr>
                </a:solidFill>
                <a:latin typeface="+mn-l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6A6D9FA1-99C7-4910-8E32-B85D378B0060}" type="slidenum">
              <a:rPr kumimoji="0" lang="en-GB" sz="10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0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02646876"/>
      </p:ext>
    </p:extLst>
  </p:cSld>
  <p:clrMap bg1="lt1" tx1="dk1" bg2="lt2" tx2="dk2" accent1="accent1" accent2="accent2" accent3="accent3" accent4="accent4" accent5="accent5" accent6="accent6" hlink="hlink" folHlink="folHlink"/>
  <p:sldLayoutIdLst>
    <p:sldLayoutId id="2147483658" r:id="rId1"/>
    <p:sldLayoutId id="2147483663" r:id="rId2"/>
    <p:sldLayoutId id="2147483664" r:id="rId3"/>
    <p:sldLayoutId id="2147483669" r:id="rId4"/>
    <p:sldLayoutId id="2147483676" r:id="rId5"/>
    <p:sldLayoutId id="2147483677" r:id="rId6"/>
  </p:sldLayoutIdLst>
  <p:hf hd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gi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0.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0.png"/><Relationship Id="rId5" Type="http://schemas.openxmlformats.org/officeDocument/2006/relationships/image" Target="../media/image240.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0DF84-45A5-E8B6-2356-A083BD3B6272}"/>
              </a:ext>
            </a:extLst>
          </p:cNvPr>
          <p:cNvSpPr>
            <a:spLocks noGrp="1"/>
          </p:cNvSpPr>
          <p:nvPr>
            <p:ph type="title"/>
          </p:nvPr>
        </p:nvSpPr>
        <p:spPr>
          <a:xfrm>
            <a:off x="407368" y="1851166"/>
            <a:ext cx="6881251" cy="1610548"/>
          </a:xfrm>
        </p:spPr>
        <p:txBody>
          <a:bodyPr>
            <a:normAutofit/>
          </a:bodyPr>
          <a:lstStyle/>
          <a:p>
            <a:r>
              <a:rPr lang="en-US" dirty="0"/>
              <a:t>Neutron-Based Characterization of the KATANA Activation Loop Using JSI TRIGA Reactor Pulsed Operation </a:t>
            </a:r>
          </a:p>
        </p:txBody>
      </p:sp>
      <p:sp>
        <p:nvSpPr>
          <p:cNvPr id="3" name="Text Placeholder 2">
            <a:extLst>
              <a:ext uri="{FF2B5EF4-FFF2-40B4-BE49-F238E27FC236}">
                <a16:creationId xmlns:a16="http://schemas.microsoft.com/office/drawing/2014/main" id="{68F44253-FAF4-4571-7B1E-85B86398C1C5}"/>
              </a:ext>
            </a:extLst>
          </p:cNvPr>
          <p:cNvSpPr>
            <a:spLocks noGrp="1"/>
          </p:cNvSpPr>
          <p:nvPr>
            <p:ph type="body" sz="quarter" idx="10"/>
          </p:nvPr>
        </p:nvSpPr>
        <p:spPr>
          <a:xfrm>
            <a:off x="407367" y="3693074"/>
            <a:ext cx="6406027" cy="457848"/>
          </a:xfrm>
        </p:spPr>
        <p:txBody>
          <a:bodyPr>
            <a:normAutofit fontScale="85000" lnSpcReduction="10000"/>
          </a:bodyPr>
          <a:lstStyle/>
          <a:p>
            <a:r>
              <a:rPr lang="sl-SI" u="sng" dirty="0"/>
              <a:t>Julijan Peric</a:t>
            </a:r>
            <a:r>
              <a:rPr lang="sl-SI" u="sng" baseline="30000" dirty="0"/>
              <a:t>*</a:t>
            </a:r>
            <a:r>
              <a:rPr lang="sl-SI" dirty="0"/>
              <a:t>, Domen Kotnik, Luka Snoj, Vladimir Radulović</a:t>
            </a:r>
            <a:endParaRPr lang="en-US" dirty="0"/>
          </a:p>
        </p:txBody>
      </p:sp>
      <p:sp>
        <p:nvSpPr>
          <p:cNvPr id="4" name="Text Placeholder 3">
            <a:extLst>
              <a:ext uri="{FF2B5EF4-FFF2-40B4-BE49-F238E27FC236}">
                <a16:creationId xmlns:a16="http://schemas.microsoft.com/office/drawing/2014/main" id="{5CE95A6E-2526-20D0-7292-7712306271DC}"/>
              </a:ext>
            </a:extLst>
          </p:cNvPr>
          <p:cNvSpPr>
            <a:spLocks noGrp="1"/>
          </p:cNvSpPr>
          <p:nvPr>
            <p:ph type="body" sz="quarter" idx="11"/>
          </p:nvPr>
        </p:nvSpPr>
        <p:spPr>
          <a:xfrm>
            <a:off x="407367" y="4159259"/>
            <a:ext cx="5324359" cy="881091"/>
          </a:xfrm>
        </p:spPr>
        <p:txBody>
          <a:bodyPr>
            <a:normAutofit/>
          </a:bodyPr>
          <a:lstStyle/>
          <a:p>
            <a:r>
              <a:rPr lang="sl-SI" sz="1600" dirty="0"/>
              <a:t>Jožef Stefan Institute, </a:t>
            </a:r>
            <a:r>
              <a:rPr lang="en-US" sz="1600" dirty="0"/>
              <a:t>Reactor Physics Division, Slovenia</a:t>
            </a:r>
          </a:p>
          <a:p>
            <a:r>
              <a:rPr lang="en-US" sz="1600" baseline="30000" dirty="0"/>
              <a:t>* </a:t>
            </a:r>
            <a:r>
              <a:rPr lang="en-US" sz="1600" dirty="0" err="1"/>
              <a:t>julijan.peric@ijs.si</a:t>
            </a:r>
            <a:endParaRPr lang="en-US" sz="1600" baseline="30000" dirty="0"/>
          </a:p>
        </p:txBody>
      </p:sp>
      <p:sp>
        <p:nvSpPr>
          <p:cNvPr id="5" name="Text Placeholder 4">
            <a:extLst>
              <a:ext uri="{FF2B5EF4-FFF2-40B4-BE49-F238E27FC236}">
                <a16:creationId xmlns:a16="http://schemas.microsoft.com/office/drawing/2014/main" id="{77D306BE-80AF-BAD6-579C-9B0413B066C6}"/>
              </a:ext>
            </a:extLst>
          </p:cNvPr>
          <p:cNvSpPr>
            <a:spLocks noGrp="1"/>
          </p:cNvSpPr>
          <p:nvPr>
            <p:ph type="body" sz="quarter" idx="12"/>
          </p:nvPr>
        </p:nvSpPr>
        <p:spPr>
          <a:xfrm>
            <a:off x="407368" y="1599664"/>
            <a:ext cx="5544614" cy="338554"/>
          </a:xfrm>
        </p:spPr>
        <p:txBody>
          <a:bodyPr/>
          <a:lstStyle/>
          <a:p>
            <a:r>
              <a:rPr lang="en-US" dirty="0"/>
              <a:t>Fusion Neutronics Meeting 2025: ITER and beyond</a:t>
            </a:r>
          </a:p>
        </p:txBody>
      </p:sp>
      <p:pic>
        <p:nvPicPr>
          <p:cNvPr id="1026" name="Picture 2" descr="A black background with white text&#10;&#10;Description automatically generated">
            <a:extLst>
              <a:ext uri="{FF2B5EF4-FFF2-40B4-BE49-F238E27FC236}">
                <a16:creationId xmlns:a16="http://schemas.microsoft.com/office/drawing/2014/main" id="{FE75BEFA-FD88-FAB2-FE57-76928F2A4A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65537" y="6064679"/>
            <a:ext cx="1547135" cy="4771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black and white logo&#10;&#10;Description automatically generated">
            <a:extLst>
              <a:ext uri="{FF2B5EF4-FFF2-40B4-BE49-F238E27FC236}">
                <a16:creationId xmlns:a16="http://schemas.microsoft.com/office/drawing/2014/main" id="{63AA66B7-D973-B43D-6963-2F3895E4774D}"/>
              </a:ext>
            </a:extLst>
          </p:cNvPr>
          <p:cNvPicPr>
            <a:picLocks noChangeAspect="1"/>
          </p:cNvPicPr>
          <p:nvPr/>
        </p:nvPicPr>
        <p:blipFill rotWithShape="1">
          <a:blip r:embed="rId3">
            <a:extLst>
              <a:ext uri="{28A0092B-C50C-407E-A947-70E740481C1C}">
                <a14:useLocalDpi xmlns:a14="http://schemas.microsoft.com/office/drawing/2010/main" val="0"/>
              </a:ext>
            </a:extLst>
          </a:blip>
          <a:srcRect b="50170"/>
          <a:stretch/>
        </p:blipFill>
        <p:spPr>
          <a:xfrm>
            <a:off x="6612672" y="5923178"/>
            <a:ext cx="1756048" cy="618618"/>
          </a:xfrm>
          <a:prstGeom prst="rect">
            <a:avLst/>
          </a:prstGeom>
        </p:spPr>
      </p:pic>
    </p:spTree>
    <p:extLst>
      <p:ext uri="{BB962C8B-B14F-4D97-AF65-F5344CB8AC3E}">
        <p14:creationId xmlns:p14="http://schemas.microsoft.com/office/powerpoint/2010/main" val="2471064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3C28466-B2E7-44FC-8C38-BCE63031AC78}"/>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8803E130-19F2-4D4D-B8FF-7BD059EC6E59}"/>
              </a:ext>
            </a:extLst>
          </p:cNvPr>
          <p:cNvSpPr>
            <a:spLocks noGrp="1"/>
          </p:cNvSpPr>
          <p:nvPr>
            <p:ph type="sldNum" sz="quarter" idx="12"/>
          </p:nvPr>
        </p:nvSpPr>
        <p:spPr/>
        <p:txBody>
          <a:bodyPr/>
          <a:lstStyle/>
          <a:p>
            <a:fld id="{6A6D9FA1-99C7-4910-8E32-B85D378B0060}" type="slidenum">
              <a:rPr lang="en-GB" smtClean="0">
                <a:solidFill>
                  <a:prstClr val="white"/>
                </a:solidFill>
              </a:rPr>
              <a:pPr/>
              <a:t>10</a:t>
            </a:fld>
            <a:endParaRPr lang="en-GB">
              <a:solidFill>
                <a:prstClr val="white"/>
              </a:solidFill>
            </a:endParaRPr>
          </a:p>
        </p:txBody>
      </p:sp>
      <p:pic>
        <p:nvPicPr>
          <p:cNvPr id="5" name="Picture 4" descr="A black and white logo&#10;&#10;Description automatically generated">
            <a:extLst>
              <a:ext uri="{FF2B5EF4-FFF2-40B4-BE49-F238E27FC236}">
                <a16:creationId xmlns:a16="http://schemas.microsoft.com/office/drawing/2014/main" id="{41814978-E624-4DEA-8960-F3DA78A5DEE7}"/>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89233" y="1019981"/>
            <a:ext cx="6313606" cy="3626835"/>
          </a:xfrm>
          <a:prstGeom prst="rect">
            <a:avLst/>
          </a:prstGeom>
        </p:spPr>
      </p:pic>
      <p:sp>
        <p:nvSpPr>
          <p:cNvPr id="6" name="TextBox 5">
            <a:extLst>
              <a:ext uri="{FF2B5EF4-FFF2-40B4-BE49-F238E27FC236}">
                <a16:creationId xmlns:a16="http://schemas.microsoft.com/office/drawing/2014/main" id="{E6A3C0FF-8E1D-4FEF-9B55-00B4E15EA023}"/>
              </a:ext>
            </a:extLst>
          </p:cNvPr>
          <p:cNvSpPr txBox="1"/>
          <p:nvPr/>
        </p:nvSpPr>
        <p:spPr>
          <a:xfrm>
            <a:off x="188825" y="5062450"/>
            <a:ext cx="11814350" cy="769441"/>
          </a:xfrm>
          <a:prstGeom prst="rect">
            <a:avLst/>
          </a:prstGeom>
          <a:noFill/>
        </p:spPr>
        <p:txBody>
          <a:bodyPr wrap="square">
            <a:spAutoFit/>
          </a:bodyPr>
          <a:lstStyle/>
          <a:p>
            <a:r>
              <a:rPr lang="sl-SI" sz="4400" err="1"/>
              <a:t>Cutting</a:t>
            </a:r>
            <a:r>
              <a:rPr lang="sl-SI" sz="4400"/>
              <a:t> </a:t>
            </a:r>
            <a:r>
              <a:rPr lang="sl-SI" sz="4400" err="1"/>
              <a:t>the</a:t>
            </a:r>
            <a:r>
              <a:rPr lang="sl-SI" sz="4400"/>
              <a:t> </a:t>
            </a:r>
            <a:r>
              <a:rPr lang="sl-SI" sz="4400" err="1"/>
              <a:t>boundaries</a:t>
            </a:r>
            <a:r>
              <a:rPr lang="sl-SI" sz="4400"/>
              <a:t> </a:t>
            </a:r>
            <a:r>
              <a:rPr lang="sl-SI" sz="4400" err="1"/>
              <a:t>between</a:t>
            </a:r>
            <a:r>
              <a:rPr lang="sl-SI" sz="4400"/>
              <a:t> </a:t>
            </a:r>
            <a:r>
              <a:rPr lang="sl-SI" sz="4400" err="1"/>
              <a:t>fission</a:t>
            </a:r>
            <a:r>
              <a:rPr lang="sl-SI" sz="4400"/>
              <a:t> and </a:t>
            </a:r>
            <a:r>
              <a:rPr lang="sl-SI" sz="4400" err="1"/>
              <a:t>fusion</a:t>
            </a:r>
            <a:endParaRPr lang="sl-SI" sz="4400"/>
          </a:p>
        </p:txBody>
      </p:sp>
      <p:sp>
        <p:nvSpPr>
          <p:cNvPr id="8" name="Title 7">
            <a:extLst>
              <a:ext uri="{FF2B5EF4-FFF2-40B4-BE49-F238E27FC236}">
                <a16:creationId xmlns:a16="http://schemas.microsoft.com/office/drawing/2014/main" id="{3E7E6DAE-A6B9-4780-B64D-067D7771B3F8}"/>
              </a:ext>
            </a:extLst>
          </p:cNvPr>
          <p:cNvSpPr>
            <a:spLocks noGrp="1"/>
          </p:cNvSpPr>
          <p:nvPr>
            <p:ph type="title"/>
          </p:nvPr>
        </p:nvSpPr>
        <p:spPr/>
        <p:txBody>
          <a:bodyPr/>
          <a:lstStyle/>
          <a:p>
            <a:endParaRPr lang="sl-SI"/>
          </a:p>
        </p:txBody>
      </p:sp>
    </p:spTree>
    <p:extLst>
      <p:ext uri="{BB962C8B-B14F-4D97-AF65-F5344CB8AC3E}">
        <p14:creationId xmlns:p14="http://schemas.microsoft.com/office/powerpoint/2010/main" val="1534241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EFBE1-9153-295C-B5E2-01BEBB89FDA4}"/>
              </a:ext>
            </a:extLst>
          </p:cNvPr>
          <p:cNvSpPr>
            <a:spLocks noGrp="1"/>
          </p:cNvSpPr>
          <p:nvPr>
            <p:ph type="title"/>
          </p:nvPr>
        </p:nvSpPr>
        <p:spPr/>
        <p:txBody>
          <a:bodyPr/>
          <a:lstStyle/>
          <a:p>
            <a:r>
              <a:rPr lang="en-GB" dirty="0"/>
              <a:t>Contents</a:t>
            </a:r>
          </a:p>
        </p:txBody>
      </p:sp>
      <p:sp>
        <p:nvSpPr>
          <p:cNvPr id="3" name="Footer Placeholder 2">
            <a:extLst>
              <a:ext uri="{FF2B5EF4-FFF2-40B4-BE49-F238E27FC236}">
                <a16:creationId xmlns:a16="http://schemas.microsoft.com/office/drawing/2014/main" id="{A36E2B97-03AC-2726-AEC1-592AB76F33F0}"/>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56CABA6C-759E-63E2-D08D-E807B2706FF5}"/>
              </a:ext>
            </a:extLst>
          </p:cNvPr>
          <p:cNvSpPr>
            <a:spLocks noGrp="1"/>
          </p:cNvSpPr>
          <p:nvPr>
            <p:ph type="sldNum" sz="quarter" idx="12"/>
          </p:nvPr>
        </p:nvSpPr>
        <p:spPr/>
        <p:txBody>
          <a:bodyPr/>
          <a:lstStyle/>
          <a:p>
            <a:fld id="{6A6D9FA1-99C7-4910-8E32-B85D378B0060}" type="slidenum">
              <a:rPr lang="en-GB" smtClean="0">
                <a:solidFill>
                  <a:prstClr val="white"/>
                </a:solidFill>
              </a:rPr>
              <a:pPr/>
              <a:t>2</a:t>
            </a:fld>
            <a:endParaRPr lang="en-GB">
              <a:solidFill>
                <a:prstClr val="white"/>
              </a:solidFill>
            </a:endParaRPr>
          </a:p>
        </p:txBody>
      </p:sp>
      <p:pic>
        <p:nvPicPr>
          <p:cNvPr id="3074" name="Picture 2" descr="A picture containing text, light&#10;&#10;Description automatically generated">
            <a:extLst>
              <a:ext uri="{FF2B5EF4-FFF2-40B4-BE49-F238E27FC236}">
                <a16:creationId xmlns:a16="http://schemas.microsoft.com/office/drawing/2014/main" id="{3EF85793-36D3-5C1F-0E2A-C3CCB702ED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5896977" y="227295"/>
            <a:ext cx="7194310" cy="53957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black and white logo&#10;&#10;Description automatically generated">
            <a:extLst>
              <a:ext uri="{FF2B5EF4-FFF2-40B4-BE49-F238E27FC236}">
                <a16:creationId xmlns:a16="http://schemas.microsoft.com/office/drawing/2014/main" id="{F6C98A3D-7CA7-443D-448D-A1D42DF78890}"/>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sp>
        <p:nvSpPr>
          <p:cNvPr id="9" name="TextBox 8">
            <a:extLst>
              <a:ext uri="{FF2B5EF4-FFF2-40B4-BE49-F238E27FC236}">
                <a16:creationId xmlns:a16="http://schemas.microsoft.com/office/drawing/2014/main" id="{B0D9CE0C-882D-B53B-6638-D98C0BBE20FC}"/>
              </a:ext>
            </a:extLst>
          </p:cNvPr>
          <p:cNvSpPr txBox="1"/>
          <p:nvPr/>
        </p:nvSpPr>
        <p:spPr>
          <a:xfrm>
            <a:off x="685398" y="967072"/>
            <a:ext cx="5903291" cy="3046988"/>
          </a:xfrm>
          <a:prstGeom prst="rect">
            <a:avLst/>
          </a:prstGeom>
          <a:noFill/>
        </p:spPr>
        <p:txBody>
          <a:bodyPr wrap="square">
            <a:spAutoFit/>
          </a:bodyPr>
          <a:lstStyle/>
          <a:p>
            <a:pPr marL="285750" indent="-285750">
              <a:buFont typeface="Arial" panose="020B0604020202020204" pitchFamily="34" charset="0"/>
              <a:buChar char="•"/>
            </a:pPr>
            <a:r>
              <a:rPr lang="en-GB" sz="3200" dirty="0"/>
              <a:t>Introduction​</a:t>
            </a:r>
          </a:p>
          <a:p>
            <a:pPr marL="285750" indent="-285750">
              <a:buFont typeface="Arial" panose="020B0604020202020204" pitchFamily="34" charset="0"/>
              <a:buChar char="•"/>
            </a:pPr>
            <a:r>
              <a:rPr lang="en-GB" sz="3200" dirty="0"/>
              <a:t>Reactor pulse operation​</a:t>
            </a:r>
          </a:p>
          <a:p>
            <a:pPr marL="285750" indent="-285750">
              <a:buFont typeface="Arial" panose="020B0604020202020204" pitchFamily="34" charset="0"/>
              <a:buChar char="•"/>
            </a:pPr>
            <a:r>
              <a:rPr lang="en-GB" sz="3200" dirty="0"/>
              <a:t>KATANA water activation facility</a:t>
            </a:r>
          </a:p>
          <a:p>
            <a:pPr marL="285750" indent="-285750">
              <a:buFont typeface="Arial" panose="020B0604020202020204" pitchFamily="34" charset="0"/>
              <a:buChar char="•"/>
            </a:pPr>
            <a:r>
              <a:rPr lang="en-GB" sz="3200" dirty="0"/>
              <a:t>KATANA response to reactor pulse</a:t>
            </a:r>
          </a:p>
          <a:p>
            <a:pPr marL="285750" indent="-285750">
              <a:buFont typeface="Arial" panose="020B0604020202020204" pitchFamily="34" charset="0"/>
              <a:buChar char="•"/>
            </a:pPr>
            <a:r>
              <a:rPr lang="en-GB" sz="3200" dirty="0"/>
              <a:t>Conclusions​</a:t>
            </a:r>
          </a:p>
        </p:txBody>
      </p:sp>
    </p:spTree>
    <p:extLst>
      <p:ext uri="{BB962C8B-B14F-4D97-AF65-F5344CB8AC3E}">
        <p14:creationId xmlns:p14="http://schemas.microsoft.com/office/powerpoint/2010/main" val="3913864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A5295-8B5A-0059-27EC-F912BB8EFB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9BCFD-988B-0C1A-BFCB-F6AB46114972}"/>
              </a:ext>
            </a:extLst>
          </p:cNvPr>
          <p:cNvSpPr>
            <a:spLocks noGrp="1"/>
          </p:cNvSpPr>
          <p:nvPr>
            <p:ph type="title"/>
          </p:nvPr>
        </p:nvSpPr>
        <p:spPr/>
        <p:txBody>
          <a:bodyPr/>
          <a:lstStyle/>
          <a:p>
            <a:r>
              <a:rPr lang="en-GB" dirty="0"/>
              <a:t>Introduction</a:t>
            </a:r>
          </a:p>
        </p:txBody>
      </p:sp>
      <p:sp>
        <p:nvSpPr>
          <p:cNvPr id="3" name="Footer Placeholder 2">
            <a:extLst>
              <a:ext uri="{FF2B5EF4-FFF2-40B4-BE49-F238E27FC236}">
                <a16:creationId xmlns:a16="http://schemas.microsoft.com/office/drawing/2014/main" id="{D755B8F1-FA65-A335-4F73-682CC0FD3F57}"/>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3BD27072-DEF6-A72E-9DE7-D6B6F772AAC5}"/>
              </a:ext>
            </a:extLst>
          </p:cNvPr>
          <p:cNvSpPr>
            <a:spLocks noGrp="1"/>
          </p:cNvSpPr>
          <p:nvPr>
            <p:ph type="sldNum" sz="quarter" idx="12"/>
          </p:nvPr>
        </p:nvSpPr>
        <p:spPr/>
        <p:txBody>
          <a:bodyPr/>
          <a:lstStyle/>
          <a:p>
            <a:fld id="{6A6D9FA1-99C7-4910-8E32-B85D378B0060}" type="slidenum">
              <a:rPr lang="en-GB" smtClean="0">
                <a:solidFill>
                  <a:prstClr val="white"/>
                </a:solidFill>
              </a:rPr>
              <a:pPr/>
              <a:t>3</a:t>
            </a:fld>
            <a:endParaRPr lang="en-GB">
              <a:solidFill>
                <a:prstClr val="white"/>
              </a:solidFill>
            </a:endParaRPr>
          </a:p>
        </p:txBody>
      </p:sp>
      <p:pic>
        <p:nvPicPr>
          <p:cNvPr id="5" name="Picture 4" descr="A black and white logo&#10;&#10;Description automatically generated">
            <a:extLst>
              <a:ext uri="{FF2B5EF4-FFF2-40B4-BE49-F238E27FC236}">
                <a16:creationId xmlns:a16="http://schemas.microsoft.com/office/drawing/2014/main" id="{5FF8E0F3-9700-3341-EBD4-56B4D03B567D}"/>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sp>
        <p:nvSpPr>
          <p:cNvPr id="9" name="TextBox 8">
            <a:extLst>
              <a:ext uri="{FF2B5EF4-FFF2-40B4-BE49-F238E27FC236}">
                <a16:creationId xmlns:a16="http://schemas.microsoft.com/office/drawing/2014/main" id="{35C467D7-E1AF-829A-0511-D4E0C23088DE}"/>
              </a:ext>
            </a:extLst>
          </p:cNvPr>
          <p:cNvSpPr txBox="1"/>
          <p:nvPr/>
        </p:nvSpPr>
        <p:spPr>
          <a:xfrm>
            <a:off x="360040" y="825758"/>
            <a:ext cx="6732136" cy="2800767"/>
          </a:xfrm>
          <a:prstGeom prst="rect">
            <a:avLst/>
          </a:prstGeom>
          <a:noFill/>
        </p:spPr>
        <p:txBody>
          <a:bodyPr wrap="square">
            <a:spAutoFit/>
          </a:bodyPr>
          <a:lstStyle/>
          <a:p>
            <a:r>
              <a:rPr lang="en-GB" sz="3200" dirty="0"/>
              <a:t>Water activation process</a:t>
            </a:r>
          </a:p>
          <a:p>
            <a:pPr marL="914400" lvl="1" indent="-457200">
              <a:buFont typeface="Arial" panose="020B0604020202020204" pitchFamily="34" charset="0"/>
              <a:buChar char="•"/>
            </a:pPr>
            <a:r>
              <a:rPr lang="en-GB" sz="2400" dirty="0"/>
              <a:t>Short – lived radioisotopes</a:t>
            </a:r>
          </a:p>
          <a:p>
            <a:pPr marL="1371600" lvl="2" indent="-457200">
              <a:buFont typeface="Arial" panose="020B0604020202020204" pitchFamily="34" charset="0"/>
              <a:buChar char="•"/>
            </a:pPr>
            <a:r>
              <a:rPr lang="en-GB" sz="2400" dirty="0"/>
              <a:t>High energy gamma and neutrons</a:t>
            </a:r>
          </a:p>
          <a:p>
            <a:pPr lvl="2"/>
            <a:endParaRPr lang="en-GB" sz="2400" dirty="0"/>
          </a:p>
          <a:p>
            <a:pPr marL="914400" lvl="1" indent="-457200">
              <a:buFont typeface="Arial" panose="020B0604020202020204" pitchFamily="34" charset="0"/>
              <a:buChar char="•"/>
            </a:pPr>
            <a:r>
              <a:rPr lang="en-GB" sz="2400" dirty="0"/>
              <a:t>Water activation in fusion devices several orders of magnitude higher than in nuclear fission reactors</a:t>
            </a:r>
          </a:p>
        </p:txBody>
      </p:sp>
      <p:graphicFrame>
        <p:nvGraphicFramePr>
          <p:cNvPr id="6" name="Table 5">
            <a:extLst>
              <a:ext uri="{FF2B5EF4-FFF2-40B4-BE49-F238E27FC236}">
                <a16:creationId xmlns:a16="http://schemas.microsoft.com/office/drawing/2014/main" id="{68142C44-10F2-4F6C-6BF2-4A2F599AB7CD}"/>
              </a:ext>
            </a:extLst>
          </p:cNvPr>
          <p:cNvGraphicFramePr>
            <a:graphicFrameLocks noGrp="1"/>
          </p:cNvGraphicFramePr>
          <p:nvPr>
            <p:extLst>
              <p:ext uri="{D42A27DB-BD31-4B8C-83A1-F6EECF244321}">
                <p14:modId xmlns:p14="http://schemas.microsoft.com/office/powerpoint/2010/main" val="3088584173"/>
              </p:ext>
            </p:extLst>
          </p:nvPr>
        </p:nvGraphicFramePr>
        <p:xfrm>
          <a:off x="740782" y="3626525"/>
          <a:ext cx="5970653" cy="1868845"/>
        </p:xfrm>
        <a:graphic>
          <a:graphicData uri="http://schemas.openxmlformats.org/drawingml/2006/table">
            <a:tbl>
              <a:tblPr>
                <a:tableStyleId>{5C22544A-7EE6-4342-B048-85BDC9FD1C3A}</a:tableStyleId>
              </a:tblPr>
              <a:tblGrid>
                <a:gridCol w="1533960">
                  <a:extLst>
                    <a:ext uri="{9D8B030D-6E8A-4147-A177-3AD203B41FA5}">
                      <a16:colId xmlns:a16="http://schemas.microsoft.com/office/drawing/2014/main" val="2373547621"/>
                    </a:ext>
                  </a:extLst>
                </a:gridCol>
                <a:gridCol w="726823">
                  <a:extLst>
                    <a:ext uri="{9D8B030D-6E8A-4147-A177-3AD203B41FA5}">
                      <a16:colId xmlns:a16="http://schemas.microsoft.com/office/drawing/2014/main" val="2118039187"/>
                    </a:ext>
                  </a:extLst>
                </a:gridCol>
                <a:gridCol w="1533960">
                  <a:extLst>
                    <a:ext uri="{9D8B030D-6E8A-4147-A177-3AD203B41FA5}">
                      <a16:colId xmlns:a16="http://schemas.microsoft.com/office/drawing/2014/main" val="3930387981"/>
                    </a:ext>
                  </a:extLst>
                </a:gridCol>
                <a:gridCol w="965489">
                  <a:extLst>
                    <a:ext uri="{9D8B030D-6E8A-4147-A177-3AD203B41FA5}">
                      <a16:colId xmlns:a16="http://schemas.microsoft.com/office/drawing/2014/main" val="1518758447"/>
                    </a:ext>
                  </a:extLst>
                </a:gridCol>
                <a:gridCol w="1210421">
                  <a:extLst>
                    <a:ext uri="{9D8B030D-6E8A-4147-A177-3AD203B41FA5}">
                      <a16:colId xmlns:a16="http://schemas.microsoft.com/office/drawing/2014/main" val="3246319103"/>
                    </a:ext>
                  </a:extLst>
                </a:gridCol>
              </a:tblGrid>
              <a:tr h="588685">
                <a:tc>
                  <a:txBody>
                    <a:bodyPr/>
                    <a:lstStyle/>
                    <a:p>
                      <a:pPr algn="ctr" hangingPunct="0">
                        <a:spcAft>
                          <a:spcPts val="600"/>
                        </a:spcAft>
                      </a:pPr>
                      <a:r>
                        <a:rPr lang="en-US" sz="1600" b="1" dirty="0">
                          <a:effectLst/>
                        </a:rPr>
                        <a:t>Reaction</a:t>
                      </a:r>
                      <a:endParaRPr lang="en-SI" sz="1100" b="1" dirty="0">
                        <a:effectLst/>
                        <a:latin typeface="Times"/>
                        <a:ea typeface="MS Mincho" panose="02020609040205080304" pitchFamily="49" charset="-128"/>
                        <a:cs typeface="Times New Roman" panose="02020603050405020304" pitchFamily="18" charset="0"/>
                      </a:endParaRPr>
                    </a:p>
                  </a:txBody>
                  <a:tcPr marL="0" marR="0" marT="0" marB="0" anchor="ctr">
                    <a:lnB w="57150" cap="flat" cmpd="sng" algn="ctr">
                      <a:solidFill>
                        <a:srgbClr val="1F497D"/>
                      </a:solidFill>
                      <a:prstDash val="solid"/>
                      <a:round/>
                      <a:headEnd type="none" w="med" len="med"/>
                      <a:tailEnd type="none" w="med" len="med"/>
                    </a:lnB>
                    <a:noFill/>
                  </a:tcPr>
                </a:tc>
                <a:tc>
                  <a:txBody>
                    <a:bodyPr/>
                    <a:lstStyle/>
                    <a:p>
                      <a:pPr algn="ctr" hangingPunct="0">
                        <a:spcAft>
                          <a:spcPts val="600"/>
                        </a:spcAft>
                      </a:pPr>
                      <a:r>
                        <a:rPr lang="en-US" sz="1600" b="1" dirty="0">
                          <a:effectLst/>
                        </a:rPr>
                        <a:t>t</a:t>
                      </a:r>
                      <a:r>
                        <a:rPr lang="en-US" sz="1600" b="1" baseline="-25000" dirty="0">
                          <a:effectLst/>
                        </a:rPr>
                        <a:t>1/2</a:t>
                      </a:r>
                      <a:endParaRPr lang="en-SI" sz="1100" b="1" dirty="0">
                        <a:effectLst/>
                        <a:latin typeface="Times"/>
                        <a:ea typeface="MS Mincho" panose="02020609040205080304" pitchFamily="49" charset="-128"/>
                        <a:cs typeface="Times New Roman" panose="02020603050405020304" pitchFamily="18" charset="0"/>
                      </a:endParaRPr>
                    </a:p>
                  </a:txBody>
                  <a:tcPr marL="0" marR="0" marT="0" marB="0" anchor="ctr">
                    <a:lnB w="57150" cap="flat" cmpd="sng" algn="ctr">
                      <a:solidFill>
                        <a:srgbClr val="1F497D"/>
                      </a:solidFill>
                      <a:prstDash val="solid"/>
                      <a:round/>
                      <a:headEnd type="none" w="med" len="med"/>
                      <a:tailEnd type="none" w="med" len="med"/>
                    </a:lnB>
                    <a:noFill/>
                  </a:tcPr>
                </a:tc>
                <a:tc>
                  <a:txBody>
                    <a:bodyPr/>
                    <a:lstStyle/>
                    <a:p>
                      <a:pPr algn="ctr" hangingPunct="0">
                        <a:spcAft>
                          <a:spcPts val="600"/>
                        </a:spcAft>
                      </a:pPr>
                      <a:r>
                        <a:rPr lang="en-US" sz="1600" b="1" dirty="0">
                          <a:effectLst/>
                        </a:rPr>
                        <a:t>Major decay products</a:t>
                      </a:r>
                      <a:endParaRPr lang="en-SI" sz="1100" b="1" dirty="0">
                        <a:effectLst/>
                        <a:latin typeface="Times"/>
                        <a:ea typeface="MS Mincho" panose="02020609040205080304" pitchFamily="49" charset="-128"/>
                        <a:cs typeface="Times New Roman" panose="02020603050405020304" pitchFamily="18" charset="0"/>
                      </a:endParaRPr>
                    </a:p>
                  </a:txBody>
                  <a:tcPr marL="0" marR="0" marT="0" marB="0" anchor="ctr">
                    <a:lnB w="57150" cap="flat" cmpd="sng" algn="ctr">
                      <a:solidFill>
                        <a:srgbClr val="1F497D"/>
                      </a:solidFill>
                      <a:prstDash val="solid"/>
                      <a:round/>
                      <a:headEnd type="none" w="med" len="med"/>
                      <a:tailEnd type="none" w="med" len="med"/>
                    </a:lnB>
                    <a:noFill/>
                  </a:tcPr>
                </a:tc>
                <a:tc>
                  <a:txBody>
                    <a:bodyPr/>
                    <a:lstStyle/>
                    <a:p>
                      <a:pPr algn="ctr" hangingPunct="0">
                        <a:spcAft>
                          <a:spcPts val="600"/>
                        </a:spcAft>
                      </a:pPr>
                      <a:r>
                        <a:rPr lang="en-US" sz="1600" b="1" dirty="0">
                          <a:effectLst/>
                        </a:rPr>
                        <a:t>Threshold energy</a:t>
                      </a:r>
                      <a:endParaRPr lang="en-SI" sz="1100" b="1" dirty="0">
                        <a:effectLst/>
                        <a:latin typeface="Times"/>
                        <a:ea typeface="MS Mincho" panose="02020609040205080304" pitchFamily="49" charset="-128"/>
                        <a:cs typeface="Times New Roman" panose="02020603050405020304" pitchFamily="18" charset="0"/>
                      </a:endParaRPr>
                    </a:p>
                  </a:txBody>
                  <a:tcPr marL="0" marR="0" marT="0" marB="0" anchor="ctr">
                    <a:lnB w="57150" cap="flat" cmpd="sng" algn="ctr">
                      <a:solidFill>
                        <a:srgbClr val="1F497D"/>
                      </a:solidFill>
                      <a:prstDash val="solid"/>
                      <a:round/>
                      <a:headEnd type="none" w="med" len="med"/>
                      <a:tailEnd type="none" w="med" len="med"/>
                    </a:lnB>
                    <a:noFill/>
                  </a:tcPr>
                </a:tc>
                <a:tc>
                  <a:txBody>
                    <a:bodyPr/>
                    <a:lstStyle/>
                    <a:p>
                      <a:pPr algn="ctr" hangingPunct="0">
                        <a:spcAft>
                          <a:spcPts val="600"/>
                        </a:spcAft>
                      </a:pPr>
                      <a:r>
                        <a:rPr lang="en-US" sz="1600" b="1" dirty="0">
                          <a:effectLst/>
                        </a:rPr>
                        <a:t>Natural abundance</a:t>
                      </a:r>
                      <a:endParaRPr lang="en-SI" sz="1100" b="1" dirty="0">
                        <a:effectLst/>
                        <a:latin typeface="Times"/>
                        <a:ea typeface="MS Mincho" panose="02020609040205080304" pitchFamily="49" charset="-128"/>
                        <a:cs typeface="Times New Roman" panose="02020603050405020304" pitchFamily="18" charset="0"/>
                      </a:endParaRPr>
                    </a:p>
                  </a:txBody>
                  <a:tcPr marL="0" marR="0" marT="0" marB="0" anchor="ctr">
                    <a:lnB w="57150" cap="flat" cmpd="sng" algn="ctr">
                      <a:solidFill>
                        <a:srgbClr val="1F497D"/>
                      </a:solidFill>
                      <a:prstDash val="solid"/>
                      <a:round/>
                      <a:headEnd type="none" w="med" len="med"/>
                      <a:tailEnd type="none" w="med" len="med"/>
                    </a:lnB>
                    <a:noFill/>
                  </a:tcPr>
                </a:tc>
                <a:extLst>
                  <a:ext uri="{0D108BD9-81ED-4DB2-BD59-A6C34878D82A}">
                    <a16:rowId xmlns:a16="http://schemas.microsoft.com/office/drawing/2014/main" val="2400257120"/>
                  </a:ext>
                </a:extLst>
              </a:tr>
              <a:tr h="208956">
                <a:tc rowSpan="2">
                  <a:txBody>
                    <a:bodyPr/>
                    <a:lstStyle/>
                    <a:p>
                      <a:pPr algn="ctr" hangingPunct="0">
                        <a:spcAft>
                          <a:spcPts val="600"/>
                        </a:spcAft>
                      </a:pPr>
                      <a:r>
                        <a:rPr lang="en-US" sz="1400" baseline="30000" dirty="0">
                          <a:effectLst/>
                        </a:rPr>
                        <a:t>16</a:t>
                      </a:r>
                      <a:r>
                        <a:rPr lang="en-US" sz="1400" dirty="0">
                          <a:effectLst/>
                        </a:rPr>
                        <a:t>O(n, p)</a:t>
                      </a:r>
                      <a:r>
                        <a:rPr lang="en-US" sz="1400" baseline="30000" dirty="0">
                          <a:effectLst/>
                        </a:rPr>
                        <a:t>16</a:t>
                      </a:r>
                      <a:r>
                        <a:rPr lang="en-US" sz="1400" dirty="0">
                          <a:effectLst/>
                        </a:rPr>
                        <a:t>N</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12700" cmpd="sng">
                      <a:noFill/>
                    </a:lnL>
                    <a:lnR w="38100" cap="flat" cmpd="sng" algn="ctr">
                      <a:solidFill>
                        <a:srgbClr val="1F497D"/>
                      </a:solidFill>
                      <a:prstDash val="solid"/>
                      <a:round/>
                      <a:headEnd type="none" w="med" len="med"/>
                      <a:tailEnd type="none" w="med" len="med"/>
                    </a:lnR>
                    <a:lnT w="571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7.13 s</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571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hangingPunct="0">
                        <a:spcAft>
                          <a:spcPts val="600"/>
                        </a:spcAft>
                      </a:pPr>
                      <a:r>
                        <a:rPr lang="en-US" sz="1400" dirty="0" err="1">
                          <a:effectLst/>
                        </a:rPr>
                        <a:t>γ</a:t>
                      </a:r>
                      <a:r>
                        <a:rPr lang="en-US" sz="1400" dirty="0">
                          <a:effectLst/>
                        </a:rPr>
                        <a:t>: 6.13 MeV (67%)</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571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 10 MeV</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571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99.76%</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12700" cmpd="sng">
                      <a:noFill/>
                    </a:lnR>
                    <a:lnT w="571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7124903"/>
                  </a:ext>
                </a:extLst>
              </a:tr>
              <a:tr h="208956">
                <a:tc vMerge="1">
                  <a:txBody>
                    <a:bodyPr/>
                    <a:lstStyle/>
                    <a:p>
                      <a:endParaRPr lang="en-GB"/>
                    </a:p>
                  </a:txBody>
                  <a:tcPr/>
                </a:tc>
                <a:tc vMerge="1">
                  <a:txBody>
                    <a:bodyPr/>
                    <a:lstStyle/>
                    <a:p>
                      <a:endParaRPr lang="en-GB"/>
                    </a:p>
                  </a:txBody>
                  <a:tcPr/>
                </a:tc>
                <a:tc>
                  <a:txBody>
                    <a:bodyPr/>
                    <a:lstStyle/>
                    <a:p>
                      <a:pPr algn="ctr" hangingPunct="0">
                        <a:spcAft>
                          <a:spcPts val="600"/>
                        </a:spcAft>
                      </a:pPr>
                      <a:r>
                        <a:rPr lang="en-US" sz="1400" dirty="0" err="1">
                          <a:effectLst/>
                        </a:rPr>
                        <a:t>γ</a:t>
                      </a:r>
                      <a:r>
                        <a:rPr lang="en-US" sz="1400" dirty="0">
                          <a:effectLst/>
                        </a:rPr>
                        <a:t>: 7.12 MeV (5%)</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2700" cmpd="sng">
                      <a:noFill/>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661603910"/>
                  </a:ext>
                </a:extLst>
              </a:tr>
              <a:tr h="208956">
                <a:tc rowSpan="2">
                  <a:txBody>
                    <a:bodyPr/>
                    <a:lstStyle/>
                    <a:p>
                      <a:pPr algn="ctr" hangingPunct="0">
                        <a:spcAft>
                          <a:spcPts val="600"/>
                        </a:spcAft>
                      </a:pPr>
                      <a:r>
                        <a:rPr lang="en-US" sz="1400" b="1" baseline="30000" dirty="0">
                          <a:effectLst/>
                        </a:rPr>
                        <a:t>17</a:t>
                      </a:r>
                      <a:r>
                        <a:rPr lang="en-US" sz="1400" b="1" dirty="0">
                          <a:effectLst/>
                        </a:rPr>
                        <a:t>O(n, p)</a:t>
                      </a:r>
                      <a:r>
                        <a:rPr lang="en-US" sz="1400" b="1" baseline="30000" dirty="0">
                          <a:effectLst/>
                        </a:rPr>
                        <a:t>17</a:t>
                      </a:r>
                      <a:r>
                        <a:rPr lang="en-US" sz="1400" b="1" dirty="0">
                          <a:effectLst/>
                        </a:rPr>
                        <a:t>N</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12700" cmpd="sng">
                      <a:noFill/>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hangingPunct="0">
                        <a:spcAft>
                          <a:spcPts val="600"/>
                        </a:spcAft>
                      </a:pPr>
                      <a:r>
                        <a:rPr lang="en-US" sz="1400" b="1" dirty="0">
                          <a:effectLst/>
                        </a:rPr>
                        <a:t>4.17 s</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hangingPunct="0">
                        <a:spcAft>
                          <a:spcPts val="600"/>
                        </a:spcAft>
                      </a:pPr>
                      <a:r>
                        <a:rPr lang="en-US" sz="1400" b="1" dirty="0">
                          <a:effectLst/>
                        </a:rPr>
                        <a:t>n: 0.38 MeV (35%)</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pPr algn="ctr" hangingPunct="0">
                        <a:spcAft>
                          <a:spcPts val="600"/>
                        </a:spcAft>
                      </a:pPr>
                      <a:r>
                        <a:rPr lang="en-US" sz="1400" b="1" dirty="0">
                          <a:effectLst/>
                        </a:rPr>
                        <a:t>≈ 8 MeV</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algn="ctr" hangingPunct="0">
                        <a:spcAft>
                          <a:spcPts val="600"/>
                        </a:spcAft>
                      </a:pPr>
                      <a:r>
                        <a:rPr lang="en-US" sz="1400" b="1" dirty="0">
                          <a:effectLst/>
                        </a:rPr>
                        <a:t>0.04%</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12700" cmpd="sng">
                      <a:noFill/>
                    </a:lnR>
                    <a:lnT w="19050" cap="flat" cmpd="sng" algn="ctr">
                      <a:solidFill>
                        <a:srgbClr val="1F497D"/>
                      </a:solidFill>
                      <a:prstDash val="solid"/>
                      <a:round/>
                      <a:headEnd type="none" w="med" len="med"/>
                      <a:tailEnd type="none" w="med" len="med"/>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5028407"/>
                  </a:ext>
                </a:extLst>
              </a:tr>
              <a:tr h="208956">
                <a:tc vMerge="1">
                  <a:txBody>
                    <a:bodyPr/>
                    <a:lstStyle/>
                    <a:p>
                      <a:endParaRPr lang="en-GB"/>
                    </a:p>
                  </a:txBody>
                  <a:tcPr/>
                </a:tc>
                <a:tc vMerge="1">
                  <a:txBody>
                    <a:bodyPr/>
                    <a:lstStyle/>
                    <a:p>
                      <a:endParaRPr lang="en-GB"/>
                    </a:p>
                  </a:txBody>
                  <a:tcPr/>
                </a:tc>
                <a:tc>
                  <a:txBody>
                    <a:bodyPr/>
                    <a:lstStyle/>
                    <a:p>
                      <a:pPr algn="ctr" hangingPunct="0">
                        <a:spcAft>
                          <a:spcPts val="600"/>
                        </a:spcAft>
                      </a:pPr>
                      <a:r>
                        <a:rPr lang="en-US" sz="1400" b="1" dirty="0">
                          <a:effectLst/>
                        </a:rPr>
                        <a:t>n: 1.17 MeV (53%)</a:t>
                      </a:r>
                      <a:endParaRPr lang="en-SI" sz="1050" b="1"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2700" cmpd="sng">
                      <a:noFill/>
                    </a:lnT>
                    <a:lnB w="19050" cap="flat" cmpd="sng" algn="ctr">
                      <a:solidFill>
                        <a:srgbClr val="1F497D"/>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4175544100"/>
                  </a:ext>
                </a:extLst>
              </a:tr>
              <a:tr h="208956">
                <a:tc rowSpan="2">
                  <a:txBody>
                    <a:bodyPr/>
                    <a:lstStyle/>
                    <a:p>
                      <a:pPr algn="ctr" hangingPunct="0">
                        <a:spcAft>
                          <a:spcPts val="600"/>
                        </a:spcAft>
                      </a:pPr>
                      <a:r>
                        <a:rPr lang="en-US" sz="1400" baseline="30000" dirty="0">
                          <a:effectLst/>
                        </a:rPr>
                        <a:t>18</a:t>
                      </a:r>
                      <a:r>
                        <a:rPr lang="en-US" sz="1400" dirty="0">
                          <a:effectLst/>
                        </a:rPr>
                        <a:t>O(n, </a:t>
                      </a:r>
                      <a:r>
                        <a:rPr lang="en-US" sz="1400" dirty="0" err="1">
                          <a:effectLst/>
                        </a:rPr>
                        <a:t>γ</a:t>
                      </a:r>
                      <a:r>
                        <a:rPr lang="en-US" sz="1400" dirty="0">
                          <a:effectLst/>
                        </a:rPr>
                        <a:t>)</a:t>
                      </a:r>
                      <a:r>
                        <a:rPr lang="en-US" sz="1400" baseline="30000" dirty="0">
                          <a:effectLst/>
                        </a:rPr>
                        <a:t>19</a:t>
                      </a:r>
                      <a:r>
                        <a:rPr lang="en-US" sz="1400" dirty="0">
                          <a:effectLst/>
                        </a:rPr>
                        <a:t>O</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12700" cmpd="sng">
                      <a:noFill/>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26.9 s</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hangingPunct="0">
                        <a:spcAft>
                          <a:spcPts val="600"/>
                        </a:spcAft>
                      </a:pPr>
                      <a:r>
                        <a:rPr lang="en-US" sz="1400" dirty="0" err="1">
                          <a:effectLst/>
                        </a:rPr>
                        <a:t>γ</a:t>
                      </a:r>
                      <a:r>
                        <a:rPr lang="en-US" sz="1400" dirty="0">
                          <a:effectLst/>
                        </a:rPr>
                        <a:t>: 0.20 MeV (96%)</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&lt; 1 eV</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rowSpan="2">
                  <a:txBody>
                    <a:bodyPr/>
                    <a:lstStyle/>
                    <a:p>
                      <a:pPr algn="ctr" hangingPunct="0">
                        <a:spcAft>
                          <a:spcPts val="600"/>
                        </a:spcAft>
                      </a:pPr>
                      <a:r>
                        <a:rPr lang="en-US" sz="1400" dirty="0">
                          <a:effectLst/>
                        </a:rPr>
                        <a:t>0.2%</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12700" cmpd="sng">
                      <a:noFill/>
                    </a:lnR>
                    <a:lnT w="19050" cap="flat" cmpd="sng" algn="ctr">
                      <a:solidFill>
                        <a:srgbClr val="1F497D"/>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43679074"/>
                  </a:ext>
                </a:extLst>
              </a:tr>
              <a:tr h="208956">
                <a:tc vMerge="1">
                  <a:txBody>
                    <a:bodyPr/>
                    <a:lstStyle/>
                    <a:p>
                      <a:endParaRPr lang="en-GB"/>
                    </a:p>
                  </a:txBody>
                  <a:tcPr/>
                </a:tc>
                <a:tc vMerge="1">
                  <a:txBody>
                    <a:bodyPr/>
                    <a:lstStyle/>
                    <a:p>
                      <a:endParaRPr lang="en-GB"/>
                    </a:p>
                  </a:txBody>
                  <a:tcPr/>
                </a:tc>
                <a:tc>
                  <a:txBody>
                    <a:bodyPr/>
                    <a:lstStyle/>
                    <a:p>
                      <a:pPr algn="ctr" hangingPunct="0">
                        <a:spcAft>
                          <a:spcPts val="600"/>
                        </a:spcAft>
                      </a:pPr>
                      <a:r>
                        <a:rPr lang="en-US" sz="1400" dirty="0" err="1">
                          <a:effectLst/>
                        </a:rPr>
                        <a:t>γ</a:t>
                      </a:r>
                      <a:r>
                        <a:rPr lang="en-US" sz="1400" dirty="0">
                          <a:effectLst/>
                        </a:rPr>
                        <a:t>: 1.36 MeV (50%)</a:t>
                      </a:r>
                      <a:endParaRPr lang="en-SI" sz="1050" dirty="0">
                        <a:effectLst/>
                        <a:latin typeface="Times"/>
                        <a:ea typeface="MS Mincho" panose="02020609040205080304" pitchFamily="49" charset="-128"/>
                        <a:cs typeface="Times New Roman" panose="02020603050405020304" pitchFamily="18" charset="0"/>
                      </a:endParaRPr>
                    </a:p>
                  </a:txBody>
                  <a:tcPr marL="0" marR="0" marT="0" marB="0" anchor="ctr">
                    <a:lnL w="38100" cap="flat" cmpd="sng" algn="ctr">
                      <a:solidFill>
                        <a:srgbClr val="1F497D"/>
                      </a:solidFill>
                      <a:prstDash val="solid"/>
                      <a:round/>
                      <a:headEnd type="none" w="med" len="med"/>
                      <a:tailEnd type="none" w="med" len="med"/>
                    </a:lnL>
                    <a:lnR w="38100" cap="flat" cmpd="sng" algn="ctr">
                      <a:solidFill>
                        <a:srgbClr val="1F497D"/>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vMerge="1">
                  <a:txBody>
                    <a:bodyPr/>
                    <a:lstStyle/>
                    <a:p>
                      <a:endParaRPr lang="en-GB"/>
                    </a:p>
                  </a:txBody>
                  <a:tcPr/>
                </a:tc>
                <a:tc vMerge="1">
                  <a:txBody>
                    <a:bodyPr/>
                    <a:lstStyle/>
                    <a:p>
                      <a:endParaRPr lang="en-GB"/>
                    </a:p>
                  </a:txBody>
                  <a:tcPr/>
                </a:tc>
                <a:extLst>
                  <a:ext uri="{0D108BD9-81ED-4DB2-BD59-A6C34878D82A}">
                    <a16:rowId xmlns:a16="http://schemas.microsoft.com/office/drawing/2014/main" val="1946902342"/>
                  </a:ext>
                </a:extLst>
              </a:tr>
            </a:tbl>
          </a:graphicData>
        </a:graphic>
      </p:graphicFrame>
      <p:pic>
        <p:nvPicPr>
          <p:cNvPr id="4098" name="Picture 2" descr="Graphical user interface&#10;&#10;Description automatically generated">
            <a:extLst>
              <a:ext uri="{FF2B5EF4-FFF2-40B4-BE49-F238E27FC236}">
                <a16:creationId xmlns:a16="http://schemas.microsoft.com/office/drawing/2014/main" id="{13439D15-A438-A768-809A-05ECA77EEF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0564" y="-341259"/>
            <a:ext cx="5143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2300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C1BCB-BFEA-93EF-11BD-73F620430428}"/>
              </a:ext>
            </a:extLst>
          </p:cNvPr>
          <p:cNvSpPr>
            <a:spLocks noGrp="1"/>
          </p:cNvSpPr>
          <p:nvPr>
            <p:ph type="title"/>
          </p:nvPr>
        </p:nvSpPr>
        <p:spPr/>
        <p:txBody>
          <a:bodyPr/>
          <a:lstStyle/>
          <a:p>
            <a:r>
              <a:rPr lang="en-GB" dirty="0"/>
              <a:t>Reactor pulse operation</a:t>
            </a:r>
          </a:p>
        </p:txBody>
      </p:sp>
      <p:sp>
        <p:nvSpPr>
          <p:cNvPr id="3" name="Footer Placeholder 2">
            <a:extLst>
              <a:ext uri="{FF2B5EF4-FFF2-40B4-BE49-F238E27FC236}">
                <a16:creationId xmlns:a16="http://schemas.microsoft.com/office/drawing/2014/main" id="{04ED8FB0-A942-F1DC-3ECE-4AE1A48CA8F1}"/>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5AE3302E-9729-AEBF-0C7C-6FC18228D1C4}"/>
              </a:ext>
            </a:extLst>
          </p:cNvPr>
          <p:cNvSpPr>
            <a:spLocks noGrp="1"/>
          </p:cNvSpPr>
          <p:nvPr>
            <p:ph type="sldNum" sz="quarter" idx="12"/>
          </p:nvPr>
        </p:nvSpPr>
        <p:spPr/>
        <p:txBody>
          <a:bodyPr/>
          <a:lstStyle/>
          <a:p>
            <a:fld id="{6A6D9FA1-99C7-4910-8E32-B85D378B0060}" type="slidenum">
              <a:rPr lang="en-GB" smtClean="0">
                <a:solidFill>
                  <a:prstClr val="white"/>
                </a:solidFill>
              </a:rPr>
              <a:pPr/>
              <a:t>4</a:t>
            </a:fld>
            <a:endParaRPr lang="en-GB">
              <a:solidFill>
                <a:prstClr val="white"/>
              </a:solidFill>
            </a:endParaRPr>
          </a:p>
        </p:txBody>
      </p:sp>
      <p:sp>
        <p:nvSpPr>
          <p:cNvPr id="6" name="TextBox 5">
            <a:extLst>
              <a:ext uri="{FF2B5EF4-FFF2-40B4-BE49-F238E27FC236}">
                <a16:creationId xmlns:a16="http://schemas.microsoft.com/office/drawing/2014/main" id="{052EE7A4-02AF-66A0-1E3A-4F4B4D46CD23}"/>
              </a:ext>
            </a:extLst>
          </p:cNvPr>
          <p:cNvSpPr txBox="1"/>
          <p:nvPr/>
        </p:nvSpPr>
        <p:spPr>
          <a:xfrm>
            <a:off x="360040" y="961148"/>
            <a:ext cx="6110868" cy="5042406"/>
          </a:xfrm>
          <a:prstGeom prst="rect">
            <a:avLst/>
          </a:prstGeom>
          <a:noFill/>
        </p:spPr>
        <p:txBody>
          <a:bodyPr wrap="square">
            <a:spAutoFit/>
          </a:bodyPr>
          <a:lstStyle/>
          <a:p>
            <a:pPr algn="l" rtl="0" fontAlgn="base">
              <a:lnSpc>
                <a:spcPts val="2475"/>
              </a:lnSpc>
            </a:pPr>
            <a:r>
              <a:rPr lang="en-US" sz="2800" b="0" i="0" u="none" strike="noStrike" dirty="0">
                <a:solidFill>
                  <a:srgbClr val="000000"/>
                </a:solidFill>
                <a:effectLst/>
              </a:rPr>
              <a:t>Jožef Stefan Institute TRIGA Mark II reactor (1966)</a:t>
            </a:r>
            <a:r>
              <a:rPr lang="en-US" sz="2800" b="0" i="0" dirty="0">
                <a:solidFill>
                  <a:srgbClr val="2F5496"/>
                </a:solidFill>
                <a:effectLst/>
              </a:rPr>
              <a:t>​</a:t>
            </a:r>
          </a:p>
          <a:p>
            <a:pPr marL="742950" lvl="1" indent="-285750" fontAlgn="base">
              <a:buFont typeface="Arial" panose="020B0604020202020204" pitchFamily="34" charset="0"/>
              <a:buChar char="•"/>
            </a:pPr>
            <a:r>
              <a:rPr lang="en-US" sz="2800" b="0" i="0" u="none" strike="noStrike" dirty="0">
                <a:solidFill>
                  <a:srgbClr val="000000"/>
                </a:solidFill>
                <a:effectLst/>
              </a:rPr>
              <a:t>Steady state: </a:t>
            </a:r>
            <a:r>
              <a:rPr lang="en-US" sz="2800" b="1" i="0" dirty="0">
                <a:solidFill>
                  <a:srgbClr val="000000"/>
                </a:solidFill>
                <a:effectLst/>
              </a:rPr>
              <a:t>250 kW</a:t>
            </a:r>
            <a:r>
              <a:rPr lang="en-US" sz="2800" b="0" i="0" dirty="0">
                <a:solidFill>
                  <a:srgbClr val="2F5496"/>
                </a:solidFill>
                <a:effectLst/>
              </a:rPr>
              <a:t>​</a:t>
            </a:r>
          </a:p>
          <a:p>
            <a:pPr marL="742950" lvl="1" indent="-285750" fontAlgn="base">
              <a:buFont typeface="Arial" panose="020B0604020202020204" pitchFamily="34" charset="0"/>
              <a:buChar char="•"/>
            </a:pPr>
            <a:r>
              <a:rPr lang="en-US" sz="2800" b="0" i="0" u="none" strike="noStrike" dirty="0">
                <a:solidFill>
                  <a:srgbClr val="000000"/>
                </a:solidFill>
                <a:effectLst/>
              </a:rPr>
              <a:t>Pulse operation: </a:t>
            </a:r>
            <a:r>
              <a:rPr lang="en-US" sz="2800" b="1" i="0" dirty="0">
                <a:solidFill>
                  <a:srgbClr val="000000"/>
                </a:solidFill>
                <a:effectLst/>
              </a:rPr>
              <a:t>1 GW</a:t>
            </a:r>
            <a:r>
              <a:rPr lang="en-US" sz="2800" b="0" i="0" dirty="0">
                <a:solidFill>
                  <a:srgbClr val="2F5496"/>
                </a:solidFill>
                <a:effectLst/>
              </a:rPr>
              <a:t>​</a:t>
            </a:r>
          </a:p>
          <a:p>
            <a:pPr marL="742950" lvl="1" indent="-285750" fontAlgn="base">
              <a:buFont typeface="Arial" panose="020B0604020202020204" pitchFamily="34" charset="0"/>
              <a:buChar char="•"/>
            </a:pPr>
            <a:r>
              <a:rPr lang="en-US" sz="2800" b="0" i="0" u="none" strike="noStrike" dirty="0">
                <a:solidFill>
                  <a:srgbClr val="000000"/>
                </a:solidFill>
                <a:effectLst/>
              </a:rPr>
              <a:t>More than 770 performed pulses.</a:t>
            </a:r>
            <a:r>
              <a:rPr lang="en-US" sz="2800" b="0" i="0" dirty="0">
                <a:solidFill>
                  <a:srgbClr val="2F5496"/>
                </a:solidFill>
                <a:effectLst/>
              </a:rPr>
              <a:t>​</a:t>
            </a:r>
          </a:p>
          <a:p>
            <a:pPr lvl="1" fontAlgn="base"/>
            <a:endParaRPr lang="en-GB" sz="2800" dirty="0"/>
          </a:p>
          <a:p>
            <a:r>
              <a:rPr lang="en-GB" sz="2800" dirty="0"/>
              <a:t>The pulse experiment ​</a:t>
            </a:r>
          </a:p>
          <a:p>
            <a:pPr marL="742950" lvl="1" indent="-285750">
              <a:buFont typeface="Arial" panose="020B0604020202020204" pitchFamily="34" charset="0"/>
              <a:buChar char="•"/>
            </a:pPr>
            <a:r>
              <a:rPr lang="en-GB" sz="2800" dirty="0"/>
              <a:t>Reactor core prompt supercritical</a:t>
            </a:r>
          </a:p>
          <a:p>
            <a:pPr marL="742950" lvl="1" indent="-285750">
              <a:buFont typeface="Arial" panose="020B0604020202020204" pitchFamily="34" charset="0"/>
              <a:buChar char="•"/>
            </a:pPr>
            <a:r>
              <a:rPr lang="en-GB" sz="2800" dirty="0"/>
              <a:t>Fuel (uranium zirconium hydrate)</a:t>
            </a:r>
          </a:p>
          <a:p>
            <a:pPr marL="742950" lvl="1" indent="-285750">
              <a:buFont typeface="Arial" panose="020B0604020202020204" pitchFamily="34" charset="0"/>
              <a:buChar char="•"/>
            </a:pPr>
            <a:r>
              <a:rPr lang="en-GB" sz="2800" dirty="0"/>
              <a:t>In fuel moderation</a:t>
            </a:r>
          </a:p>
          <a:p>
            <a:pPr marL="742950" lvl="1" indent="-285750">
              <a:buFont typeface="Arial" panose="020B0604020202020204" pitchFamily="34" charset="0"/>
              <a:buChar char="•"/>
            </a:pPr>
            <a:r>
              <a:rPr lang="en-GB" sz="2800" dirty="0"/>
              <a:t>Fast negative temperature reactivity coefficient​</a:t>
            </a:r>
          </a:p>
        </p:txBody>
      </p:sp>
      <p:pic>
        <p:nvPicPr>
          <p:cNvPr id="12" name="Picture 11">
            <a:extLst>
              <a:ext uri="{FF2B5EF4-FFF2-40B4-BE49-F238E27FC236}">
                <a16:creationId xmlns:a16="http://schemas.microsoft.com/office/drawing/2014/main" id="{0D47EB0C-A477-A542-D8CF-A78C3C26C6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0682" y="0"/>
            <a:ext cx="3661318" cy="6504941"/>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51867CC-ACE9-71C9-EDBE-E5A0E8620484}"/>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pic>
        <p:nvPicPr>
          <p:cNvPr id="5" name="GX014446_Trim">
            <a:hlinkClick r:id="" action="ppaction://media"/>
            <a:extLst>
              <a:ext uri="{FF2B5EF4-FFF2-40B4-BE49-F238E27FC236}">
                <a16:creationId xmlns:a16="http://schemas.microsoft.com/office/drawing/2014/main" id="{97A7ED0B-203B-3DF2-249A-C626372B25A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 y="-471739"/>
            <a:ext cx="12445139" cy="7000389"/>
          </a:xfrm>
          <a:prstGeom prst="rect">
            <a:avLst/>
          </a:prstGeom>
        </p:spPr>
      </p:pic>
    </p:spTree>
    <p:extLst>
      <p:ext uri="{BB962C8B-B14F-4D97-AF65-F5344CB8AC3E}">
        <p14:creationId xmlns:p14="http://schemas.microsoft.com/office/powerpoint/2010/main" val="389363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2"/>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327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5"/>
                </p:tgtEl>
              </p:cMediaNode>
            </p:video>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C9DB6-0C3C-4821-98F4-D8DD79F7F333}"/>
              </a:ext>
            </a:extLst>
          </p:cNvPr>
          <p:cNvSpPr>
            <a:spLocks noGrp="1"/>
          </p:cNvSpPr>
          <p:nvPr>
            <p:ph type="title"/>
          </p:nvPr>
        </p:nvSpPr>
        <p:spPr/>
        <p:txBody>
          <a:bodyPr/>
          <a:lstStyle/>
          <a:p>
            <a:r>
              <a:rPr lang="sl-SI" dirty="0"/>
              <a:t>KATANA water activation facility</a:t>
            </a:r>
          </a:p>
        </p:txBody>
      </p:sp>
      <p:sp>
        <p:nvSpPr>
          <p:cNvPr id="3" name="Footer Placeholder 2">
            <a:extLst>
              <a:ext uri="{FF2B5EF4-FFF2-40B4-BE49-F238E27FC236}">
                <a16:creationId xmlns:a16="http://schemas.microsoft.com/office/drawing/2014/main" id="{ADF808E5-B78B-465C-BB71-AD83AE603CF3}"/>
              </a:ext>
            </a:extLst>
          </p:cNvPr>
          <p:cNvSpPr>
            <a:spLocks noGrp="1"/>
          </p:cNvSpPr>
          <p:nvPr>
            <p:ph type="ftr" sz="quarter" idx="11"/>
          </p:nvPr>
        </p:nvSpPr>
        <p:spPr/>
        <p:txBody>
          <a:bodyPr/>
          <a:lstStyle/>
          <a:p>
            <a:r>
              <a:rPr lang="sl-SI" dirty="0">
                <a:solidFill>
                  <a:prstClr val="white"/>
                </a:solidFill>
              </a:rPr>
              <a:t>J. Peric | Fusion neutronics meeting |  7th – 10th April 2025</a:t>
            </a:r>
            <a:endParaRPr lang="en-GB" dirty="0">
              <a:solidFill>
                <a:prstClr val="white"/>
              </a:solidFill>
            </a:endParaRPr>
          </a:p>
        </p:txBody>
      </p:sp>
      <p:sp>
        <p:nvSpPr>
          <p:cNvPr id="4" name="Slide Number Placeholder 3">
            <a:extLst>
              <a:ext uri="{FF2B5EF4-FFF2-40B4-BE49-F238E27FC236}">
                <a16:creationId xmlns:a16="http://schemas.microsoft.com/office/drawing/2014/main" id="{A15F1030-3E92-4306-8DEE-EDDFA8F1C682}"/>
              </a:ext>
            </a:extLst>
          </p:cNvPr>
          <p:cNvSpPr>
            <a:spLocks noGrp="1"/>
          </p:cNvSpPr>
          <p:nvPr>
            <p:ph type="sldNum" sz="quarter" idx="12"/>
          </p:nvPr>
        </p:nvSpPr>
        <p:spPr/>
        <p:txBody>
          <a:bodyPr/>
          <a:lstStyle/>
          <a:p>
            <a:fld id="{6A6D9FA1-99C7-4910-8E32-B85D378B0060}" type="slidenum">
              <a:rPr lang="en-GB" smtClean="0">
                <a:solidFill>
                  <a:prstClr val="white"/>
                </a:solidFill>
              </a:rPr>
              <a:pPr/>
              <a:t>5</a:t>
            </a:fld>
            <a:endParaRPr lang="en-GB">
              <a:solidFill>
                <a:prstClr val="white"/>
              </a:solidFill>
            </a:endParaRPr>
          </a:p>
        </p:txBody>
      </p:sp>
      <p:pic>
        <p:nvPicPr>
          <p:cNvPr id="8" name="Picture 7">
            <a:extLst>
              <a:ext uri="{FF2B5EF4-FFF2-40B4-BE49-F238E27FC236}">
                <a16:creationId xmlns:a16="http://schemas.microsoft.com/office/drawing/2014/main" id="{ED6A9128-A0C9-4ADF-82A6-F551B3749B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080" y="825758"/>
            <a:ext cx="7043037" cy="5466909"/>
          </a:xfrm>
          <a:prstGeom prst="rect">
            <a:avLst/>
          </a:prstGeom>
        </p:spPr>
      </p:pic>
      <p:pic>
        <p:nvPicPr>
          <p:cNvPr id="9" name="Picture 8" descr="A black and white logo&#10;&#10;Description automatically generated">
            <a:extLst>
              <a:ext uri="{FF2B5EF4-FFF2-40B4-BE49-F238E27FC236}">
                <a16:creationId xmlns:a16="http://schemas.microsoft.com/office/drawing/2014/main" id="{22458D22-1B6E-9230-C4FB-C26863736AB0}"/>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pic>
        <p:nvPicPr>
          <p:cNvPr id="10" name="Picture 9">
            <a:extLst>
              <a:ext uri="{FF2B5EF4-FFF2-40B4-BE49-F238E27FC236}">
                <a16:creationId xmlns:a16="http://schemas.microsoft.com/office/drawing/2014/main" id="{420F98BD-30F1-304A-C24A-4398D4F8E7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43117" y="-203450"/>
            <a:ext cx="4863873" cy="6742452"/>
          </a:xfrm>
          <a:prstGeom prst="rect">
            <a:avLst/>
          </a:prstGeom>
        </p:spPr>
      </p:pic>
      <p:grpSp>
        <p:nvGrpSpPr>
          <p:cNvPr id="13" name="Group 12">
            <a:extLst>
              <a:ext uri="{FF2B5EF4-FFF2-40B4-BE49-F238E27FC236}">
                <a16:creationId xmlns:a16="http://schemas.microsoft.com/office/drawing/2014/main" id="{017D9DAC-A19C-F6F7-E753-B50F9D17EAEA}"/>
              </a:ext>
            </a:extLst>
          </p:cNvPr>
          <p:cNvGrpSpPr/>
          <p:nvPr/>
        </p:nvGrpSpPr>
        <p:grpSpPr>
          <a:xfrm>
            <a:off x="7343117" y="-119381"/>
            <a:ext cx="4993788" cy="6658384"/>
            <a:chOff x="7343117" y="-119381"/>
            <a:chExt cx="4993788" cy="6658384"/>
          </a:xfrm>
        </p:grpSpPr>
        <p:pic>
          <p:nvPicPr>
            <p:cNvPr id="11" name="Picture 10" descr="A machine with a coil&#10;&#10;Description automatically generated">
              <a:extLst>
                <a:ext uri="{FF2B5EF4-FFF2-40B4-BE49-F238E27FC236}">
                  <a16:creationId xmlns:a16="http://schemas.microsoft.com/office/drawing/2014/main" id="{3A50B8B5-7B9F-1DEE-AF14-EF9C68912B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510819" y="712917"/>
              <a:ext cx="6658384" cy="4993788"/>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2" name="Rectangle 11">
              <a:extLst>
                <a:ext uri="{FF2B5EF4-FFF2-40B4-BE49-F238E27FC236}">
                  <a16:creationId xmlns:a16="http://schemas.microsoft.com/office/drawing/2014/main" id="{3699C194-CCB8-DC82-5F84-F73F932F8BD8}"/>
                </a:ext>
              </a:extLst>
            </p:cNvPr>
            <p:cNvSpPr/>
            <p:nvPr/>
          </p:nvSpPr>
          <p:spPr>
            <a:xfrm>
              <a:off x="8183598" y="132555"/>
              <a:ext cx="3312826" cy="633243"/>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GB" sz="2800" dirty="0"/>
                <a:t>Experimental setup</a:t>
              </a:r>
            </a:p>
          </p:txBody>
        </p:sp>
      </p:grpSp>
      <p:grpSp>
        <p:nvGrpSpPr>
          <p:cNvPr id="21" name="Group 20">
            <a:extLst>
              <a:ext uri="{FF2B5EF4-FFF2-40B4-BE49-F238E27FC236}">
                <a16:creationId xmlns:a16="http://schemas.microsoft.com/office/drawing/2014/main" id="{E3FF2664-8DB8-1A92-1A98-0DB324B184DE}"/>
              </a:ext>
            </a:extLst>
          </p:cNvPr>
          <p:cNvGrpSpPr/>
          <p:nvPr/>
        </p:nvGrpSpPr>
        <p:grpSpPr>
          <a:xfrm>
            <a:off x="7831845" y="3429000"/>
            <a:ext cx="2976063" cy="2192722"/>
            <a:chOff x="7831845" y="3429000"/>
            <a:chExt cx="2976063" cy="2192722"/>
          </a:xfrm>
        </p:grpSpPr>
        <p:cxnSp>
          <p:nvCxnSpPr>
            <p:cNvPr id="19" name="Straight Arrow Connector 18">
              <a:extLst>
                <a:ext uri="{FF2B5EF4-FFF2-40B4-BE49-F238E27FC236}">
                  <a16:creationId xmlns:a16="http://schemas.microsoft.com/office/drawing/2014/main" id="{AA030536-952D-4F8F-B055-346D3603A827}"/>
                </a:ext>
              </a:extLst>
            </p:cNvPr>
            <p:cNvCxnSpPr/>
            <p:nvPr/>
          </p:nvCxnSpPr>
          <p:spPr>
            <a:xfrm flipV="1">
              <a:off x="9256427" y="3429000"/>
              <a:ext cx="1551481" cy="1832548"/>
            </a:xfrm>
            <a:prstGeom prst="straightConnector1">
              <a:avLst/>
            </a:prstGeom>
            <a:ln w="7620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DFF9C51B-8332-051F-1F12-3C565E4183BE}"/>
                </a:ext>
              </a:extLst>
            </p:cNvPr>
            <p:cNvSpPr/>
            <p:nvPr/>
          </p:nvSpPr>
          <p:spPr>
            <a:xfrm>
              <a:off x="7831845" y="5240687"/>
              <a:ext cx="2849163" cy="381035"/>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baseline="30000" dirty="0"/>
                <a:t>3</a:t>
              </a:r>
              <a:r>
                <a:rPr lang="en-GB" dirty="0"/>
                <a:t>He tube neutron detector</a:t>
              </a:r>
            </a:p>
          </p:txBody>
        </p:sp>
      </p:grpSp>
      <p:grpSp>
        <p:nvGrpSpPr>
          <p:cNvPr id="26" name="Group 25">
            <a:extLst>
              <a:ext uri="{FF2B5EF4-FFF2-40B4-BE49-F238E27FC236}">
                <a16:creationId xmlns:a16="http://schemas.microsoft.com/office/drawing/2014/main" id="{2DDC4770-3823-3020-10B1-C0F335EC340C}"/>
              </a:ext>
            </a:extLst>
          </p:cNvPr>
          <p:cNvGrpSpPr/>
          <p:nvPr/>
        </p:nvGrpSpPr>
        <p:grpSpPr>
          <a:xfrm>
            <a:off x="6578619" y="1528285"/>
            <a:ext cx="5083729" cy="3328939"/>
            <a:chOff x="6578619" y="1528285"/>
            <a:chExt cx="5083729" cy="3328939"/>
          </a:xfrm>
        </p:grpSpPr>
        <p:grpSp>
          <p:nvGrpSpPr>
            <p:cNvPr id="16" name="Group 15">
              <a:extLst>
                <a:ext uri="{FF2B5EF4-FFF2-40B4-BE49-F238E27FC236}">
                  <a16:creationId xmlns:a16="http://schemas.microsoft.com/office/drawing/2014/main" id="{CB1EF551-6BE7-3829-9190-6614C3D2E814}"/>
                </a:ext>
              </a:extLst>
            </p:cNvPr>
            <p:cNvGrpSpPr/>
            <p:nvPr/>
          </p:nvGrpSpPr>
          <p:grpSpPr>
            <a:xfrm>
              <a:off x="8979108" y="1528285"/>
              <a:ext cx="2683240" cy="2788882"/>
              <a:chOff x="8979108" y="1528285"/>
              <a:chExt cx="2683240" cy="2788882"/>
            </a:xfrm>
          </p:grpSpPr>
          <p:sp>
            <p:nvSpPr>
              <p:cNvPr id="14" name="Rectangle 13">
                <a:extLst>
                  <a:ext uri="{FF2B5EF4-FFF2-40B4-BE49-F238E27FC236}">
                    <a16:creationId xmlns:a16="http://schemas.microsoft.com/office/drawing/2014/main" id="{86A0D6C6-19E4-6EFF-EBCA-6745B8C1A092}"/>
                  </a:ext>
                </a:extLst>
              </p:cNvPr>
              <p:cNvSpPr/>
              <p:nvPr/>
            </p:nvSpPr>
            <p:spPr>
              <a:xfrm>
                <a:off x="8979108" y="2128603"/>
                <a:ext cx="2683240" cy="2188564"/>
              </a:xfrm>
              <a:prstGeom prst="rect">
                <a:avLst/>
              </a:prstGeom>
              <a:noFill/>
              <a:ln w="76200">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13CFC5FB-7AF5-3237-C1F6-48B12A5D8B90}"/>
                  </a:ext>
                </a:extLst>
              </p:cNvPr>
              <p:cNvSpPr/>
              <p:nvPr/>
            </p:nvSpPr>
            <p:spPr>
              <a:xfrm>
                <a:off x="9256427" y="1528285"/>
                <a:ext cx="2128602" cy="46469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Measurement snail</a:t>
                </a:r>
              </a:p>
            </p:txBody>
          </p:sp>
        </p:grpSp>
        <p:cxnSp>
          <p:nvCxnSpPr>
            <p:cNvPr id="23" name="Straight Arrow Connector 22">
              <a:extLst>
                <a:ext uri="{FF2B5EF4-FFF2-40B4-BE49-F238E27FC236}">
                  <a16:creationId xmlns:a16="http://schemas.microsoft.com/office/drawing/2014/main" id="{DCBB619D-2A7D-2252-4A4F-B063923277A4}"/>
                </a:ext>
              </a:extLst>
            </p:cNvPr>
            <p:cNvCxnSpPr>
              <a:cxnSpLocks/>
            </p:cNvCxnSpPr>
            <p:nvPr/>
          </p:nvCxnSpPr>
          <p:spPr>
            <a:xfrm flipV="1">
              <a:off x="6578619" y="3499998"/>
              <a:ext cx="2295558" cy="1357226"/>
            </a:xfrm>
            <a:prstGeom prst="straightConnector1">
              <a:avLst/>
            </a:prstGeom>
            <a:ln w="76200">
              <a:solidFill>
                <a:schemeClr val="accent6">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897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F1061-2FA4-2104-F37A-2B06F51EC997}"/>
              </a:ext>
            </a:extLst>
          </p:cNvPr>
          <p:cNvSpPr>
            <a:spLocks noGrp="1"/>
          </p:cNvSpPr>
          <p:nvPr>
            <p:ph type="title"/>
          </p:nvPr>
        </p:nvSpPr>
        <p:spPr/>
        <p:txBody>
          <a:bodyPr/>
          <a:lstStyle/>
          <a:p>
            <a:r>
              <a:rPr lang="en-GB" dirty="0"/>
              <a:t>KATANA response to reactor pulse</a:t>
            </a:r>
          </a:p>
        </p:txBody>
      </p:sp>
      <p:sp>
        <p:nvSpPr>
          <p:cNvPr id="3" name="Footer Placeholder 2">
            <a:extLst>
              <a:ext uri="{FF2B5EF4-FFF2-40B4-BE49-F238E27FC236}">
                <a16:creationId xmlns:a16="http://schemas.microsoft.com/office/drawing/2014/main" id="{D322958C-3ACE-045E-89E8-EFA6C4892F01}"/>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E4B126BE-EEC9-9E47-ADE2-861BF51FA905}"/>
              </a:ext>
            </a:extLst>
          </p:cNvPr>
          <p:cNvSpPr>
            <a:spLocks noGrp="1"/>
          </p:cNvSpPr>
          <p:nvPr>
            <p:ph type="sldNum" sz="quarter" idx="12"/>
          </p:nvPr>
        </p:nvSpPr>
        <p:spPr/>
        <p:txBody>
          <a:bodyPr/>
          <a:lstStyle/>
          <a:p>
            <a:fld id="{6A6D9FA1-99C7-4910-8E32-B85D378B0060}" type="slidenum">
              <a:rPr lang="en-GB" smtClean="0">
                <a:solidFill>
                  <a:prstClr val="white"/>
                </a:solidFill>
              </a:rPr>
              <a:pPr/>
              <a:t>6</a:t>
            </a:fld>
            <a:endParaRPr lang="en-GB">
              <a:solidFill>
                <a:prstClr val="white"/>
              </a:solidFill>
            </a:endParaRPr>
          </a:p>
        </p:txBody>
      </p:sp>
      <p:pic>
        <p:nvPicPr>
          <p:cNvPr id="5" name="Picture 4" descr="A black and white logo&#10;&#10;Description automatically generated">
            <a:extLst>
              <a:ext uri="{FF2B5EF4-FFF2-40B4-BE49-F238E27FC236}">
                <a16:creationId xmlns:a16="http://schemas.microsoft.com/office/drawing/2014/main" id="{3B8D0129-7792-9459-A167-36C654CD9FB6}"/>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sp>
        <p:nvSpPr>
          <p:cNvPr id="6" name="TextBox 5">
            <a:extLst>
              <a:ext uri="{FF2B5EF4-FFF2-40B4-BE49-F238E27FC236}">
                <a16:creationId xmlns:a16="http://schemas.microsoft.com/office/drawing/2014/main" id="{BDD4B5E8-9FA5-8C67-B2E3-C4E6CDBC4BA0}"/>
              </a:ext>
            </a:extLst>
          </p:cNvPr>
          <p:cNvSpPr txBox="1"/>
          <p:nvPr/>
        </p:nvSpPr>
        <p:spPr>
          <a:xfrm>
            <a:off x="341417" y="624663"/>
            <a:ext cx="9278571" cy="5016758"/>
          </a:xfrm>
          <a:prstGeom prst="rect">
            <a:avLst/>
          </a:prstGeom>
          <a:noFill/>
        </p:spPr>
        <p:txBody>
          <a:bodyPr wrap="square">
            <a:spAutoFit/>
          </a:bodyPr>
          <a:lstStyle/>
          <a:p>
            <a:r>
              <a:rPr lang="en-GB" sz="3200" dirty="0"/>
              <a:t>JSI TRIGA pulse recorder</a:t>
            </a:r>
          </a:p>
          <a:p>
            <a:pPr marL="914400" lvl="1" indent="-457200">
              <a:buFont typeface="Arial" panose="020B0604020202020204" pitchFamily="34" charset="0"/>
              <a:buChar char="•"/>
            </a:pPr>
            <a:r>
              <a:rPr lang="en-GB" sz="2400" dirty="0"/>
              <a:t>Uncompensated ionization chamber</a:t>
            </a:r>
          </a:p>
          <a:p>
            <a:r>
              <a:rPr lang="en-GB" sz="3200" dirty="0"/>
              <a:t>Constant flow rate (FLW1)</a:t>
            </a:r>
          </a:p>
          <a:p>
            <a:pPr marL="914400" lvl="1" indent="-457200">
              <a:buFont typeface="Arial" panose="020B0604020202020204" pitchFamily="34" charset="0"/>
              <a:buChar char="•"/>
            </a:pPr>
            <a:r>
              <a:rPr lang="en-GB" sz="2400" dirty="0"/>
              <a:t>Coriolis flow meter</a:t>
            </a:r>
          </a:p>
          <a:p>
            <a:r>
              <a:rPr lang="en-GB" sz="3200" dirty="0"/>
              <a:t>Neutron measurement system</a:t>
            </a:r>
            <a:endParaRPr lang="en-GB" sz="2400" dirty="0"/>
          </a:p>
          <a:p>
            <a:pPr marL="914400" lvl="1" indent="-457200">
              <a:buFont typeface="Arial" panose="020B0604020202020204" pitchFamily="34" charset="0"/>
              <a:buChar char="•"/>
            </a:pPr>
            <a:r>
              <a:rPr lang="en-GB" sz="2400" dirty="0"/>
              <a:t>LND </a:t>
            </a:r>
            <a:r>
              <a:rPr lang="en-GB" sz="2400" baseline="30000" dirty="0"/>
              <a:t>3</a:t>
            </a:r>
            <a:r>
              <a:rPr lang="en-GB" sz="2400" dirty="0"/>
              <a:t>He tube detector</a:t>
            </a:r>
          </a:p>
          <a:p>
            <a:pPr marL="914400" lvl="1" indent="-457200">
              <a:buFont typeface="Arial" panose="020B0604020202020204" pitchFamily="34" charset="0"/>
              <a:buChar char="•"/>
            </a:pPr>
            <a:r>
              <a:rPr lang="en-GB" sz="2400" dirty="0"/>
              <a:t>CAEN Preamplifier (A1422)</a:t>
            </a:r>
          </a:p>
          <a:p>
            <a:pPr marL="914400" lvl="1" indent="-457200">
              <a:buFont typeface="Arial" panose="020B0604020202020204" pitchFamily="34" charset="0"/>
              <a:buChar char="•"/>
            </a:pPr>
            <a:r>
              <a:rPr lang="en-GB" sz="2400" dirty="0"/>
              <a:t>CAEN MCA (V1782)</a:t>
            </a:r>
          </a:p>
          <a:p>
            <a:r>
              <a:rPr lang="en-GB" sz="3200" dirty="0"/>
              <a:t>KATANA simulation</a:t>
            </a:r>
          </a:p>
          <a:p>
            <a:pPr marL="914400" lvl="1" indent="-457200">
              <a:buFont typeface="Arial" panose="020B0604020202020204" pitchFamily="34" charset="0"/>
              <a:buChar char="•"/>
            </a:pPr>
            <a:r>
              <a:rPr lang="en-GB" sz="2400" dirty="0"/>
              <a:t>Analytic approach – uniform volume elements (V = 21.65 ml)</a:t>
            </a:r>
          </a:p>
          <a:p>
            <a:pPr marL="914400" lvl="1" indent="-457200">
              <a:buFont typeface="Arial" panose="020B0604020202020204" pitchFamily="34" charset="0"/>
              <a:buChar char="•"/>
            </a:pPr>
            <a:r>
              <a:rPr lang="en-GB" sz="2400" dirty="0"/>
              <a:t>Specific activity calculated at every time step</a:t>
            </a:r>
          </a:p>
          <a:p>
            <a:pPr marL="914400" lvl="1" indent="-457200">
              <a:buFont typeface="Arial" panose="020B0604020202020204" pitchFamily="34" charset="0"/>
              <a:buChar char="•"/>
            </a:pPr>
            <a:r>
              <a:rPr lang="en-GB" sz="2400" dirty="0"/>
              <a:t>Discrete step transport</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74FBC7E-84D1-4010-4CE4-A4D3A3A2A9D3}"/>
                  </a:ext>
                </a:extLst>
              </p:cNvPr>
              <p:cNvSpPr txBox="1"/>
              <p:nvPr/>
            </p:nvSpPr>
            <p:spPr>
              <a:xfrm>
                <a:off x="5458520" y="5219769"/>
                <a:ext cx="5333768" cy="4478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GB" sz="2800" b="1" i="1" smtClean="0">
                              <a:latin typeface="Cambria Math" panose="02040503050406030204" pitchFamily="18" charset="0"/>
                            </a:rPr>
                          </m:ctrlPr>
                        </m:sSubPr>
                        <m:e>
                          <m:r>
                            <a:rPr lang="sl-SI" sz="2800" b="1" i="1" smtClean="0">
                              <a:latin typeface="Cambria Math" panose="02040503050406030204" pitchFamily="18" charset="0"/>
                            </a:rPr>
                            <m:t>𝑨</m:t>
                          </m:r>
                          <m:r>
                            <a:rPr lang="sl-SI" sz="2800" b="1" i="1" smtClean="0">
                              <a:latin typeface="Cambria Math" panose="02040503050406030204" pitchFamily="18" charset="0"/>
                            </a:rPr>
                            <m:t>′</m:t>
                          </m:r>
                        </m:e>
                        <m:sub>
                          <m:r>
                            <a:rPr lang="sl-SI" sz="2800" b="1" i="1" smtClean="0">
                              <a:latin typeface="Cambria Math" panose="02040503050406030204" pitchFamily="18" charset="0"/>
                            </a:rPr>
                            <m:t>𝒕</m:t>
                          </m:r>
                          <m:r>
                            <a:rPr lang="sl-SI" sz="2800" b="1" i="1" smtClean="0">
                              <a:latin typeface="Cambria Math" panose="02040503050406030204" pitchFamily="18" charset="0"/>
                            </a:rPr>
                            <m:t>+∆</m:t>
                          </m:r>
                          <m:r>
                            <a:rPr lang="sl-SI" sz="2800" b="1" i="1" smtClean="0">
                              <a:latin typeface="Cambria Math" panose="02040503050406030204" pitchFamily="18" charset="0"/>
                              <a:ea typeface="Cambria Math" panose="02040503050406030204" pitchFamily="18" charset="0"/>
                            </a:rPr>
                            <m:t>𝒕</m:t>
                          </m:r>
                        </m:sub>
                      </m:sSub>
                      <m:r>
                        <a:rPr lang="sl-SI" sz="2800" b="1" i="1" smtClean="0">
                          <a:latin typeface="Cambria Math" panose="02040503050406030204" pitchFamily="18" charset="0"/>
                        </a:rPr>
                        <m:t>=</m:t>
                      </m:r>
                      <m:sSub>
                        <m:sSubPr>
                          <m:ctrlPr>
                            <a:rPr lang="sl-SI" sz="2800" b="1" i="1" smtClean="0">
                              <a:latin typeface="Cambria Math" panose="02040503050406030204" pitchFamily="18" charset="0"/>
                            </a:rPr>
                          </m:ctrlPr>
                        </m:sSubPr>
                        <m:e>
                          <m:r>
                            <a:rPr lang="sl-SI" sz="2800" b="1" i="1" smtClean="0">
                              <a:latin typeface="Cambria Math" panose="02040503050406030204" pitchFamily="18" charset="0"/>
                            </a:rPr>
                            <m:t>𝑨</m:t>
                          </m:r>
                          <m:r>
                            <a:rPr lang="sl-SI" sz="2800" b="1" i="1" smtClean="0">
                              <a:latin typeface="Cambria Math" panose="02040503050406030204" pitchFamily="18" charset="0"/>
                            </a:rPr>
                            <m:t>′</m:t>
                          </m:r>
                        </m:e>
                        <m:sub>
                          <m:r>
                            <a:rPr lang="sl-SI" sz="2800" b="1" i="1" smtClean="0">
                              <a:latin typeface="Cambria Math" panose="02040503050406030204" pitchFamily="18" charset="0"/>
                            </a:rPr>
                            <m:t>𝒕</m:t>
                          </m:r>
                        </m:sub>
                      </m:sSub>
                      <m:sSup>
                        <m:sSupPr>
                          <m:ctrlPr>
                            <a:rPr lang="sl-SI" sz="2800" b="1" i="1" smtClean="0">
                              <a:latin typeface="Cambria Math" panose="02040503050406030204" pitchFamily="18" charset="0"/>
                            </a:rPr>
                          </m:ctrlPr>
                        </m:sSupPr>
                        <m:e>
                          <m:r>
                            <a:rPr lang="sl-SI" sz="2800" b="1" i="1" smtClean="0">
                              <a:latin typeface="Cambria Math" panose="02040503050406030204" pitchFamily="18" charset="0"/>
                            </a:rPr>
                            <m:t>𝒆</m:t>
                          </m:r>
                        </m:e>
                        <m:sup>
                          <m:r>
                            <a:rPr lang="sl-SI" sz="2800" b="1" i="1" smtClean="0">
                              <a:latin typeface="Cambria Math" panose="02040503050406030204" pitchFamily="18" charset="0"/>
                            </a:rPr>
                            <m:t>−</m:t>
                          </m:r>
                          <m:r>
                            <a:rPr lang="sl-SI" sz="2800" b="1" i="1" smtClean="0">
                              <a:latin typeface="Cambria Math" panose="02040503050406030204" pitchFamily="18" charset="0"/>
                              <a:ea typeface="Cambria Math" panose="02040503050406030204" pitchFamily="18" charset="0"/>
                            </a:rPr>
                            <m:t>𝝀</m:t>
                          </m:r>
                          <m:r>
                            <a:rPr lang="sl-SI" sz="2800" b="1" i="1" smtClean="0">
                              <a:latin typeface="Cambria Math" panose="02040503050406030204" pitchFamily="18" charset="0"/>
                              <a:ea typeface="Cambria Math" panose="02040503050406030204" pitchFamily="18" charset="0"/>
                            </a:rPr>
                            <m:t>∆</m:t>
                          </m:r>
                          <m:r>
                            <a:rPr lang="sl-SI" sz="2800" b="1" i="1" smtClean="0">
                              <a:latin typeface="Cambria Math" panose="02040503050406030204" pitchFamily="18" charset="0"/>
                            </a:rPr>
                            <m:t>𝒕</m:t>
                          </m:r>
                        </m:sup>
                      </m:sSup>
                      <m:r>
                        <a:rPr lang="sl-SI" sz="2800" b="1" i="1" smtClean="0">
                          <a:latin typeface="Cambria Math" panose="02040503050406030204" pitchFamily="18" charset="0"/>
                        </a:rPr>
                        <m:t>+</m:t>
                      </m:r>
                      <m:r>
                        <a:rPr lang="sl-SI" sz="2800" b="1" i="1" smtClean="0">
                          <a:latin typeface="Cambria Math" panose="02040503050406030204" pitchFamily="18" charset="0"/>
                        </a:rPr>
                        <m:t>𝑹</m:t>
                      </m:r>
                      <m:r>
                        <a:rPr lang="sl-SI" sz="2800" b="1" i="1" smtClean="0">
                          <a:latin typeface="Cambria Math" panose="02040503050406030204" pitchFamily="18" charset="0"/>
                        </a:rPr>
                        <m:t>(</m:t>
                      </m:r>
                      <m:r>
                        <a:rPr lang="sl-SI" sz="2800" b="1" i="1" smtClean="0">
                          <a:latin typeface="Cambria Math" panose="02040503050406030204" pitchFamily="18" charset="0"/>
                        </a:rPr>
                        <m:t>𝟏</m:t>
                      </m:r>
                      <m:r>
                        <a:rPr lang="sl-SI" sz="2800" b="1" i="1" smtClean="0">
                          <a:latin typeface="Cambria Math" panose="02040503050406030204" pitchFamily="18" charset="0"/>
                        </a:rPr>
                        <m:t>−</m:t>
                      </m:r>
                      <m:sSup>
                        <m:sSupPr>
                          <m:ctrlPr>
                            <a:rPr lang="sl-SI" sz="2800" b="1" i="1" smtClean="0">
                              <a:latin typeface="Cambria Math" panose="02040503050406030204" pitchFamily="18" charset="0"/>
                            </a:rPr>
                          </m:ctrlPr>
                        </m:sSupPr>
                        <m:e>
                          <m:r>
                            <a:rPr lang="sl-SI" sz="2800" b="1" i="1" smtClean="0">
                              <a:latin typeface="Cambria Math" panose="02040503050406030204" pitchFamily="18" charset="0"/>
                            </a:rPr>
                            <m:t>𝒆</m:t>
                          </m:r>
                        </m:e>
                        <m:sup>
                          <m:r>
                            <a:rPr lang="sl-SI" sz="2800" b="1" i="1">
                              <a:latin typeface="Cambria Math" panose="02040503050406030204" pitchFamily="18" charset="0"/>
                            </a:rPr>
                            <m:t>−</m:t>
                          </m:r>
                          <m:r>
                            <a:rPr lang="sl-SI" sz="2800" b="1" i="1">
                              <a:latin typeface="Cambria Math" panose="02040503050406030204" pitchFamily="18" charset="0"/>
                              <a:ea typeface="Cambria Math" panose="02040503050406030204" pitchFamily="18" charset="0"/>
                            </a:rPr>
                            <m:t>𝝀</m:t>
                          </m:r>
                          <m:r>
                            <a:rPr lang="sl-SI" sz="2800" b="1" i="1">
                              <a:latin typeface="Cambria Math" panose="02040503050406030204" pitchFamily="18" charset="0"/>
                              <a:ea typeface="Cambria Math" panose="02040503050406030204" pitchFamily="18" charset="0"/>
                            </a:rPr>
                            <m:t>∆</m:t>
                          </m:r>
                          <m:r>
                            <a:rPr lang="sl-SI" sz="2800" b="1" i="1">
                              <a:latin typeface="Cambria Math" panose="02040503050406030204" pitchFamily="18" charset="0"/>
                            </a:rPr>
                            <m:t>𝒕</m:t>
                          </m:r>
                        </m:sup>
                      </m:sSup>
                      <m:r>
                        <a:rPr lang="sl-SI" sz="2800" b="1" i="1" smtClean="0">
                          <a:latin typeface="Cambria Math" panose="02040503050406030204" pitchFamily="18" charset="0"/>
                        </a:rPr>
                        <m:t>)</m:t>
                      </m:r>
                    </m:oMath>
                  </m:oMathPara>
                </a14:m>
                <a:endParaRPr lang="en-GB" sz="2800" b="1" dirty="0"/>
              </a:p>
            </p:txBody>
          </p:sp>
        </mc:Choice>
        <mc:Fallback xmlns="">
          <p:sp>
            <p:nvSpPr>
              <p:cNvPr id="7" name="TextBox 6">
                <a:extLst>
                  <a:ext uri="{FF2B5EF4-FFF2-40B4-BE49-F238E27FC236}">
                    <a16:creationId xmlns:a16="http://schemas.microsoft.com/office/drawing/2014/main" id="{F74FBC7E-84D1-4010-4CE4-A4D3A3A2A9D3}"/>
                  </a:ext>
                </a:extLst>
              </p:cNvPr>
              <p:cNvSpPr txBox="1">
                <a:spLocks noRot="1" noChangeAspect="1" noMove="1" noResize="1" noEditPoints="1" noAdjustHandles="1" noChangeArrowheads="1" noChangeShapeType="1" noTextEdit="1"/>
              </p:cNvSpPr>
              <p:nvPr/>
            </p:nvSpPr>
            <p:spPr>
              <a:xfrm>
                <a:off x="5458520" y="5219769"/>
                <a:ext cx="5333768" cy="447880"/>
              </a:xfrm>
              <a:prstGeom prst="rect">
                <a:avLst/>
              </a:prstGeom>
              <a:blipFill>
                <a:blip r:embed="rId3"/>
                <a:stretch>
                  <a:fillRect r="-475" b="-3243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4787FB36-0D2A-3F2C-1D63-C820D11982CF}"/>
                  </a:ext>
                </a:extLst>
              </p:cNvPr>
              <p:cNvSpPr txBox="1"/>
              <p:nvPr/>
            </p:nvSpPr>
            <p:spPr>
              <a:xfrm>
                <a:off x="6029158" y="5591116"/>
                <a:ext cx="3566860" cy="1130053"/>
              </a:xfrm>
              <a:prstGeom prst="rect">
                <a:avLst/>
              </a:prstGeom>
              <a:noFill/>
            </p:spPr>
            <p:txBody>
              <a:bodyPr wrap="square" lIns="0" tIns="0" rIns="0" bIns="0" rtlCol="0">
                <a:spAutoFit/>
              </a:bodyPr>
              <a:lstStyle/>
              <a:p>
                <a:pPr algn="l"/>
                <a14:m>
                  <m:oMathPara xmlns:m="http://schemas.openxmlformats.org/officeDocument/2006/math">
                    <m:oMathParaPr>
                      <m:jc m:val="centerGroup"/>
                    </m:oMathParaPr>
                    <m:oMath xmlns:m="http://schemas.openxmlformats.org/officeDocument/2006/math">
                      <m:r>
                        <a:rPr lang="sl-SI" sz="2800" b="1" i="1" smtClean="0">
                          <a:latin typeface="Cambria Math" panose="02040503050406030204" pitchFamily="18" charset="0"/>
                        </a:rPr>
                        <m:t>𝑹</m:t>
                      </m:r>
                      <m:r>
                        <a:rPr lang="sl-SI" sz="2800" b="1" i="1" smtClean="0">
                          <a:latin typeface="Cambria Math" panose="02040503050406030204" pitchFamily="18" charset="0"/>
                        </a:rPr>
                        <m:t>=</m:t>
                      </m:r>
                      <m:nary>
                        <m:naryPr>
                          <m:limLoc m:val="undOvr"/>
                          <m:subHide m:val="on"/>
                          <m:supHide m:val="on"/>
                          <m:ctrlPr>
                            <a:rPr lang="sl-SI" sz="2800" b="1" i="1" smtClean="0">
                              <a:latin typeface="Cambria Math" panose="02040503050406030204" pitchFamily="18" charset="0"/>
                            </a:rPr>
                          </m:ctrlPr>
                        </m:naryPr>
                        <m:sub/>
                        <m:sup/>
                        <m:e>
                          <m:r>
                            <a:rPr lang="sl-SI" sz="2800" b="1" i="1" smtClean="0">
                              <a:latin typeface="Cambria Math" panose="02040503050406030204" pitchFamily="18" charset="0"/>
                              <a:ea typeface="Cambria Math" panose="02040503050406030204" pitchFamily="18" charset="0"/>
                            </a:rPr>
                            <m:t>𝚽</m:t>
                          </m:r>
                          <m:d>
                            <m:dPr>
                              <m:ctrlPr>
                                <a:rPr lang="sl-SI" sz="2800" b="1" i="1" smtClean="0">
                                  <a:latin typeface="Cambria Math" panose="02040503050406030204" pitchFamily="18" charset="0"/>
                                  <a:ea typeface="Cambria Math" panose="02040503050406030204" pitchFamily="18" charset="0"/>
                                </a:rPr>
                              </m:ctrlPr>
                            </m:dPr>
                            <m:e>
                              <m:r>
                                <a:rPr lang="sl-SI" sz="2800" b="1" i="1" smtClean="0">
                                  <a:latin typeface="Cambria Math" panose="02040503050406030204" pitchFamily="18" charset="0"/>
                                  <a:ea typeface="Cambria Math" panose="02040503050406030204" pitchFamily="18" charset="0"/>
                                </a:rPr>
                                <m:t>𝑬</m:t>
                              </m:r>
                            </m:e>
                          </m:d>
                          <m:r>
                            <a:rPr lang="sl-SI" sz="2800" b="1" i="1" smtClean="0">
                              <a:latin typeface="Cambria Math" panose="02040503050406030204" pitchFamily="18" charset="0"/>
                              <a:ea typeface="Cambria Math" panose="02040503050406030204" pitchFamily="18" charset="0"/>
                            </a:rPr>
                            <m:t>𝝈</m:t>
                          </m:r>
                          <m:d>
                            <m:dPr>
                              <m:ctrlPr>
                                <a:rPr lang="sl-SI" sz="2800" b="1" i="1" smtClean="0">
                                  <a:latin typeface="Cambria Math" panose="02040503050406030204" pitchFamily="18" charset="0"/>
                                  <a:ea typeface="Cambria Math" panose="02040503050406030204" pitchFamily="18" charset="0"/>
                                </a:rPr>
                              </m:ctrlPr>
                            </m:dPr>
                            <m:e>
                              <m:r>
                                <a:rPr lang="sl-SI" sz="2800" b="1" i="1" smtClean="0">
                                  <a:latin typeface="Cambria Math" panose="02040503050406030204" pitchFamily="18" charset="0"/>
                                  <a:ea typeface="Cambria Math" panose="02040503050406030204" pitchFamily="18" charset="0"/>
                                </a:rPr>
                                <m:t>𝑬</m:t>
                              </m:r>
                            </m:e>
                          </m:d>
                          <m:r>
                            <a:rPr lang="sl-SI" sz="2800" b="1" i="1" smtClean="0">
                              <a:latin typeface="Cambria Math" panose="02040503050406030204" pitchFamily="18" charset="0"/>
                              <a:ea typeface="Cambria Math" panose="02040503050406030204" pitchFamily="18" charset="0"/>
                            </a:rPr>
                            <m:t>𝑵𝒅𝑬</m:t>
                          </m:r>
                        </m:e>
                      </m:nary>
                    </m:oMath>
                  </m:oMathPara>
                </a14:m>
                <a:endParaRPr lang="en-GB" sz="2800" b="1" dirty="0"/>
              </a:p>
            </p:txBody>
          </p:sp>
        </mc:Choice>
        <mc:Fallback xmlns="">
          <p:sp>
            <p:nvSpPr>
              <p:cNvPr id="8" name="TextBox 7">
                <a:extLst>
                  <a:ext uri="{FF2B5EF4-FFF2-40B4-BE49-F238E27FC236}">
                    <a16:creationId xmlns:a16="http://schemas.microsoft.com/office/drawing/2014/main" id="{4787FB36-0D2A-3F2C-1D63-C820D11982CF}"/>
                  </a:ext>
                </a:extLst>
              </p:cNvPr>
              <p:cNvSpPr txBox="1">
                <a:spLocks noRot="1" noChangeAspect="1" noMove="1" noResize="1" noEditPoints="1" noAdjustHandles="1" noChangeArrowheads="1" noChangeShapeType="1" noTextEdit="1"/>
              </p:cNvSpPr>
              <p:nvPr/>
            </p:nvSpPr>
            <p:spPr>
              <a:xfrm>
                <a:off x="6029158" y="5591116"/>
                <a:ext cx="3566860" cy="1130053"/>
              </a:xfrm>
              <a:prstGeom prst="rect">
                <a:avLst/>
              </a:prstGeom>
              <a:blipFill>
                <a:blip r:embed="rId4"/>
                <a:stretch>
                  <a:fillRect l="-19858" t="-155556" r="-709" b="-213333"/>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6AB0E970-2E38-F115-0FD6-EEE118BEF903}"/>
              </a:ext>
            </a:extLst>
          </p:cNvPr>
          <p:cNvSpPr txBox="1"/>
          <p:nvPr/>
        </p:nvSpPr>
        <p:spPr>
          <a:xfrm>
            <a:off x="2299520" y="5809425"/>
            <a:ext cx="3796480" cy="523220"/>
          </a:xfrm>
          <a:prstGeom prst="rect">
            <a:avLst/>
          </a:prstGeom>
          <a:noFill/>
        </p:spPr>
        <p:txBody>
          <a:bodyPr wrap="square" rtlCol="0">
            <a:spAutoFit/>
          </a:bodyPr>
          <a:lstStyle/>
          <a:p>
            <a:pPr algn="l"/>
            <a:r>
              <a:rPr lang="en-GB" sz="2800" b="1" dirty="0"/>
              <a:t>JSI TRIGA MCNP model:</a:t>
            </a:r>
          </a:p>
        </p:txBody>
      </p:sp>
    </p:spTree>
    <p:extLst>
      <p:ext uri="{BB962C8B-B14F-4D97-AF65-F5344CB8AC3E}">
        <p14:creationId xmlns:p14="http://schemas.microsoft.com/office/powerpoint/2010/main" val="2410544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E9399-C6B0-758A-CE25-D1E1CE207BF7}"/>
              </a:ext>
            </a:extLst>
          </p:cNvPr>
          <p:cNvSpPr>
            <a:spLocks noGrp="1"/>
          </p:cNvSpPr>
          <p:nvPr>
            <p:ph type="title"/>
          </p:nvPr>
        </p:nvSpPr>
        <p:spPr>
          <a:xfrm>
            <a:off x="983432" y="192515"/>
            <a:ext cx="4652870" cy="796836"/>
          </a:xfrm>
        </p:spPr>
        <p:txBody>
          <a:bodyPr/>
          <a:lstStyle/>
          <a:p>
            <a:r>
              <a:rPr lang="en-GB" dirty="0"/>
              <a:t>KATANA response to reactor pulse</a:t>
            </a:r>
          </a:p>
        </p:txBody>
      </p:sp>
      <p:sp>
        <p:nvSpPr>
          <p:cNvPr id="3" name="Footer Placeholder 2">
            <a:extLst>
              <a:ext uri="{FF2B5EF4-FFF2-40B4-BE49-F238E27FC236}">
                <a16:creationId xmlns:a16="http://schemas.microsoft.com/office/drawing/2014/main" id="{DF05D4FF-BDD9-867D-5BC3-E5F66F358764}"/>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20D13B6F-90F7-0B49-3FBE-C640E6381DD7}"/>
              </a:ext>
            </a:extLst>
          </p:cNvPr>
          <p:cNvSpPr>
            <a:spLocks noGrp="1"/>
          </p:cNvSpPr>
          <p:nvPr>
            <p:ph type="sldNum" sz="quarter" idx="12"/>
          </p:nvPr>
        </p:nvSpPr>
        <p:spPr/>
        <p:txBody>
          <a:bodyPr/>
          <a:lstStyle/>
          <a:p>
            <a:fld id="{6A6D9FA1-99C7-4910-8E32-B85D378B0060}" type="slidenum">
              <a:rPr lang="en-GB" smtClean="0">
                <a:solidFill>
                  <a:prstClr val="white"/>
                </a:solidFill>
              </a:rPr>
              <a:pPr/>
              <a:t>7</a:t>
            </a:fld>
            <a:endParaRPr lang="en-GB">
              <a:solidFill>
                <a:prstClr val="white"/>
              </a:solidFill>
            </a:endParaRPr>
          </a:p>
        </p:txBody>
      </p:sp>
      <p:pic>
        <p:nvPicPr>
          <p:cNvPr id="5" name="Picture 4" descr="A black and white logo&#10;&#10;Description automatically generated">
            <a:extLst>
              <a:ext uri="{FF2B5EF4-FFF2-40B4-BE49-F238E27FC236}">
                <a16:creationId xmlns:a16="http://schemas.microsoft.com/office/drawing/2014/main" id="{7C6B97A4-2B95-9F9E-3FAF-C39FD224B494}"/>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sp>
        <p:nvSpPr>
          <p:cNvPr id="9" name="Rectangle 8">
            <a:extLst>
              <a:ext uri="{FF2B5EF4-FFF2-40B4-BE49-F238E27FC236}">
                <a16:creationId xmlns:a16="http://schemas.microsoft.com/office/drawing/2014/main" id="{920418E3-43C1-237B-1CAE-6110AF907C6F}"/>
              </a:ext>
            </a:extLst>
          </p:cNvPr>
          <p:cNvSpPr/>
          <p:nvPr/>
        </p:nvSpPr>
        <p:spPr>
          <a:xfrm>
            <a:off x="5486400" y="-464695"/>
            <a:ext cx="7000407" cy="69754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diagram of a piercing&#10;&#10;AI-generated content may be incorrect.">
            <a:extLst>
              <a:ext uri="{FF2B5EF4-FFF2-40B4-BE49-F238E27FC236}">
                <a16:creationId xmlns:a16="http://schemas.microsoft.com/office/drawing/2014/main" id="{E56D9248-E68E-383F-D28C-A93DE83272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966237"/>
            <a:ext cx="5509555" cy="1749341"/>
          </a:xfrm>
          <a:prstGeom prst="rect">
            <a:avLst/>
          </a:prstGeom>
        </p:spPr>
      </p:pic>
      <p:sp>
        <p:nvSpPr>
          <p:cNvPr id="15" name="TextBox 14">
            <a:extLst>
              <a:ext uri="{FF2B5EF4-FFF2-40B4-BE49-F238E27FC236}">
                <a16:creationId xmlns:a16="http://schemas.microsoft.com/office/drawing/2014/main" id="{AE1E9228-B83A-92E1-12CB-2518DC0799FD}"/>
              </a:ext>
            </a:extLst>
          </p:cNvPr>
          <p:cNvSpPr txBox="1"/>
          <p:nvPr/>
        </p:nvSpPr>
        <p:spPr>
          <a:xfrm>
            <a:off x="360040" y="2857354"/>
            <a:ext cx="5276262" cy="3170099"/>
          </a:xfrm>
          <a:prstGeom prst="rect">
            <a:avLst/>
          </a:prstGeom>
          <a:noFill/>
        </p:spPr>
        <p:txBody>
          <a:bodyPr wrap="square">
            <a:spAutoFit/>
          </a:bodyPr>
          <a:lstStyle/>
          <a:p>
            <a:r>
              <a:rPr lang="en-GB" sz="3200" dirty="0"/>
              <a:t>Measurement snail</a:t>
            </a:r>
          </a:p>
          <a:p>
            <a:pPr marL="914400" lvl="1" indent="-457200">
              <a:buFont typeface="Arial" panose="020B0604020202020204" pitchFamily="34" charset="0"/>
              <a:buChar char="•"/>
            </a:pPr>
            <a:r>
              <a:rPr lang="en-GB" sz="2400" dirty="0"/>
              <a:t>2D top view representation of the Outer measurement volume used for the simulation</a:t>
            </a:r>
            <a:endParaRPr lang="en-GB" sz="3200" dirty="0"/>
          </a:p>
          <a:p>
            <a:r>
              <a:rPr lang="en-GB" sz="3200" dirty="0"/>
              <a:t>JSI TRIGA Pulse recorder signal used as an input for the simulation</a:t>
            </a:r>
          </a:p>
        </p:txBody>
      </p:sp>
      <p:pic>
        <p:nvPicPr>
          <p:cNvPr id="7" name="25_04_05_N17-Katana_pulse_ID_774">
            <a:hlinkClick r:id="" action="ppaction://media"/>
            <a:extLst>
              <a:ext uri="{FF2B5EF4-FFF2-40B4-BE49-F238E27FC236}">
                <a16:creationId xmlns:a16="http://schemas.microsoft.com/office/drawing/2014/main" id="{C34A0791-BA81-C4D6-0E5B-949F96237657}"/>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636302" y="23712"/>
            <a:ext cx="6452274" cy="6452274"/>
          </a:xfrm>
          <a:prstGeom prst="rect">
            <a:avLst/>
          </a:prstGeom>
        </p:spPr>
      </p:pic>
      <p:cxnSp>
        <p:nvCxnSpPr>
          <p:cNvPr id="13" name="Straight Arrow Connector 12">
            <a:extLst>
              <a:ext uri="{FF2B5EF4-FFF2-40B4-BE49-F238E27FC236}">
                <a16:creationId xmlns:a16="http://schemas.microsoft.com/office/drawing/2014/main" id="{06ED07D2-DC42-D2EA-7156-EE6D7CA180FB}"/>
              </a:ext>
            </a:extLst>
          </p:cNvPr>
          <p:cNvCxnSpPr>
            <a:cxnSpLocks/>
          </p:cNvCxnSpPr>
          <p:nvPr/>
        </p:nvCxnSpPr>
        <p:spPr>
          <a:xfrm flipV="1">
            <a:off x="4736892" y="1763073"/>
            <a:ext cx="1214203" cy="215629"/>
          </a:xfrm>
          <a:prstGeom prst="straightConnector1">
            <a:avLst/>
          </a:prstGeom>
          <a:ln w="76200">
            <a:solidFill>
              <a:schemeClr val="accent6">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593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228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DAA9A-58FA-F8BB-E094-A4EE9506C603}"/>
              </a:ext>
            </a:extLst>
          </p:cNvPr>
          <p:cNvSpPr>
            <a:spLocks noGrp="1"/>
          </p:cNvSpPr>
          <p:nvPr>
            <p:ph type="title"/>
          </p:nvPr>
        </p:nvSpPr>
        <p:spPr/>
        <p:txBody>
          <a:bodyPr/>
          <a:lstStyle/>
          <a:p>
            <a:r>
              <a:rPr lang="en-GB" dirty="0"/>
              <a:t>KATANA response to reactor pulse</a:t>
            </a:r>
          </a:p>
        </p:txBody>
      </p:sp>
      <p:sp>
        <p:nvSpPr>
          <p:cNvPr id="3" name="Footer Placeholder 2">
            <a:extLst>
              <a:ext uri="{FF2B5EF4-FFF2-40B4-BE49-F238E27FC236}">
                <a16:creationId xmlns:a16="http://schemas.microsoft.com/office/drawing/2014/main" id="{8DC73493-B52C-2261-596C-873009B8310C}"/>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6675F4C1-A6D2-FA48-7113-0AFC83D23AB8}"/>
              </a:ext>
            </a:extLst>
          </p:cNvPr>
          <p:cNvSpPr>
            <a:spLocks noGrp="1"/>
          </p:cNvSpPr>
          <p:nvPr>
            <p:ph type="sldNum" sz="quarter" idx="12"/>
          </p:nvPr>
        </p:nvSpPr>
        <p:spPr/>
        <p:txBody>
          <a:bodyPr/>
          <a:lstStyle/>
          <a:p>
            <a:fld id="{6A6D9FA1-99C7-4910-8E32-B85D378B0060}" type="slidenum">
              <a:rPr lang="en-GB" smtClean="0">
                <a:solidFill>
                  <a:prstClr val="white"/>
                </a:solidFill>
              </a:rPr>
              <a:pPr/>
              <a:t>8</a:t>
            </a:fld>
            <a:endParaRPr lang="en-GB">
              <a:solidFill>
                <a:prstClr val="white"/>
              </a:solidFill>
            </a:endParaRPr>
          </a:p>
        </p:txBody>
      </p:sp>
      <p:pic>
        <p:nvPicPr>
          <p:cNvPr id="5" name="Picture 4" descr="A black and white logo&#10;&#10;Description automatically generated">
            <a:extLst>
              <a:ext uri="{FF2B5EF4-FFF2-40B4-BE49-F238E27FC236}">
                <a16:creationId xmlns:a16="http://schemas.microsoft.com/office/drawing/2014/main" id="{C614C479-30AD-76F4-567C-33AE57557771}"/>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05163"/>
            <a:ext cx="1444400" cy="508831"/>
          </a:xfrm>
          <a:prstGeom prst="rect">
            <a:avLst/>
          </a:prstGeom>
        </p:spPr>
      </p:pic>
      <p:pic>
        <p:nvPicPr>
          <p:cNvPr id="7" name="Picture 6">
            <a:extLst>
              <a:ext uri="{FF2B5EF4-FFF2-40B4-BE49-F238E27FC236}">
                <a16:creationId xmlns:a16="http://schemas.microsoft.com/office/drawing/2014/main" id="{28241E3B-C0E5-43D2-4F2F-BD42C11037D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727129"/>
            <a:ext cx="12192000" cy="4876800"/>
          </a:xfrm>
          <a:prstGeom prst="rect">
            <a:avLst/>
          </a:prstGeom>
        </p:spPr>
      </p:pic>
      <p:pic>
        <p:nvPicPr>
          <p:cNvPr id="9" name="Picture 8">
            <a:extLst>
              <a:ext uri="{FF2B5EF4-FFF2-40B4-BE49-F238E27FC236}">
                <a16:creationId xmlns:a16="http://schemas.microsoft.com/office/drawing/2014/main" id="{36A55352-7E7E-BBFF-4801-347BA43AA26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727129"/>
            <a:ext cx="12192000" cy="4876800"/>
          </a:xfrm>
          <a:prstGeom prst="rect">
            <a:avLst/>
          </a:prstGeom>
        </p:spPr>
      </p:pic>
    </p:spTree>
    <p:extLst>
      <p:ext uri="{BB962C8B-B14F-4D97-AF65-F5344CB8AC3E}">
        <p14:creationId xmlns:p14="http://schemas.microsoft.com/office/powerpoint/2010/main" val="824536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6DDE6-4B22-473E-99CF-928FA892FC0A}"/>
              </a:ext>
            </a:extLst>
          </p:cNvPr>
          <p:cNvSpPr>
            <a:spLocks noGrp="1"/>
          </p:cNvSpPr>
          <p:nvPr>
            <p:ph type="title"/>
          </p:nvPr>
        </p:nvSpPr>
        <p:spPr/>
        <p:txBody>
          <a:bodyPr/>
          <a:lstStyle/>
          <a:p>
            <a:r>
              <a:rPr lang="sl-SI" dirty="0"/>
              <a:t>Conclusions</a:t>
            </a:r>
          </a:p>
        </p:txBody>
      </p:sp>
      <p:sp>
        <p:nvSpPr>
          <p:cNvPr id="7" name="Content Placeholder 6">
            <a:extLst>
              <a:ext uri="{FF2B5EF4-FFF2-40B4-BE49-F238E27FC236}">
                <a16:creationId xmlns:a16="http://schemas.microsoft.com/office/drawing/2014/main" id="{5C14F444-8CD2-4B15-A4E1-5A0EC0296220}"/>
              </a:ext>
            </a:extLst>
          </p:cNvPr>
          <p:cNvSpPr>
            <a:spLocks noGrp="1"/>
          </p:cNvSpPr>
          <p:nvPr>
            <p:ph idx="1"/>
          </p:nvPr>
        </p:nvSpPr>
        <p:spPr>
          <a:xfrm>
            <a:off x="609599" y="836712"/>
            <a:ext cx="4201487" cy="5130135"/>
          </a:xfrm>
        </p:spPr>
        <p:txBody>
          <a:bodyPr>
            <a:normAutofit/>
          </a:bodyPr>
          <a:lstStyle/>
          <a:p>
            <a:r>
              <a:rPr lang="en-US" dirty="0"/>
              <a:t>KATANA simulation tool can predict the response of the system</a:t>
            </a:r>
          </a:p>
          <a:p>
            <a:r>
              <a:rPr lang="en-US" dirty="0"/>
              <a:t>Neutron measurements match the simulation</a:t>
            </a:r>
          </a:p>
          <a:p>
            <a:r>
              <a:rPr lang="en-US" dirty="0"/>
              <a:t>KATANA is volumetrically well characterized</a:t>
            </a:r>
          </a:p>
          <a:p>
            <a:r>
              <a:rPr lang="en-US" dirty="0"/>
              <a:t>FUTURE:</a:t>
            </a:r>
          </a:p>
          <a:p>
            <a:pPr lvl="1"/>
            <a:r>
              <a:rPr lang="en-US" dirty="0"/>
              <a:t>Compare the KATANA simulation tool with </a:t>
            </a:r>
            <a:r>
              <a:rPr lang="en-US" baseline="30000" dirty="0"/>
              <a:t>16</a:t>
            </a:r>
            <a:r>
              <a:rPr lang="en-US" dirty="0"/>
              <a:t>N and </a:t>
            </a:r>
            <a:r>
              <a:rPr lang="en-US" baseline="30000" dirty="0"/>
              <a:t>19</a:t>
            </a:r>
            <a:r>
              <a:rPr lang="en-US" dirty="0"/>
              <a:t>O gamma signal</a:t>
            </a:r>
          </a:p>
          <a:p>
            <a:pPr lvl="1"/>
            <a:r>
              <a:rPr lang="en-US" dirty="0"/>
              <a:t>Compare presented results with computational tools developed for ITER</a:t>
            </a:r>
          </a:p>
          <a:p>
            <a:pPr lvl="1"/>
            <a:endParaRPr lang="sl-SI" dirty="0"/>
          </a:p>
          <a:p>
            <a:endParaRPr lang="en-US" dirty="0"/>
          </a:p>
          <a:p>
            <a:endParaRPr lang="sl-SI" dirty="0"/>
          </a:p>
        </p:txBody>
      </p:sp>
      <p:sp>
        <p:nvSpPr>
          <p:cNvPr id="3" name="Footer Placeholder 2">
            <a:extLst>
              <a:ext uri="{FF2B5EF4-FFF2-40B4-BE49-F238E27FC236}">
                <a16:creationId xmlns:a16="http://schemas.microsoft.com/office/drawing/2014/main" id="{B3C28466-B2E7-44FC-8C38-BCE63031AC78}"/>
              </a:ext>
            </a:extLst>
          </p:cNvPr>
          <p:cNvSpPr>
            <a:spLocks noGrp="1"/>
          </p:cNvSpPr>
          <p:nvPr>
            <p:ph type="ftr" sz="quarter" idx="11"/>
          </p:nvPr>
        </p:nvSpPr>
        <p:spPr/>
        <p:txBody>
          <a:bodyPr/>
          <a:lstStyle/>
          <a:p>
            <a:r>
              <a:rPr lang="sl-SI">
                <a:solidFill>
                  <a:prstClr val="white"/>
                </a:solidFill>
              </a:rPr>
              <a:t>J. Peric | Fusion neutronics meeting |  7th – 10th April 2025</a:t>
            </a:r>
            <a:endParaRPr lang="en-GB">
              <a:solidFill>
                <a:prstClr val="white"/>
              </a:solidFill>
            </a:endParaRPr>
          </a:p>
        </p:txBody>
      </p:sp>
      <p:sp>
        <p:nvSpPr>
          <p:cNvPr id="4" name="Slide Number Placeholder 3">
            <a:extLst>
              <a:ext uri="{FF2B5EF4-FFF2-40B4-BE49-F238E27FC236}">
                <a16:creationId xmlns:a16="http://schemas.microsoft.com/office/drawing/2014/main" id="{8803E130-19F2-4D4D-B8FF-7BD059EC6E59}"/>
              </a:ext>
            </a:extLst>
          </p:cNvPr>
          <p:cNvSpPr>
            <a:spLocks noGrp="1"/>
          </p:cNvSpPr>
          <p:nvPr>
            <p:ph type="sldNum" sz="quarter" idx="12"/>
          </p:nvPr>
        </p:nvSpPr>
        <p:spPr/>
        <p:txBody>
          <a:bodyPr/>
          <a:lstStyle/>
          <a:p>
            <a:fld id="{6A6D9FA1-99C7-4910-8E32-B85D378B0060}" type="slidenum">
              <a:rPr lang="en-GB" smtClean="0">
                <a:solidFill>
                  <a:prstClr val="white"/>
                </a:solidFill>
              </a:rPr>
              <a:pPr/>
              <a:t>9</a:t>
            </a:fld>
            <a:endParaRPr lang="en-GB">
              <a:solidFill>
                <a:prstClr val="white"/>
              </a:solidFill>
            </a:endParaRPr>
          </a:p>
        </p:txBody>
      </p:sp>
      <p:pic>
        <p:nvPicPr>
          <p:cNvPr id="6" name="Picture 5" descr="A graph of a snail&#10;&#10;AI-generated content may be incorrect.">
            <a:extLst>
              <a:ext uri="{FF2B5EF4-FFF2-40B4-BE49-F238E27FC236}">
                <a16:creationId xmlns:a16="http://schemas.microsoft.com/office/drawing/2014/main" id="{E7D1325C-22AB-229A-7F54-E6ABF08502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5876" y="474682"/>
            <a:ext cx="3569693" cy="2677270"/>
          </a:xfrm>
          <a:prstGeom prst="rect">
            <a:avLst/>
          </a:prstGeom>
        </p:spPr>
      </p:pic>
      <p:pic>
        <p:nvPicPr>
          <p:cNvPr id="8" name="Picture 7">
            <a:extLst>
              <a:ext uri="{FF2B5EF4-FFF2-40B4-BE49-F238E27FC236}">
                <a16:creationId xmlns:a16="http://schemas.microsoft.com/office/drawing/2014/main" id="{757B1330-FFF2-2BAD-5004-03B64C82BBE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45877" y="3151952"/>
            <a:ext cx="3569693" cy="2677269"/>
          </a:xfrm>
          <a:prstGeom prst="rect">
            <a:avLst/>
          </a:prstGeom>
        </p:spPr>
      </p:pic>
      <p:pic>
        <p:nvPicPr>
          <p:cNvPr id="9" name="Picture 8">
            <a:extLst>
              <a:ext uri="{FF2B5EF4-FFF2-40B4-BE49-F238E27FC236}">
                <a16:creationId xmlns:a16="http://schemas.microsoft.com/office/drawing/2014/main" id="{E62B9DA9-828B-C414-9079-26B4B5882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515569" y="1813317"/>
            <a:ext cx="3569693" cy="2677269"/>
          </a:xfrm>
          <a:prstGeom prst="rect">
            <a:avLst/>
          </a:prstGeom>
        </p:spPr>
      </p:pic>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9CDC00F3-C251-ED4A-BBBB-F772D7AAB053}"/>
                  </a:ext>
                </a:extLst>
              </p:cNvPr>
              <p:cNvSpPr/>
              <p:nvPr/>
            </p:nvSpPr>
            <p:spPr>
              <a:xfrm>
                <a:off x="6385302" y="1332854"/>
                <a:ext cx="1580827" cy="60443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GB" i="1" smtClean="0">
                          <a:ln>
                            <a:solidFill>
                              <a:srgbClr val="FF0000"/>
                            </a:solidFill>
                          </a:ln>
                          <a:solidFill>
                            <a:srgbClr val="FF0000"/>
                          </a:solidFill>
                          <a:latin typeface="Cambria Math" panose="02040503050406030204" pitchFamily="18" charset="0"/>
                          <a:ea typeface="Cambria Math" panose="02040503050406030204" pitchFamily="18" charset="0"/>
                        </a:rPr>
                        <m:t>𝛾</m:t>
                      </m:r>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:6−7 </m:t>
                      </m:r>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𝑀𝑒𝑉</m:t>
                      </m:r>
                    </m:oMath>
                  </m:oMathPara>
                </a14:m>
                <a:endParaRPr lang="en-GB" dirty="0">
                  <a:ln>
                    <a:solidFill>
                      <a:srgbClr val="FF0000"/>
                    </a:solidFill>
                  </a:ln>
                  <a:solidFill>
                    <a:srgbClr val="FF0000"/>
                  </a:solidFill>
                </a:endParaRPr>
              </a:p>
            </p:txBody>
          </p:sp>
        </mc:Choice>
        <mc:Fallback xmlns="">
          <p:sp>
            <p:nvSpPr>
              <p:cNvPr id="10" name="Rectangle 9">
                <a:extLst>
                  <a:ext uri="{FF2B5EF4-FFF2-40B4-BE49-F238E27FC236}">
                    <a16:creationId xmlns:a16="http://schemas.microsoft.com/office/drawing/2014/main" id="{9CDC00F3-C251-ED4A-BBBB-F772D7AAB053}"/>
                  </a:ext>
                </a:extLst>
              </p:cNvPr>
              <p:cNvSpPr>
                <a:spLocks noRot="1" noChangeAspect="1" noMove="1" noResize="1" noEditPoints="1" noAdjustHandles="1" noChangeArrowheads="1" noChangeShapeType="1" noTextEdit="1"/>
              </p:cNvSpPr>
              <p:nvPr/>
            </p:nvSpPr>
            <p:spPr>
              <a:xfrm>
                <a:off x="6385302" y="1332854"/>
                <a:ext cx="1580827" cy="604434"/>
              </a:xfrm>
              <a:prstGeom prst="rect">
                <a:avLst/>
              </a:prstGeom>
              <a:blipFill>
                <a:blip r:embed="rId5"/>
                <a:stretch>
                  <a:fillRect/>
                </a:stretch>
              </a:blipFill>
              <a:ln>
                <a:solidFill>
                  <a:srgbClr val="FF0000"/>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0423FC75-4954-B841-93D1-DA95D0842AAF}"/>
                  </a:ext>
                </a:extLst>
              </p:cNvPr>
              <p:cNvSpPr/>
              <p:nvPr/>
            </p:nvSpPr>
            <p:spPr>
              <a:xfrm>
                <a:off x="9918914" y="2693508"/>
                <a:ext cx="1663487" cy="60443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GB" i="1" smtClean="0">
                          <a:ln>
                            <a:solidFill>
                              <a:srgbClr val="FF0000"/>
                            </a:solidFill>
                          </a:ln>
                          <a:solidFill>
                            <a:srgbClr val="FF0000"/>
                          </a:solidFill>
                          <a:latin typeface="Cambria Math" panose="02040503050406030204" pitchFamily="18" charset="0"/>
                          <a:ea typeface="Cambria Math" panose="02040503050406030204" pitchFamily="18" charset="0"/>
                        </a:rPr>
                        <m:t>𝛾</m:t>
                      </m:r>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:0.2−1 </m:t>
                      </m:r>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𝑀𝑒𝑉</m:t>
                      </m:r>
                    </m:oMath>
                  </m:oMathPara>
                </a14:m>
                <a:endParaRPr lang="en-GB" dirty="0">
                  <a:ln>
                    <a:solidFill>
                      <a:srgbClr val="FF0000"/>
                    </a:solidFill>
                  </a:ln>
                  <a:solidFill>
                    <a:srgbClr val="FF0000"/>
                  </a:solidFill>
                </a:endParaRPr>
              </a:p>
            </p:txBody>
          </p:sp>
        </mc:Choice>
        <mc:Fallback xmlns="">
          <p:sp>
            <p:nvSpPr>
              <p:cNvPr id="11" name="Rectangle 10">
                <a:extLst>
                  <a:ext uri="{FF2B5EF4-FFF2-40B4-BE49-F238E27FC236}">
                    <a16:creationId xmlns:a16="http://schemas.microsoft.com/office/drawing/2014/main" id="{0423FC75-4954-B841-93D1-DA95D0842AAF}"/>
                  </a:ext>
                </a:extLst>
              </p:cNvPr>
              <p:cNvSpPr>
                <a:spLocks noRot="1" noChangeAspect="1" noMove="1" noResize="1" noEditPoints="1" noAdjustHandles="1" noChangeArrowheads="1" noChangeShapeType="1" noTextEdit="1"/>
              </p:cNvSpPr>
              <p:nvPr/>
            </p:nvSpPr>
            <p:spPr>
              <a:xfrm>
                <a:off x="9918914" y="2693508"/>
                <a:ext cx="1663487" cy="604434"/>
              </a:xfrm>
              <a:prstGeom prst="rect">
                <a:avLst/>
              </a:prstGeom>
              <a:blipFill>
                <a:blip r:embed="rId6"/>
                <a:stretch>
                  <a:fillRect/>
                </a:stretch>
              </a:blipFill>
              <a:ln>
                <a:solidFill>
                  <a:srgbClr val="FF0000"/>
                </a:solidFill>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168EA658-AC30-6E9D-0B25-53848BA2B3D1}"/>
                  </a:ext>
                </a:extLst>
              </p:cNvPr>
              <p:cNvSpPr/>
              <p:nvPr/>
            </p:nvSpPr>
            <p:spPr>
              <a:xfrm>
                <a:off x="6385301" y="4188369"/>
                <a:ext cx="1580827" cy="604434"/>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l-SI" b="0" dirty="0">
                    <a:ln>
                      <a:solidFill>
                        <a:srgbClr val="FF0000"/>
                      </a:solidFill>
                    </a:ln>
                    <a:solidFill>
                      <a:srgbClr val="FF0000"/>
                    </a:solidFill>
                    <a:ea typeface="Cambria Math" panose="02040503050406030204" pitchFamily="18" charset="0"/>
                  </a:rPr>
                  <a:t>n</a:t>
                </a:r>
                <a14:m>
                  <m:oMath xmlns:m="http://schemas.openxmlformats.org/officeDocument/2006/math">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:≈1 </m:t>
                    </m:r>
                    <m:r>
                      <a:rPr lang="sl-SI" b="0" i="1" smtClean="0">
                        <a:ln>
                          <a:solidFill>
                            <a:srgbClr val="FF0000"/>
                          </a:solidFill>
                        </a:ln>
                        <a:solidFill>
                          <a:srgbClr val="FF0000"/>
                        </a:solidFill>
                        <a:latin typeface="Cambria Math" panose="02040503050406030204" pitchFamily="18" charset="0"/>
                        <a:ea typeface="Cambria Math" panose="02040503050406030204" pitchFamily="18" charset="0"/>
                      </a:rPr>
                      <m:t>𝑀𝑒𝑉</m:t>
                    </m:r>
                  </m:oMath>
                </a14:m>
                <a:endParaRPr lang="en-GB" dirty="0">
                  <a:ln>
                    <a:solidFill>
                      <a:srgbClr val="FF0000"/>
                    </a:solidFill>
                  </a:ln>
                  <a:solidFill>
                    <a:srgbClr val="FF0000"/>
                  </a:solidFill>
                </a:endParaRPr>
              </a:p>
            </p:txBody>
          </p:sp>
        </mc:Choice>
        <mc:Fallback xmlns="">
          <p:sp>
            <p:nvSpPr>
              <p:cNvPr id="12" name="Rectangle 11">
                <a:extLst>
                  <a:ext uri="{FF2B5EF4-FFF2-40B4-BE49-F238E27FC236}">
                    <a16:creationId xmlns:a16="http://schemas.microsoft.com/office/drawing/2014/main" id="{168EA658-AC30-6E9D-0B25-53848BA2B3D1}"/>
                  </a:ext>
                </a:extLst>
              </p:cNvPr>
              <p:cNvSpPr>
                <a:spLocks noRot="1" noChangeAspect="1" noMove="1" noResize="1" noEditPoints="1" noAdjustHandles="1" noChangeArrowheads="1" noChangeShapeType="1" noTextEdit="1"/>
              </p:cNvSpPr>
              <p:nvPr/>
            </p:nvSpPr>
            <p:spPr>
              <a:xfrm>
                <a:off x="6385301" y="4188369"/>
                <a:ext cx="1580827" cy="604434"/>
              </a:xfrm>
              <a:prstGeom prst="rect">
                <a:avLst/>
              </a:prstGeom>
              <a:blipFill>
                <a:blip r:embed="rId7"/>
                <a:stretch>
                  <a:fillRect/>
                </a:stretch>
              </a:blipFill>
              <a:ln>
                <a:solidFill>
                  <a:srgbClr val="FF0000"/>
                </a:solidFill>
              </a:ln>
            </p:spPr>
            <p:txBody>
              <a:bodyPr/>
              <a:lstStyle/>
              <a:p>
                <a:r>
                  <a:rPr lang="en-GB">
                    <a:noFill/>
                  </a:rPr>
                  <a:t> </a:t>
                </a:r>
              </a:p>
            </p:txBody>
          </p:sp>
        </mc:Fallback>
      </mc:AlternateContent>
      <p:pic>
        <p:nvPicPr>
          <p:cNvPr id="13" name="Picture 12" descr="A black and white logo&#10;&#10;Description automatically generated">
            <a:extLst>
              <a:ext uri="{FF2B5EF4-FFF2-40B4-BE49-F238E27FC236}">
                <a16:creationId xmlns:a16="http://schemas.microsoft.com/office/drawing/2014/main" id="{6F9476C3-D2FA-83C2-5760-A78575F05727}"/>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b="50170"/>
          <a:stretch/>
        </p:blipFill>
        <p:spPr>
          <a:xfrm>
            <a:off x="103424" y="5920661"/>
            <a:ext cx="1444400" cy="508831"/>
          </a:xfrm>
          <a:prstGeom prst="rect">
            <a:avLst/>
          </a:prstGeom>
        </p:spPr>
      </p:pic>
    </p:spTree>
    <p:extLst>
      <p:ext uri="{BB962C8B-B14F-4D97-AF65-F5344CB8AC3E}">
        <p14:creationId xmlns:p14="http://schemas.microsoft.com/office/powerpoint/2010/main" val="203818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theme/theme1.xml><?xml version="1.0" encoding="utf-8"?>
<a:theme xmlns:a="http://schemas.openxmlformats.org/drawingml/2006/main" name="EUROfusion.1line_5_3_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lgn="l">
          <a:defRPr sz="2800" b="1"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503DE618DB0A0C46A666FD2065503EE5" ma:contentTypeVersion="18" ma:contentTypeDescription="Crear nuevo documento." ma:contentTypeScope="" ma:versionID="a55d6e1f82753bc75c1276a45bfc3239">
  <xsd:schema xmlns:xsd="http://www.w3.org/2001/XMLSchema" xmlns:xs="http://www.w3.org/2001/XMLSchema" xmlns:p="http://schemas.microsoft.com/office/2006/metadata/properties" xmlns:ns2="6d625785-42e5-40a3-b03d-802bc6493bd9" xmlns:ns3="ed024c05-7945-4ac1-9cc3-716220b6cc02" targetNamespace="http://schemas.microsoft.com/office/2006/metadata/properties" ma:root="true" ma:fieldsID="57071e801e9544907012f04dcc364622" ns2:_="" ns3:_="">
    <xsd:import namespace="6d625785-42e5-40a3-b03d-802bc6493bd9"/>
    <xsd:import namespace="ed024c05-7945-4ac1-9cc3-716220b6cc0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5785-42e5-40a3-b03d-802bc6493b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d06a5c8c-1a73-4ba3-b11e-d38f132e12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024c05-7945-4ac1-9cc3-716220b6cc02"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f2d51215-bb1d-46df-9824-fec85c9f8692}" ma:internalName="TaxCatchAll" ma:showField="CatchAllData" ma:web="ed024c05-7945-4ac1-9cc3-716220b6cc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d024c05-7945-4ac1-9cc3-716220b6cc02" xsi:nil="true"/>
    <lcf76f155ced4ddcb4097134ff3c332f xmlns="6d625785-42e5-40a3-b03d-802bc6493bd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5786E20-3052-404B-87F3-F5A695F8E578}"/>
</file>

<file path=customXml/itemProps2.xml><?xml version="1.0" encoding="utf-8"?>
<ds:datastoreItem xmlns:ds="http://schemas.openxmlformats.org/officeDocument/2006/customXml" ds:itemID="{329BB5A6-9C9C-4509-BBBE-0C2B5904D093}">
  <ds:schemaRefs>
    <ds:schemaRef ds:uri="http://schemas.microsoft.com/sharepoint/v3/contenttype/forms"/>
  </ds:schemaRefs>
</ds:datastoreItem>
</file>

<file path=customXml/itemProps3.xml><?xml version="1.0" encoding="utf-8"?>
<ds:datastoreItem xmlns:ds="http://schemas.openxmlformats.org/officeDocument/2006/customXml" ds:itemID="{E1581EFF-75CA-400B-8B14-07B3BB5FE4A6}">
  <ds:schemaRefs>
    <ds:schemaRef ds:uri="cbbfa1f3-60c2-42de-b5b6-3ee8cb87d964"/>
    <ds:schemaRef ds:uri="e5ba6352-0726-4226-96e7-82f7f1c59ac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3540</TotalTime>
  <Words>559</Words>
  <Application>Microsoft Office PowerPoint</Application>
  <PresentationFormat>Widescreen</PresentationFormat>
  <Paragraphs>107</Paragraphs>
  <Slides>10</Slides>
  <Notes>1</Notes>
  <HiddenSlides>0</HiddenSlides>
  <MMClips>2</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EUROfusion.1line_5_3_2019</vt:lpstr>
      <vt:lpstr>Neutron-Based Characterization of the KATANA Activation Loop Using JSI TRIGA Reactor Pulsed Operation </vt:lpstr>
      <vt:lpstr>Contents</vt:lpstr>
      <vt:lpstr>Introduction</vt:lpstr>
      <vt:lpstr>Reactor pulse operation</vt:lpstr>
      <vt:lpstr>KATANA water activation facility</vt:lpstr>
      <vt:lpstr>KATANA response to reactor pulse</vt:lpstr>
      <vt:lpstr>KATANA response to reactor pulse</vt:lpstr>
      <vt:lpstr>KATANA response to reactor pulse</vt:lpstr>
      <vt:lpstr>Conclusions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Fabio Vinagre</dc:creator>
  <cp:lastModifiedBy>Peric, Julijan</cp:lastModifiedBy>
  <cp:revision>85</cp:revision>
  <dcterms:created xsi:type="dcterms:W3CDTF">2023-11-15T09:40:03Z</dcterms:created>
  <dcterms:modified xsi:type="dcterms:W3CDTF">2025-04-08T16:04:04Z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0x010100503DE618DB0A0C46A666FD2065503EE5</vt:lpwstr>
  </property>
  <property fmtid="{D5CDD505-2E9C-101B-9397-08002B2CF9AE}" pid="3" name="MediaServiceImageTags">
    <vt:lpwstr/>
  </property>
</Properties>
</file>