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9" r:id="rId10"/>
    <p:sldId id="270" r:id="rId11"/>
    <p:sldId id="268" r:id="rId12"/>
  </p:sldIdLst>
  <p:sldSz cx="9144000" cy="6858000" type="screen4x3"/>
  <p:notesSz cx="6811963" cy="99425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8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108"/>
      </p:cViewPr>
      <p:guideLst>
        <p:guide orient="horz" pos="3131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112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112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112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36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262" y="4722695"/>
            <a:ext cx="4995440" cy="447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112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41CCE-8A12-40BB-9B34-BDA9373B9D37}" type="slidenum">
              <a:rPr lang="en-GB"/>
              <a:pPr/>
              <a:t>2</a:t>
            </a:fld>
            <a:endParaRPr lang="en-GB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75048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" name="Straight Connector 2"/>
          <p:cNvCxnSpPr/>
          <p:nvPr userDrawn="1"/>
        </p:nvCxnSpPr>
        <p:spPr bwMode="gray">
          <a:xfrm>
            <a:off x="7243117" y="6309320"/>
            <a:ext cx="0" cy="3592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39552" y="5960313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>
                <a:latin typeface="+mn-lt"/>
              </a:rPr>
              <a:t>Disclaimer</a:t>
            </a:r>
            <a:r>
              <a:rPr lang="fr-FR" sz="1100" i="1" dirty="0">
                <a:latin typeface="+mn-lt"/>
              </a:rPr>
              <a:t>: The </a:t>
            </a:r>
            <a:r>
              <a:rPr lang="fr-FR" sz="1100" i="1" dirty="0" err="1">
                <a:latin typeface="+mn-lt"/>
              </a:rPr>
              <a:t>views</a:t>
            </a:r>
            <a:r>
              <a:rPr lang="fr-FR" sz="1100" i="1" dirty="0">
                <a:latin typeface="+mn-lt"/>
              </a:rPr>
              <a:t> and opinions </a:t>
            </a:r>
            <a:r>
              <a:rPr lang="fr-FR" sz="1100" i="1" dirty="0" err="1">
                <a:latin typeface="+mn-lt"/>
              </a:rPr>
              <a:t>expressed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herein</a:t>
            </a:r>
            <a:r>
              <a:rPr lang="fr-FR" sz="1100" i="1" dirty="0">
                <a:latin typeface="+mn-lt"/>
              </a:rPr>
              <a:t> do not </a:t>
            </a:r>
            <a:r>
              <a:rPr lang="fr-FR" sz="1100" i="1" dirty="0" err="1">
                <a:latin typeface="+mn-lt"/>
              </a:rPr>
              <a:t>necessarily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reflect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those</a:t>
            </a:r>
            <a:r>
              <a:rPr lang="fr-FR" sz="1100" i="1" dirty="0">
                <a:latin typeface="+mn-lt"/>
              </a:rPr>
              <a:t> of the ITER Organization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C089E9-F6B7-679D-77E9-3BAE94619CEE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EF815-1A95-D024-77BC-2C4E1DD500B6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AA4CA-2234-A727-7E38-4EE7A502486B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10950D-DFEA-435E-3D2F-2A8DE0996F81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609600"/>
            <a:ext cx="200025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609600"/>
            <a:ext cx="584835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F2C971-9838-1B82-2CDD-E3D3BAED3BCD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1F268-FDC6-815E-904B-D13E4F452176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AE01AD-5298-C960-B2DF-4983C57E38E7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E0DB2D-E5FD-7F90-927A-7DF1DFF22F08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E89DC6-3E77-9A8B-E812-A9E9B207DC78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9544F4-4DCB-9538-4B4A-E4343AC7C30B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752600"/>
            <a:ext cx="3924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832867-91E7-7779-4B5D-6410A2C02FA3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62E96E-E757-7792-347B-1234775021A4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3725F-B886-6839-4CDC-ACEC8651EE88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442865-68B1-7AB0-8124-E77CAF11F1A5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B26582-1597-67B8-BD37-EBE92E001502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72C1CD-3940-93AD-A382-A1D0F7201408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50325A-F357-4D41-F4ED-888C4117B169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61A3FF-BE00-7643-8AB3-C5CDC6286A24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D52013-AF24-A83B-8068-213A550B6727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4FC5B1-DB13-6D7D-5A26-C43DB502801E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0006B3-D370-E4CF-7CFB-53E6AC77747F}"/>
              </a:ext>
            </a:extLst>
          </p:cNvPr>
          <p:cNvSpPr txBox="1"/>
          <p:nvPr userDrawn="1"/>
        </p:nvSpPr>
        <p:spPr>
          <a:xfrm>
            <a:off x="2672398" y="6381750"/>
            <a:ext cx="4414202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Fusion Neutronics Meeting 2025: ITER and beyond</a:t>
            </a:r>
            <a:r>
              <a:rPr lang="hu-HU" sz="900" b="0" i="0" dirty="0">
                <a:solidFill>
                  <a:srgbClr val="212529"/>
                </a:solidFill>
                <a:effectLst/>
                <a:latin typeface="system-ui"/>
              </a:rPr>
              <a:t>,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 Madrid, Spain, 7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– 10</a:t>
            </a:r>
            <a:r>
              <a:rPr lang="en-GB" sz="900" b="0" i="0" baseline="30000" dirty="0">
                <a:solidFill>
                  <a:srgbClr val="212529"/>
                </a:solidFill>
                <a:effectLst/>
                <a:latin typeface="system-ui"/>
              </a:rPr>
              <a:t>th</a:t>
            </a:r>
            <a:r>
              <a:rPr lang="en-GB" sz="900" b="0" i="0" dirty="0">
                <a:solidFill>
                  <a:srgbClr val="212529"/>
                </a:solidFill>
                <a:effectLst/>
                <a:latin typeface="system-ui"/>
              </a:rPr>
              <a:t> April 2025.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E2A1EA-B696-2361-A4FD-1AEA25061F93}"/>
              </a:ext>
            </a:extLst>
          </p:cNvPr>
          <p:cNvSpPr txBox="1"/>
          <p:nvPr userDrawn="1"/>
        </p:nvSpPr>
        <p:spPr>
          <a:xfrm>
            <a:off x="7315200" y="6381219"/>
            <a:ext cx="1064777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hu-HU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IDM UID: </a:t>
            </a:r>
            <a:r>
              <a:rPr lang="en-GB" sz="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DUBTD7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609600"/>
            <a:ext cx="8001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1752600"/>
            <a:ext cx="8001000" cy="419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476250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8" name="Picture 14" descr="PowerPoint_Graphi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590800" y="6375370"/>
            <a:ext cx="45734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 dirty="0">
                <a:solidFill>
                  <a:schemeClr val="tx1"/>
                </a:solidFill>
                <a:latin typeface="+mj-lt"/>
              </a:rPr>
              <a:t>Add the name of your meeting/conference, the location and date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2020, </a:t>
            </a: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ITER Organization</a:t>
            </a:r>
            <a:r>
              <a:rPr lang="en-GB" sz="800" dirty="0">
                <a:solidFill>
                  <a:schemeClr val="tx1"/>
                </a:solidFill>
                <a:latin typeface="+mj-lt"/>
              </a:rPr>
              <a:t>	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637395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2" y="6372383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+mj-lt"/>
              </a:rPr>
              <a:t>IDM</a:t>
            </a:r>
            <a:r>
              <a:rPr lang="en-US" sz="800" baseline="0" dirty="0">
                <a:latin typeface="+mj-lt"/>
              </a:rPr>
              <a:t> UID: XXXXXX</a:t>
            </a:r>
            <a:endParaRPr lang="en-GB" sz="800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>
            <a:off x="7243117" y="6309320"/>
            <a:ext cx="0" cy="3592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abor.nafradi@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nist.gov/pml/x-ray-mass-attenuation-coefficien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/>
        <p:txBody>
          <a:bodyPr/>
          <a:lstStyle/>
          <a:p>
            <a:pPr marL="0" marR="0" algn="ctr"/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Point-kernel-based 3D ray tracing gamma dose rate calculator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Gábor Náfrádi</a:t>
            </a:r>
            <a:endParaRPr lang="en-US" dirty="0"/>
          </a:p>
          <a:p>
            <a:r>
              <a:rPr lang="hu-HU" dirty="0"/>
              <a:t>IO/ESD/NSE</a:t>
            </a:r>
          </a:p>
          <a:p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gabor.nafradi@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iter.org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55A46-FC1C-EE38-ED97-62894CEE6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88" y="228600"/>
            <a:ext cx="8001000" cy="914400"/>
          </a:xfrm>
        </p:spPr>
        <p:txBody>
          <a:bodyPr/>
          <a:lstStyle/>
          <a:p>
            <a:r>
              <a:rPr lang="hu-HU" dirty="0"/>
              <a:t>Pros and cons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2C07C-859B-8ECA-F543-0987A6C14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914400"/>
            <a:ext cx="8001000" cy="4196680"/>
          </a:xfrm>
        </p:spPr>
        <p:txBody>
          <a:bodyPr/>
          <a:lstStyle/>
          <a:p>
            <a:r>
              <a:rPr lang="hu-HU" dirty="0"/>
              <a:t>Pros:</a:t>
            </a:r>
          </a:p>
          <a:p>
            <a:pPr lvl="1"/>
            <a:r>
              <a:rPr lang="hu-HU" dirty="0"/>
              <a:t>Independent method from MCNP</a:t>
            </a:r>
          </a:p>
          <a:p>
            <a:pPr lvl="1"/>
            <a:r>
              <a:rPr lang="hu-HU" dirty="0"/>
              <a:t>3D CAD geometry, no difficult geometry preparation</a:t>
            </a:r>
          </a:p>
          <a:p>
            <a:pPr lvl="1"/>
            <a:r>
              <a:rPr lang="hu-HU" dirty="0"/>
              <a:t>No special expertise is needed to use the code </a:t>
            </a:r>
          </a:p>
          <a:p>
            <a:pPr lvl="1"/>
            <a:r>
              <a:rPr lang="hu-HU" dirty="0"/>
              <a:t>Significantly less computational cost is foreseen</a:t>
            </a:r>
          </a:p>
          <a:p>
            <a:pPr lvl="1"/>
            <a:r>
              <a:rPr lang="hu-HU" dirty="0"/>
              <a:t>Quick results, for design or for comparative studies</a:t>
            </a:r>
          </a:p>
          <a:p>
            <a:pPr lvl="1"/>
            <a:r>
              <a:rPr lang="hu-HU" dirty="0"/>
              <a:t>May be used for error estimates</a:t>
            </a:r>
          </a:p>
          <a:p>
            <a:pPr lvl="1"/>
            <a:r>
              <a:rPr lang="hu-HU" dirty="0"/>
              <a:t>Point source approximation</a:t>
            </a:r>
          </a:p>
          <a:p>
            <a:r>
              <a:rPr lang="hu-HU" dirty="0"/>
              <a:t>Cons: </a:t>
            </a:r>
          </a:p>
          <a:p>
            <a:pPr lvl="1"/>
            <a:r>
              <a:rPr lang="hu-HU" dirty="0"/>
              <a:t>Limited to gamma</a:t>
            </a:r>
          </a:p>
          <a:p>
            <a:pPr lvl="1"/>
            <a:r>
              <a:rPr lang="hu-HU" dirty="0"/>
              <a:t>Some phenomena can’t be modelled (skyshine, backscattering)</a:t>
            </a:r>
          </a:p>
          <a:p>
            <a:pPr lvl="1"/>
            <a:r>
              <a:rPr lang="hu-HU" dirty="0"/>
              <a:t>Point source approximation (more accurate for large distances)</a:t>
            </a:r>
          </a:p>
          <a:p>
            <a:pPr lvl="1"/>
            <a:r>
              <a:rPr lang="hu-HU" dirty="0"/>
              <a:t>Build-up approximation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419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25099-C76B-497D-B3A4-35E3E8973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55DAD-B9D0-C2B5-91C3-F9AE9D675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 Want YOU!&quot; – The Story Behind One of the Most Famous ...">
            <a:extLst>
              <a:ext uri="{FF2B5EF4-FFF2-40B4-BE49-F238E27FC236}">
                <a16:creationId xmlns:a16="http://schemas.microsoft.com/office/drawing/2014/main" id="{EFC05ED9-E77C-2A90-4169-E1288BAF2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38188"/>
            <a:ext cx="7620000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9AF183-8954-D642-3E0E-C89D0EF8E0C6}"/>
              </a:ext>
            </a:extLst>
          </p:cNvPr>
          <p:cNvSpPr txBox="1"/>
          <p:nvPr/>
        </p:nvSpPr>
        <p:spPr>
          <a:xfrm>
            <a:off x="2283844" y="0"/>
            <a:ext cx="45763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Collaborators are welcomed!</a:t>
            </a:r>
          </a:p>
        </p:txBody>
      </p:sp>
    </p:spTree>
    <p:extLst>
      <p:ext uri="{BB962C8B-B14F-4D97-AF65-F5344CB8AC3E}">
        <p14:creationId xmlns:p14="http://schemas.microsoft.com/office/powerpoint/2010/main" val="190203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Outline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Problem description</a:t>
            </a:r>
          </a:p>
          <a:p>
            <a:r>
              <a:rPr lang="hu-HU" dirty="0"/>
              <a:t>Methodology</a:t>
            </a:r>
          </a:p>
          <a:p>
            <a:r>
              <a:rPr lang="hu-HU" dirty="0"/>
              <a:t>GUI and Input preparation</a:t>
            </a:r>
          </a:p>
          <a:p>
            <a:r>
              <a:rPr lang="hu-HU" dirty="0"/>
              <a:t>Ongoing developement</a:t>
            </a:r>
          </a:p>
          <a:p>
            <a:r>
              <a:rPr lang="hu-HU" dirty="0"/>
              <a:t>Pros and cons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FA7E8-6B46-5B86-56F2-1B286A03D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Problem description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88F4A6-94F2-A3E7-0876-D4DE6B648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At ITER there is a complex time dependent neutron and gamma radiation field which is modeled  with MCNP based simulations as standard</a:t>
            </a:r>
          </a:p>
          <a:p>
            <a:r>
              <a:rPr lang="hu-HU" dirty="0"/>
              <a:t>This method is robust and accurate but demands significant time for model preparation/runtime/post processing</a:t>
            </a:r>
          </a:p>
          <a:p>
            <a:r>
              <a:rPr lang="hu-HU" dirty="0"/>
              <a:t>However some of the components of the radiation field may be modeled with other means:</a:t>
            </a:r>
          </a:p>
          <a:p>
            <a:pPr lvl="1"/>
            <a:r>
              <a:rPr lang="hu-HU" dirty="0"/>
              <a:t>Point kernel based 3D ray tracing for discrete decay gamma sources like: TCWS </a:t>
            </a:r>
            <a:r>
              <a:rPr lang="hu-HU" baseline="30000" dirty="0"/>
              <a:t>16</a:t>
            </a:r>
            <a:r>
              <a:rPr lang="hu-HU" dirty="0"/>
              <a:t>N or ACP sources</a:t>
            </a:r>
          </a:p>
          <a:p>
            <a:pPr lvl="1"/>
            <a:r>
              <a:rPr lang="hu-HU" dirty="0"/>
              <a:t>To have a tool where easy to check design changes, assess uncertainties independently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094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028E5-E237-B2AC-B3E0-2FFE0724B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Methodology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FEA155-DDFF-4135-0D86-6D7133AB2D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3D point kernel method for dose rate calculation (monoenergetic):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𝐷𝐶𝐹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∗</m:t>
                    </m:r>
                    <m:nary>
                      <m:naryPr>
                        <m:chr m:val="∑"/>
                        <m:sup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f>
                      <m:f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nary>
                      <m:naryPr>
                        <m:chr m:val="∏"/>
                        <m:supHide m:val="on"/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endParaRPr lang="hu-HU" dirty="0"/>
              </a:p>
              <a:p>
                <a:pPr lvl="1"/>
                <a:r>
                  <a:rPr lang="hu-HU" dirty="0"/>
                  <a:t>Where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hu-HU" dirty="0"/>
                  <a:t> denotes the target point, F is an arbitrary factor, DCF is the dose conversion factor,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hu-HU" dirty="0"/>
                  <a:t> denotes the source points, </a:t>
                </a:r>
                <a:r>
                  <a:rPr lang="hu-HU" i="1" dirty="0"/>
                  <a:t>I</a:t>
                </a:r>
                <a:r>
                  <a:rPr lang="hu-HU" dirty="0"/>
                  <a:t> is the intensity at each given source points,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hu-HU" dirty="0"/>
                  <a:t>denotes the distance between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hu-HU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hu-HU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 denotes the density of the i</a:t>
                </a:r>
                <a:r>
                  <a:rPr lang="hu-HU" baseline="30000" dirty="0"/>
                  <a:t>th </a:t>
                </a:r>
                <a:r>
                  <a:rPr lang="hu-HU" dirty="0"/>
                  <a:t>material,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baseline="30000" dirty="0"/>
                  <a:t> </a:t>
                </a:r>
                <a:r>
                  <a:rPr lang="hu-HU" dirty="0"/>
                  <a:t>denotes the mass attenuation coefficient of the i</a:t>
                </a:r>
                <a:r>
                  <a:rPr lang="hu-HU" baseline="30000" dirty="0"/>
                  <a:t>th </a:t>
                </a:r>
                <a:r>
                  <a:rPr lang="hu-HU" dirty="0"/>
                  <a:t>material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 denotes the thickness of  the i</a:t>
                </a:r>
                <a:r>
                  <a:rPr lang="hu-HU" baseline="30000" dirty="0"/>
                  <a:t>th </a:t>
                </a:r>
                <a:r>
                  <a:rPr lang="hu-HU" dirty="0"/>
                  <a:t>material </a:t>
                </a:r>
                <a:endParaRPr lang="hu-HU" baseline="30000" dirty="0"/>
              </a:p>
              <a:p>
                <a:r>
                  <a:rPr lang="hu-HU" dirty="0"/>
                  <a:t>To determine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 the           open source python ray tracing is used with stl geometry files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FEA155-DDFF-4135-0D86-6D7133AB2D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90" t="-1017" r="-1142" b="-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D494466B-AA2B-7B4E-4660-6DA53182D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5105400"/>
            <a:ext cx="976778" cy="33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28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7A848-A712-0F1C-F65B-6F85DF353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Methodology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B8CC92-5BEB-D4C3-2104-5362F3B256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acc>
                      </m:e>
                    </m:d>
                    <m:r>
                      <a:rPr lang="hu-H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𝐷𝐶𝐹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∗</m:t>
                    </m:r>
                    <m:nary>
                      <m:naryPr>
                        <m:chr m:val="∑"/>
                        <m:sup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/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f>
                      <m:f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Sup>
                          <m:sSubSupPr>
                            <m:ctrlP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nary>
                      <m:naryPr>
                        <m:chr m:val="∏"/>
                        <m:supHide m:val="on"/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hu-HU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hu-HU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e>
                    </m:nary>
                  </m:oMath>
                </a14:m>
                <a:endParaRPr lang="hu-H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 can be obtained from </a:t>
                </a:r>
                <a:r>
                  <a:rPr lang="hu-HU" dirty="0">
                    <a:hlinkClick r:id="rId2"/>
                  </a:rPr>
                  <a:t>https://www.nist.gov/pml/x-ray-mass-attenuation-coefficients</a:t>
                </a:r>
                <a:r>
                  <a:rPr lang="hu-HU" dirty="0"/>
                  <a:t> </a:t>
                </a:r>
              </a:p>
              <a:p>
                <a:r>
                  <a:rPr lang="hu-HU" dirty="0"/>
                  <a:t>DCF values can be adjusted to values used in MCNP calculations</a:t>
                </a:r>
              </a:p>
              <a:p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is an user input, for examplele the </a:t>
                </a:r>
                <a:r>
                  <a:rPr lang="hu-HU" baseline="30000" dirty="0"/>
                  <a:t>16</a:t>
                </a:r>
                <a:r>
                  <a:rPr lang="hu-HU" dirty="0"/>
                  <a:t>N intensity along pipes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hu-HU" dirty="0"/>
                  <a:t> values can be adjusted to the values used in MCNP calculations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hu-HU" dirty="0"/>
                  <a:t> is trivial as the target and source points are all user inputs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EB8CC92-5BEB-D4C3-2104-5362F3B256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142" r="-1142" b="-14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816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AC70-5EA1-A1A6-7492-3E13458A0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GUI and Input preparation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5E71B5-8529-1A2D-8321-4B3A7724A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8240"/>
            <a:ext cx="3846799" cy="5105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6FE497-B29B-F229-C0BC-AD69930B218F}"/>
              </a:ext>
            </a:extLst>
          </p:cNvPr>
          <p:cNvSpPr txBox="1"/>
          <p:nvPr/>
        </p:nvSpPr>
        <p:spPr>
          <a:xfrm>
            <a:off x="3733800" y="1755098"/>
            <a:ext cx="457631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u-HU" sz="1400" dirty="0"/>
              <a:t>User can restrict the source and target ROI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54AC06-1F2C-6575-EA7B-1DCF381B3BF7}"/>
              </a:ext>
            </a:extLst>
          </p:cNvPr>
          <p:cNvSpPr txBox="1"/>
          <p:nvPr/>
        </p:nvSpPr>
        <p:spPr>
          <a:xfrm>
            <a:off x="3846799" y="2349335"/>
            <a:ext cx="384679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u-HU" sz="1400" dirty="0"/>
              <a:t>Source points and intensities as csv e.g.:</a:t>
            </a:r>
          </a:p>
          <a:p>
            <a:r>
              <a:rPr lang="en-GB" sz="1400" dirty="0" err="1"/>
              <a:t>x,y,z,intensity</a:t>
            </a:r>
            <a:endParaRPr lang="en-GB" sz="1400" dirty="0"/>
          </a:p>
          <a:p>
            <a:r>
              <a:rPr lang="en-GB" sz="1400" dirty="0"/>
              <a:t>2619.00259,1680,1433,1.22E+16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375C15-A036-B97E-E137-AC4321207AB5}"/>
              </a:ext>
            </a:extLst>
          </p:cNvPr>
          <p:cNvSpPr txBox="1"/>
          <p:nvPr/>
        </p:nvSpPr>
        <p:spPr>
          <a:xfrm>
            <a:off x="3810856" y="3160847"/>
            <a:ext cx="243754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u-HU" sz="1200" dirty="0"/>
              <a:t>Target points as csv</a:t>
            </a:r>
            <a:endParaRPr lang="en-GB" sz="12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F00209-8352-D3D7-4B05-8460882624D4}"/>
              </a:ext>
            </a:extLst>
          </p:cNvPr>
          <p:cNvCxnSpPr/>
          <p:nvPr/>
        </p:nvCxnSpPr>
        <p:spPr bwMode="auto">
          <a:xfrm flipH="1">
            <a:off x="3276600" y="1908602"/>
            <a:ext cx="5701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3888380-A357-1B52-E0C2-C154BA8BEB5C}"/>
              </a:ext>
            </a:extLst>
          </p:cNvPr>
          <p:cNvCxnSpPr/>
          <p:nvPr/>
        </p:nvCxnSpPr>
        <p:spPr bwMode="auto">
          <a:xfrm flipH="1">
            <a:off x="3240657" y="2895702"/>
            <a:ext cx="5701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6BAABC7-FDBF-00A8-75CB-38C5C44C9232}"/>
              </a:ext>
            </a:extLst>
          </p:cNvPr>
          <p:cNvCxnSpPr/>
          <p:nvPr/>
        </p:nvCxnSpPr>
        <p:spPr bwMode="auto">
          <a:xfrm flipH="1">
            <a:off x="3276600" y="3298180"/>
            <a:ext cx="57019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8581FBE-3FA0-147E-1507-DA826D81B57A}"/>
              </a:ext>
            </a:extLst>
          </p:cNvPr>
          <p:cNvSpPr txBox="1"/>
          <p:nvPr/>
        </p:nvSpPr>
        <p:spPr>
          <a:xfrm>
            <a:off x="3866926" y="3667150"/>
            <a:ext cx="457631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u-HU" sz="1200" dirty="0"/>
              <a:t>Each material should be represented by a separate stl file</a:t>
            </a:r>
          </a:p>
          <a:p>
            <a:r>
              <a:rPr lang="hu-HU" sz="1200" dirty="0"/>
              <a:t>-Watertight, avoid overlapping regions</a:t>
            </a:r>
          </a:p>
          <a:p>
            <a:r>
              <a:rPr lang="hu-HU" sz="1200" dirty="0"/>
              <a:t>-it is possible to assign the density and mass attenuation coefficient  for each material (geoemtry)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96F80B-909A-0CCC-C0A9-219A209E9370}"/>
              </a:ext>
            </a:extLst>
          </p:cNvPr>
          <p:cNvSpPr txBox="1"/>
          <p:nvPr/>
        </p:nvSpPr>
        <p:spPr>
          <a:xfrm>
            <a:off x="3836735" y="5300375"/>
            <a:ext cx="4576312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hu-HU" sz="1200" dirty="0"/>
              <a:t>-F factor can be used, for build up or for safety factor</a:t>
            </a:r>
          </a:p>
          <a:p>
            <a:r>
              <a:rPr lang="hu-HU" sz="1200" dirty="0"/>
              <a:t>-DCF for the gamma energy of interest</a:t>
            </a:r>
          </a:p>
          <a:p>
            <a:r>
              <a:rPr lang="hu-HU" sz="1200" dirty="0"/>
              <a:t>-The VOID not defined in the geometry files is assumed to be air</a:t>
            </a:r>
            <a:r>
              <a:rPr lang="hu-HU" sz="1200" dirty="0">
                <a:sym typeface="Wingdings" panose="05000000000000000000" pitchFamily="2" charset="2"/>
              </a:rPr>
              <a:t> Air mass attenuation coefficient*Air density should be set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74506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FD47C-77D5-1064-62E7-381411B04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PRELIMINARY! Output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056E3-62A1-82E2-FB6A-8BDBCAE0E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Output is a vtk file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00D2EB-5E7B-1571-B82A-78BE074C0513}"/>
              </a:ext>
            </a:extLst>
          </p:cNvPr>
          <p:cNvSpPr txBox="1"/>
          <p:nvPr/>
        </p:nvSpPr>
        <p:spPr>
          <a:xfrm>
            <a:off x="6807393" y="1799970"/>
            <a:ext cx="233660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200" dirty="0"/>
              <a:t>Performance for</a:t>
            </a:r>
          </a:p>
          <a:p>
            <a:r>
              <a:rPr lang="hu-HU" sz="1200" dirty="0"/>
              <a:t>24 source points at UPC</a:t>
            </a:r>
          </a:p>
          <a:p>
            <a:r>
              <a:rPr lang="hu-HU" sz="1200" dirty="0"/>
              <a:t>18928 target points:</a:t>
            </a:r>
          </a:p>
          <a:p>
            <a:r>
              <a:rPr lang="hu-HU" sz="1200" dirty="0"/>
              <a:t>~3.5 hours with 8 cores</a:t>
            </a:r>
          </a:p>
          <a:p>
            <a:r>
              <a:rPr lang="hu-HU" sz="1200" dirty="0"/>
              <a:t>Using geometries:</a:t>
            </a:r>
          </a:p>
          <a:p>
            <a:r>
              <a:rPr lang="hu-HU" sz="1200" dirty="0"/>
              <a:t>-TKC NC structures, </a:t>
            </a:r>
          </a:p>
          <a:p>
            <a:r>
              <a:rPr lang="hu-HU" sz="1200" dirty="0"/>
              <a:t>-TKC HC structures,</a:t>
            </a:r>
          </a:p>
          <a:p>
            <a:r>
              <a:rPr lang="hu-HU" sz="1200" dirty="0"/>
              <a:t>-TKC Steel structures</a:t>
            </a:r>
          </a:p>
          <a:p>
            <a:r>
              <a:rPr lang="hu-HU" sz="1200" dirty="0"/>
              <a:t>-Backfilling+cable tray</a:t>
            </a:r>
            <a:endParaRPr lang="en-GB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8C3496-8ABC-523B-71A9-08BE2844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12" y="2209800"/>
            <a:ext cx="6198949" cy="411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79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BD44D-872E-711C-2105-D888C7373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88" y="-228600"/>
            <a:ext cx="8001000" cy="914400"/>
          </a:xfrm>
        </p:spPr>
        <p:txBody>
          <a:bodyPr/>
          <a:lstStyle/>
          <a:p>
            <a:r>
              <a:rPr lang="hu-HU" dirty="0"/>
              <a:t>Ongoing developement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A9DF4-FABA-0760-9164-C28A77DD8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200"/>
            <a:ext cx="9144000" cy="2438400"/>
          </a:xfrm>
        </p:spPr>
        <p:txBody>
          <a:bodyPr/>
          <a:lstStyle/>
          <a:p>
            <a:r>
              <a:rPr lang="hu-HU" sz="2000" dirty="0"/>
              <a:t>Multiple energy line handling</a:t>
            </a:r>
          </a:p>
          <a:p>
            <a:r>
              <a:rPr lang="hu-HU" sz="2000" dirty="0"/>
              <a:t>Energy and material dependent build up handling with  e.g.:</a:t>
            </a:r>
            <a:r>
              <a:rPr lang="en-GB" sz="2000" dirty="0"/>
              <a:t>Geometrical Progression</a:t>
            </a:r>
            <a:endParaRPr lang="hu-HU" sz="2000" dirty="0"/>
          </a:p>
          <a:p>
            <a:r>
              <a:rPr lang="hu-HU" sz="2000" dirty="0"/>
              <a:t>Cluster compatibility</a:t>
            </a:r>
          </a:p>
          <a:p>
            <a:r>
              <a:rPr lang="hu-HU" sz="2000" dirty="0"/>
              <a:t>Input deck save and load</a:t>
            </a:r>
          </a:p>
          <a:p>
            <a:r>
              <a:rPr lang="hu-HU" sz="2000" dirty="0"/>
              <a:t>To have a standard code for </a:t>
            </a:r>
            <a:r>
              <a:rPr lang="hu-HU" sz="2000" baseline="30000" dirty="0"/>
              <a:t>16</a:t>
            </a:r>
            <a:r>
              <a:rPr lang="hu-HU" sz="2000" dirty="0"/>
              <a:t>N and </a:t>
            </a:r>
            <a:r>
              <a:rPr lang="hu-HU" sz="2000" baseline="30000" dirty="0"/>
              <a:t>60</a:t>
            </a:r>
            <a:r>
              <a:rPr lang="hu-HU" sz="2000" dirty="0"/>
              <a:t>Co but still keep flexibility of the code</a:t>
            </a:r>
          </a:p>
          <a:p>
            <a:r>
              <a:rPr lang="hu-HU" sz="2000" dirty="0"/>
              <a:t>Goal is to have the new version by the end of the year</a:t>
            </a:r>
          </a:p>
          <a:p>
            <a:endParaRPr lang="hu-HU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50EC2C-1566-825B-8B0B-796E06BD5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277" y="2971800"/>
            <a:ext cx="707392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7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D523-D10C-A2DC-FFE7-92A87A5CD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6700" y="1859851"/>
            <a:ext cx="3124200" cy="914400"/>
          </a:xfrm>
        </p:spPr>
        <p:txBody>
          <a:bodyPr/>
          <a:lstStyle/>
          <a:p>
            <a:r>
              <a:rPr lang="hu-HU" dirty="0"/>
              <a:t>PRELIMINARY!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5F792C-121F-2966-F498-22C7F7577C75}"/>
              </a:ext>
            </a:extLst>
          </p:cNvPr>
          <p:cNvSpPr txBox="1"/>
          <p:nvPr/>
        </p:nvSpPr>
        <p:spPr>
          <a:xfrm>
            <a:off x="5772944" y="2590800"/>
            <a:ext cx="285591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/>
              <a:t>Performance </a:t>
            </a:r>
          </a:p>
          <a:p>
            <a:r>
              <a:rPr lang="hu-HU" sz="1600" dirty="0"/>
              <a:t>12 Energy lines of </a:t>
            </a:r>
            <a:r>
              <a:rPr lang="hu-HU" sz="1600" baseline="30000" dirty="0"/>
              <a:t>16</a:t>
            </a:r>
            <a:r>
              <a:rPr lang="hu-HU" sz="1600" dirty="0"/>
              <a:t>N</a:t>
            </a:r>
          </a:p>
          <a:p>
            <a:r>
              <a:rPr lang="hu-HU" sz="1600" dirty="0"/>
              <a:t>1718 source points at UPC</a:t>
            </a:r>
          </a:p>
          <a:p>
            <a:r>
              <a:rPr lang="hu-HU" sz="1600" dirty="0"/>
              <a:t>15300 target points:</a:t>
            </a:r>
          </a:p>
          <a:p>
            <a:r>
              <a:rPr lang="hu-HU" sz="1600" dirty="0"/>
              <a:t>~43 hours with 8 cores</a:t>
            </a:r>
          </a:p>
          <a:p>
            <a:r>
              <a:rPr lang="hu-HU" sz="1600" dirty="0"/>
              <a:t>Using geometries:</a:t>
            </a:r>
          </a:p>
          <a:p>
            <a:r>
              <a:rPr lang="hu-HU" sz="1600" dirty="0"/>
              <a:t>-TKC NC structures, </a:t>
            </a:r>
          </a:p>
          <a:p>
            <a:r>
              <a:rPr lang="hu-HU" sz="1600" dirty="0"/>
              <a:t>-TKC HC structures,</a:t>
            </a:r>
          </a:p>
          <a:p>
            <a:r>
              <a:rPr lang="hu-HU" sz="1600" dirty="0"/>
              <a:t>-TKC Steel structures</a:t>
            </a:r>
          </a:p>
          <a:p>
            <a:r>
              <a:rPr lang="hu-HU" sz="1600" dirty="0"/>
              <a:t>-Backfilling+cable trays</a:t>
            </a:r>
          </a:p>
          <a:p>
            <a:r>
              <a:rPr lang="hu-HU" sz="1600" dirty="0"/>
              <a:t>-TCWS pipes</a:t>
            </a:r>
          </a:p>
          <a:p>
            <a:r>
              <a:rPr lang="hu-HU" sz="1600" dirty="0"/>
              <a:t>-TCWS water</a:t>
            </a:r>
          </a:p>
          <a:p>
            <a:r>
              <a:rPr lang="hu-HU" sz="1600" dirty="0"/>
              <a:t>-TCWS lead</a:t>
            </a:r>
          </a:p>
          <a:p>
            <a:r>
              <a:rPr lang="hu-HU" sz="1600" dirty="0"/>
              <a:t>-TCWS Novashield</a:t>
            </a:r>
          </a:p>
          <a:p>
            <a:r>
              <a:rPr lang="hu-HU" sz="1600" dirty="0"/>
              <a:t>-TCWS concrete</a:t>
            </a: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F26EBB-D42E-5894-6F45-EEEB70EFB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1" y="3294499"/>
            <a:ext cx="2666999" cy="35866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58E6AB2-8C6A-FF3B-5357-C6116EC7CB7A}"/>
              </a:ext>
            </a:extLst>
          </p:cNvPr>
          <p:cNvSpPr txBox="1"/>
          <p:nvPr/>
        </p:nvSpPr>
        <p:spPr>
          <a:xfrm>
            <a:off x="3581400" y="3485972"/>
            <a:ext cx="219154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000" dirty="0"/>
              <a:t>Point kernel based, no build up, Z=1308 cm</a:t>
            </a:r>
            <a:endParaRPr lang="en-GB" sz="2000" dirty="0"/>
          </a:p>
        </p:txBody>
      </p:sp>
      <p:sp>
        <p:nvSpPr>
          <p:cNvPr id="13" name="Rectangle: Top Corners Snipped 12">
            <a:extLst>
              <a:ext uri="{FF2B5EF4-FFF2-40B4-BE49-F238E27FC236}">
                <a16:creationId xmlns:a16="http://schemas.microsoft.com/office/drawing/2014/main" id="{5136BA0A-3209-95D0-49A6-D6F0DCDB00EA}"/>
              </a:ext>
            </a:extLst>
          </p:cNvPr>
          <p:cNvSpPr/>
          <p:nvPr/>
        </p:nvSpPr>
        <p:spPr bwMode="auto">
          <a:xfrm rot="5400000">
            <a:off x="615232" y="5023567"/>
            <a:ext cx="2503334" cy="533401"/>
          </a:xfrm>
          <a:prstGeom prst="snip2Same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ECB80C-C820-3A87-C3D3-C5A5254E3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833" y="879"/>
            <a:ext cx="3124200" cy="33207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8895BD3-FCEA-AA35-CD5A-EE7BD1A8DE1D}"/>
              </a:ext>
            </a:extLst>
          </p:cNvPr>
          <p:cNvSpPr txBox="1"/>
          <p:nvPr/>
        </p:nvSpPr>
        <p:spPr>
          <a:xfrm>
            <a:off x="4032536" y="469235"/>
            <a:ext cx="51114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000" dirty="0"/>
              <a:t>Radmap2020, IBED </a:t>
            </a:r>
            <a:r>
              <a:rPr lang="hu-HU" sz="2000" baseline="30000" dirty="0"/>
              <a:t>16</a:t>
            </a:r>
            <a:r>
              <a:rPr lang="hu-HU" sz="2000" dirty="0"/>
              <a:t>N dose rate, Z=1308 cm</a:t>
            </a:r>
            <a:endParaRPr lang="en-GB" sz="2000" dirty="0"/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288859-9695-B25C-557A-B1ECF471ADE8}"/>
              </a:ext>
            </a:extLst>
          </p:cNvPr>
          <p:cNvSpPr txBox="1"/>
          <p:nvPr/>
        </p:nvSpPr>
        <p:spPr>
          <a:xfrm rot="16200000">
            <a:off x="1026181" y="4931971"/>
            <a:ext cx="15487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2400" dirty="0">
                <a:solidFill>
                  <a:srgbClr val="FF0000"/>
                </a:solidFill>
              </a:rPr>
              <a:t>source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36374"/>
      </p:ext>
    </p:extLst>
  </p:cSld>
  <p:clrMapOvr>
    <a:masterClrMapping/>
  </p:clrMapOvr>
</p:sld>
</file>

<file path=ppt/theme/theme1.xml><?xml version="1.0" encoding="utf-8"?>
<a:theme xmlns:a="http://schemas.openxmlformats.org/drawingml/2006/main" name="ITER_Scientific_and_General_Presentation_2EPDGM_v1_7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TER_Scientific_and_General_Presentation_2EPDGM_v1_13 (1).pptx" id="{A92B5A91-A3F1-45E8-8FE9-73DFB5AB97F7}" vid="{9BCB603A-B3DA-4631-9FF0-2F858092E97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CBC088C-05EF-4F3E-9D97-4D8324F7BF81}"/>
</file>

<file path=customXml/itemProps2.xml><?xml version="1.0" encoding="utf-8"?>
<ds:datastoreItem xmlns:ds="http://schemas.openxmlformats.org/officeDocument/2006/customXml" ds:itemID="{1FE87FBE-A5CD-446D-8FE5-E2E8CF314BE1}"/>
</file>

<file path=customXml/itemProps3.xml><?xml version="1.0" encoding="utf-8"?>
<ds:datastoreItem xmlns:ds="http://schemas.openxmlformats.org/officeDocument/2006/customXml" ds:itemID="{C0F3AFF4-E1F8-4AE5-946D-FA4AA0406491}"/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ITER_Scientific_and_General_Presentation_2EPDGM_v1_13</Template>
  <TotalTime>685</TotalTime>
  <Words>703</Words>
  <Application>Microsoft Office PowerPoint</Application>
  <PresentationFormat>On-screen Show (4:3)</PresentationFormat>
  <Paragraphs>94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Cambria Math</vt:lpstr>
      <vt:lpstr>Century Gothic</vt:lpstr>
      <vt:lpstr>system-ui</vt:lpstr>
      <vt:lpstr>Times New Roman</vt:lpstr>
      <vt:lpstr>Wingdings</vt:lpstr>
      <vt:lpstr>ITER_Scientific_and_General_Presentation_2EPDGM_v1_7</vt:lpstr>
      <vt:lpstr>Point-kernel-based 3D ray tracing gamma dose rate calculator</vt:lpstr>
      <vt:lpstr>Outline</vt:lpstr>
      <vt:lpstr>Problem description</vt:lpstr>
      <vt:lpstr>Methodology</vt:lpstr>
      <vt:lpstr>Methodology</vt:lpstr>
      <vt:lpstr>GUI and Input preparation</vt:lpstr>
      <vt:lpstr>PRELIMINARY! Output example</vt:lpstr>
      <vt:lpstr>Ongoing developement</vt:lpstr>
      <vt:lpstr>PRELIMINARY!</vt:lpstr>
      <vt:lpstr>Pros and cons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Nafradi Gabor</dc:creator>
  <cp:lastModifiedBy>Nafradi Gabor</cp:lastModifiedBy>
  <cp:revision>21</cp:revision>
  <cp:lastPrinted>2011-01-24T11:19:46Z</cp:lastPrinted>
  <dcterms:created xsi:type="dcterms:W3CDTF">2025-03-12T08:22:32Z</dcterms:created>
  <dcterms:modified xsi:type="dcterms:W3CDTF">2025-04-04T11:48:13Z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