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s/slide15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s/slide9.xml" ContentType="application/vnd.openxmlformats-officedocument.presentationml.slide+xml"/>
  <Override PartName="/ppt/slides/slide14.xml" ContentType="application/vnd.openxmlformats-officedocument.presentationml.slide+xml"/>
  <Override PartName="/ppt/slides/slide11.xml" ContentType="application/vnd.openxmlformats-officedocument.presentationml.slide+xml"/>
  <Override PartName="/ppt/slides/slide10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6.xml" ContentType="application/vnd.openxmlformats-officedocument.presentationml.slide+xml"/>
  <Override PartName="/ppt/slides/slide13.xml" ContentType="application/vnd.openxmlformats-officedocument.presentationml.slide+xml"/>
  <Override PartName="/ppt/slides/slide12.xml" ContentType="application/vnd.openxmlformats-officedocument.presentationml.slide+xml"/>
  <Override PartName="/ppt/notesSlides/notesSlide5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6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Masters/slideMaster1.xml" ContentType="application/vnd.openxmlformats-officedocument.presentationml.slideMaster+xml"/>
  <Override PartName="/ppt/notesSlides/notesSlide10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1.xml" ContentType="application/vnd.openxmlformats-officedocument.presentationml.notes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notesSlides/notesSlide2.xml" ContentType="application/vnd.openxmlformats-officedocument.presentationml.notesSlide+xml"/>
  <Override PartName="/ppt/notesSlides/notesSlide1.xml" ContentType="application/vnd.openxmlformats-officedocument.presentationml.notesSlide+xml"/>
  <Override PartName="/ppt/commentAuthors.xml" ContentType="application/vnd.openxmlformats-officedocument.presentationml.commentAuthors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docProps/custom.xml" ContentType="application/vnd.openxmlformats-officedocument.custom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3">
  <p:sldMasterIdLst>
    <p:sldMasterId id="2147483648" r:id="rId1"/>
    <p:sldMasterId id="2147483654" r:id="rId2"/>
  </p:sldMasterIdLst>
  <p:notesMasterIdLst>
    <p:notesMasterId r:id="rId21"/>
  </p:notesMasterIdLst>
  <p:sldIdLst>
    <p:sldId id="301" r:id="rId3"/>
    <p:sldId id="403" r:id="rId4"/>
    <p:sldId id="351" r:id="rId5"/>
    <p:sldId id="307" r:id="rId6"/>
    <p:sldId id="380" r:id="rId7"/>
    <p:sldId id="385" r:id="rId8"/>
    <p:sldId id="397" r:id="rId9"/>
    <p:sldId id="395" r:id="rId10"/>
    <p:sldId id="339" r:id="rId11"/>
    <p:sldId id="340" r:id="rId12"/>
    <p:sldId id="338" r:id="rId13"/>
    <p:sldId id="337" r:id="rId14"/>
    <p:sldId id="402" r:id="rId15"/>
    <p:sldId id="379" r:id="rId16"/>
    <p:sldId id="386" r:id="rId17"/>
    <p:sldId id="390" r:id="rId18"/>
    <p:sldId id="394" r:id="rId19"/>
    <p:sldId id="320" r:id="rId20"/>
  </p:sldIdLst>
  <p:sldSz cx="13444538" cy="7562850"/>
  <p:notesSz cx="10693400" cy="756285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 userDrawn="1">
          <p15:clr>
            <a:srgbClr val="A4A3A4"/>
          </p15:clr>
        </p15:guide>
        <p15:guide id="2" pos="2716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imBre" initials="S.B" lastIdx="1" clrIdx="0"/>
  <p:cmAuthor id="2" name="Breidokaite" initials="S.B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E6A514"/>
    <a:srgbClr val="4F81BD"/>
    <a:srgbClr val="575757"/>
    <a:srgbClr val="0B7E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0106" autoAdjust="0"/>
  </p:normalViewPr>
  <p:slideViewPr>
    <p:cSldViewPr showGuides="1">
      <p:cViewPr varScale="1">
        <p:scale>
          <a:sx n="76" d="100"/>
          <a:sy n="76" d="100"/>
        </p:scale>
        <p:origin x="582" y="102"/>
      </p:cViewPr>
      <p:guideLst>
        <p:guide orient="horz" pos="2880"/>
        <p:guide pos="271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28" Type="http://schemas.openxmlformats.org/officeDocument/2006/relationships/customXml" Target="../customXml/item2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commentAuthors" Target="commentAuthors.xml"/><Relationship Id="rId27" Type="http://schemas.openxmlformats.org/officeDocument/2006/relationships/customXml" Target="../customXml/item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633913" cy="3794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6057900" y="0"/>
            <a:ext cx="4632325" cy="3794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3E12D2-6F5D-4BD9-A6B2-2B9D6F26BD15}" type="datetimeFigureOut">
              <a:rPr lang="en-US" smtClean="0"/>
              <a:t>4/9/2025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079750" y="946150"/>
            <a:ext cx="4533900" cy="25511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1069975" y="3640138"/>
            <a:ext cx="8553450" cy="29781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7183438"/>
            <a:ext cx="4633913" cy="3794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6057900" y="7183438"/>
            <a:ext cx="4632325" cy="3794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D8A96C-5F54-47D0-91E7-160032CA2F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06083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079750" y="946150"/>
            <a:ext cx="4533900" cy="25511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D8A96C-5F54-47D0-91E7-160032CA2F63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770231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57A354EB-5A97-46DF-D600-17F6D8EA95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xmlns="" id="{5292C18B-855A-24F2-4DB6-5F1CEED394A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xmlns="" id="{3B3AAE3F-1EB3-2D01-3626-AB20A61ECF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t-LT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1E49303D-F290-FEBE-16DB-74AA9BDA4CB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D8A96C-5F54-47D0-91E7-160032CA2F63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42163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17136A9B-FBE4-9B76-A970-8AEAAF54EB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xmlns="" id="{5648561B-37E5-061B-C353-6B8AE3626AF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xmlns="" id="{4391053A-133F-ACFC-0245-FD67F2F8508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t-LT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3783A6A6-7842-3247-CD21-096A676B445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D8A96C-5F54-47D0-91E7-160032CA2F63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149494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6556EC7D-1025-2DC6-D96E-1443A283FE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xmlns="" id="{BA9111C7-49CC-69EE-8D76-9B1D8DD1979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xmlns="" id="{7E98ABC6-7457-9ECC-AFB1-A7DD5E0CEE6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t-LT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8FDA7CFB-4B1E-0169-2C47-81CE2CD6CEE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D8A96C-5F54-47D0-91E7-160032CA2F63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66033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079750" y="946150"/>
            <a:ext cx="4533900" cy="25511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D8A96C-5F54-47D0-91E7-160032CA2F63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5010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t-L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D8A96C-5F54-47D0-91E7-160032CA2F63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891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079750" y="946150"/>
            <a:ext cx="4533900" cy="25511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t-L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D8A96C-5F54-47D0-91E7-160032CA2F63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88042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079750" y="946150"/>
            <a:ext cx="4533900" cy="25511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t-L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D8A96C-5F54-47D0-91E7-160032CA2F63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876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079750" y="946150"/>
            <a:ext cx="4533900" cy="25511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t-L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D8A96C-5F54-47D0-91E7-160032CA2F63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62666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079750" y="946150"/>
            <a:ext cx="4533900" cy="25511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t-L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D8A96C-5F54-47D0-91E7-160032CA2F63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9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t-L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D8A96C-5F54-47D0-91E7-160032CA2F63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547516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t-L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D8A96C-5F54-47D0-91E7-160032CA2F63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6876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2127975" y="2110232"/>
            <a:ext cx="9188589" cy="90935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910" b="0" i="0">
                <a:solidFill>
                  <a:srgbClr val="006FC0"/>
                </a:solidFill>
                <a:latin typeface="Calibri" panose="020F0502020204030204"/>
                <a:cs typeface="Calibri" panose="020F0502020204030204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4157430" y="4537354"/>
            <a:ext cx="5129678" cy="4616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1EFB30-C0CB-4F3C-AB74-413103D91F4A}" type="datetime1">
              <a:rPr lang="en-US" smtClean="0"/>
              <a:t>4/9/2025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6063" y="402652"/>
            <a:ext cx="11595914" cy="146180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26064" y="1853949"/>
            <a:ext cx="5687669" cy="908592"/>
          </a:xfrm>
        </p:spPr>
        <p:txBody>
          <a:bodyPr anchor="b"/>
          <a:lstStyle>
            <a:lvl1pPr marL="0" indent="0">
              <a:buNone/>
              <a:defRPr sz="2645" b="1"/>
            </a:lvl1pPr>
            <a:lvl2pPr marL="504190" indent="0">
              <a:buNone/>
              <a:defRPr sz="2205" b="1"/>
            </a:lvl2pPr>
            <a:lvl3pPr marL="1008380" indent="0">
              <a:buNone/>
              <a:defRPr sz="1985" b="1"/>
            </a:lvl3pPr>
            <a:lvl4pPr marL="1512570" indent="0">
              <a:buNone/>
              <a:defRPr sz="1765" b="1"/>
            </a:lvl4pPr>
            <a:lvl5pPr marL="2016760" indent="0">
              <a:buNone/>
              <a:defRPr sz="1765" b="1"/>
            </a:lvl5pPr>
            <a:lvl6pPr marL="2520950" indent="0">
              <a:buNone/>
              <a:defRPr sz="1765" b="1"/>
            </a:lvl6pPr>
            <a:lvl7pPr marL="3025140" indent="0">
              <a:buNone/>
              <a:defRPr sz="1765" b="1"/>
            </a:lvl7pPr>
            <a:lvl8pPr marL="3529330" indent="0">
              <a:buNone/>
              <a:defRPr sz="1765" b="1"/>
            </a:lvl8pPr>
            <a:lvl9pPr marL="4033520" indent="0">
              <a:buNone/>
              <a:defRPr sz="1765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26064" y="2762541"/>
            <a:ext cx="5687669" cy="40632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06297" y="1853949"/>
            <a:ext cx="5715680" cy="908592"/>
          </a:xfrm>
        </p:spPr>
        <p:txBody>
          <a:bodyPr anchor="b"/>
          <a:lstStyle>
            <a:lvl1pPr marL="0" indent="0">
              <a:buNone/>
              <a:defRPr sz="2645" b="1"/>
            </a:lvl1pPr>
            <a:lvl2pPr marL="504190" indent="0">
              <a:buNone/>
              <a:defRPr sz="2205" b="1"/>
            </a:lvl2pPr>
            <a:lvl3pPr marL="1008380" indent="0">
              <a:buNone/>
              <a:defRPr sz="1985" b="1"/>
            </a:lvl3pPr>
            <a:lvl4pPr marL="1512570" indent="0">
              <a:buNone/>
              <a:defRPr sz="1765" b="1"/>
            </a:lvl4pPr>
            <a:lvl5pPr marL="2016760" indent="0">
              <a:buNone/>
              <a:defRPr sz="1765" b="1"/>
            </a:lvl5pPr>
            <a:lvl6pPr marL="2520950" indent="0">
              <a:buNone/>
              <a:defRPr sz="1765" b="1"/>
            </a:lvl6pPr>
            <a:lvl7pPr marL="3025140" indent="0">
              <a:buNone/>
              <a:defRPr sz="1765" b="1"/>
            </a:lvl7pPr>
            <a:lvl8pPr marL="3529330" indent="0">
              <a:buNone/>
              <a:defRPr sz="1765" b="1"/>
            </a:lvl8pPr>
            <a:lvl9pPr marL="4033520" indent="0">
              <a:buNone/>
              <a:defRPr sz="1765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806297" y="2762541"/>
            <a:ext cx="5715680" cy="40632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6D9BD-C19E-49DF-A77B-24599EBEFD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4/9/2025</a:t>
            </a:fld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52842-0133-6F45-BBB4-4E91FCE31F9A}" type="slidenum">
              <a:rPr lang="x-none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3013D-DEE2-4E79-8A6B-03C974418D2C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4/9/2025</a:t>
            </a:fld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52842-0133-6F45-BBB4-4E91FCE31F9A}" type="slidenum">
              <a:rPr lang="x-none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5125E-600C-45D7-A011-3709CE085770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4/9/2025</a:t>
            </a:fld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52842-0133-6F45-BBB4-4E91FCE31F9A}" type="slidenum">
              <a:rPr lang="x-none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6064" y="504190"/>
            <a:ext cx="4336213" cy="1764665"/>
          </a:xfrm>
        </p:spPr>
        <p:txBody>
          <a:bodyPr anchor="b"/>
          <a:lstStyle>
            <a:lvl1pPr>
              <a:defRPr sz="353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680" y="1088911"/>
            <a:ext cx="6806297" cy="5374525"/>
          </a:xfrm>
        </p:spPr>
        <p:txBody>
          <a:bodyPr/>
          <a:lstStyle>
            <a:lvl1pPr>
              <a:defRPr sz="3530"/>
            </a:lvl1pPr>
            <a:lvl2pPr>
              <a:defRPr sz="3090"/>
            </a:lvl2pPr>
            <a:lvl3pPr>
              <a:defRPr sz="2645"/>
            </a:lvl3pPr>
            <a:lvl4pPr>
              <a:defRPr sz="2205"/>
            </a:lvl4pPr>
            <a:lvl5pPr>
              <a:defRPr sz="2205"/>
            </a:lvl5pPr>
            <a:lvl6pPr>
              <a:defRPr sz="2205"/>
            </a:lvl6pPr>
            <a:lvl7pPr>
              <a:defRPr sz="2205"/>
            </a:lvl7pPr>
            <a:lvl8pPr>
              <a:defRPr sz="2205"/>
            </a:lvl8pPr>
            <a:lvl9pPr>
              <a:defRPr sz="220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6064" y="2268855"/>
            <a:ext cx="4336213" cy="4203335"/>
          </a:xfrm>
        </p:spPr>
        <p:txBody>
          <a:bodyPr/>
          <a:lstStyle>
            <a:lvl1pPr marL="0" indent="0">
              <a:buNone/>
              <a:defRPr sz="1765"/>
            </a:lvl1pPr>
            <a:lvl2pPr marL="504190" indent="0">
              <a:buNone/>
              <a:defRPr sz="1545"/>
            </a:lvl2pPr>
            <a:lvl3pPr marL="1008380" indent="0">
              <a:buNone/>
              <a:defRPr sz="1325"/>
            </a:lvl3pPr>
            <a:lvl4pPr marL="1512570" indent="0">
              <a:buNone/>
              <a:defRPr sz="1105"/>
            </a:lvl4pPr>
            <a:lvl5pPr marL="2016760" indent="0">
              <a:buNone/>
              <a:defRPr sz="1105"/>
            </a:lvl5pPr>
            <a:lvl6pPr marL="2520950" indent="0">
              <a:buNone/>
              <a:defRPr sz="1105"/>
            </a:lvl6pPr>
            <a:lvl7pPr marL="3025140" indent="0">
              <a:buNone/>
              <a:defRPr sz="1105"/>
            </a:lvl7pPr>
            <a:lvl8pPr marL="3529330" indent="0">
              <a:buNone/>
              <a:defRPr sz="1105"/>
            </a:lvl8pPr>
            <a:lvl9pPr marL="4033520" indent="0">
              <a:buNone/>
              <a:defRPr sz="110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ACA299-1E3F-4D86-9F0B-C52D5497AB47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4/9/2025</a:t>
            </a:fld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52842-0133-6F45-BBB4-4E91FCE31F9A}" type="slidenum">
              <a:rPr lang="x-none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6064" y="504190"/>
            <a:ext cx="4336213" cy="1764665"/>
          </a:xfrm>
        </p:spPr>
        <p:txBody>
          <a:bodyPr anchor="b"/>
          <a:lstStyle>
            <a:lvl1pPr>
              <a:defRPr sz="353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715680" y="1088911"/>
            <a:ext cx="6806297" cy="5374525"/>
          </a:xfrm>
        </p:spPr>
        <p:txBody>
          <a:bodyPr anchor="t"/>
          <a:lstStyle>
            <a:lvl1pPr marL="0" indent="0">
              <a:buNone/>
              <a:defRPr sz="3530"/>
            </a:lvl1pPr>
            <a:lvl2pPr marL="504190" indent="0">
              <a:buNone/>
              <a:defRPr sz="3090"/>
            </a:lvl2pPr>
            <a:lvl3pPr marL="1008380" indent="0">
              <a:buNone/>
              <a:defRPr sz="2645"/>
            </a:lvl3pPr>
            <a:lvl4pPr marL="1512570" indent="0">
              <a:buNone/>
              <a:defRPr sz="2205"/>
            </a:lvl4pPr>
            <a:lvl5pPr marL="2016760" indent="0">
              <a:buNone/>
              <a:defRPr sz="2205"/>
            </a:lvl5pPr>
            <a:lvl6pPr marL="2520950" indent="0">
              <a:buNone/>
              <a:defRPr sz="2205"/>
            </a:lvl6pPr>
            <a:lvl7pPr marL="3025140" indent="0">
              <a:buNone/>
              <a:defRPr sz="2205"/>
            </a:lvl7pPr>
            <a:lvl8pPr marL="3529330" indent="0">
              <a:buNone/>
              <a:defRPr sz="2205"/>
            </a:lvl8pPr>
            <a:lvl9pPr marL="4033520" indent="0">
              <a:buNone/>
              <a:defRPr sz="2205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6064" y="2268855"/>
            <a:ext cx="4336213" cy="4203335"/>
          </a:xfrm>
        </p:spPr>
        <p:txBody>
          <a:bodyPr/>
          <a:lstStyle>
            <a:lvl1pPr marL="0" indent="0">
              <a:buNone/>
              <a:defRPr sz="1765"/>
            </a:lvl1pPr>
            <a:lvl2pPr marL="504190" indent="0">
              <a:buNone/>
              <a:defRPr sz="1545"/>
            </a:lvl2pPr>
            <a:lvl3pPr marL="1008380" indent="0">
              <a:buNone/>
              <a:defRPr sz="1325"/>
            </a:lvl3pPr>
            <a:lvl4pPr marL="1512570" indent="0">
              <a:buNone/>
              <a:defRPr sz="1105"/>
            </a:lvl4pPr>
            <a:lvl5pPr marL="2016760" indent="0">
              <a:buNone/>
              <a:defRPr sz="1105"/>
            </a:lvl5pPr>
            <a:lvl6pPr marL="2520950" indent="0">
              <a:buNone/>
              <a:defRPr sz="1105"/>
            </a:lvl6pPr>
            <a:lvl7pPr marL="3025140" indent="0">
              <a:buNone/>
              <a:defRPr sz="1105"/>
            </a:lvl7pPr>
            <a:lvl8pPr marL="3529330" indent="0">
              <a:buNone/>
              <a:defRPr sz="1105"/>
            </a:lvl8pPr>
            <a:lvl9pPr marL="4033520" indent="0">
              <a:buNone/>
              <a:defRPr sz="110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BD5461-0EFD-4029-9A3C-2D737BE275A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4/9/2025</a:t>
            </a:fld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52842-0133-6F45-BBB4-4E91FCE31F9A}" type="slidenum">
              <a:rPr lang="x-none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3658E0-3C93-49D8-803F-64AA22DA2E40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4/9/2025</a:t>
            </a:fld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52842-0133-6F45-BBB4-4E91FCE31F9A}" type="slidenum">
              <a:rPr lang="x-none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621247" y="402652"/>
            <a:ext cx="2898979" cy="640916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24312" y="402652"/>
            <a:ext cx="8528879" cy="640916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F5F4C-B230-41CE-B19F-235D842890A6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4/9/2025</a:t>
            </a:fld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52842-0133-6F45-BBB4-4E91FCE31F9A}" type="slidenum">
              <a:rPr lang="x-none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449839" y="218947"/>
            <a:ext cx="10544861" cy="909352"/>
          </a:xfrm>
        </p:spPr>
        <p:txBody>
          <a:bodyPr lIns="0" tIns="0" rIns="0" bIns="0"/>
          <a:lstStyle>
            <a:lvl1pPr>
              <a:defRPr sz="5910" b="0" i="0">
                <a:solidFill>
                  <a:srgbClr val="4E81BD"/>
                </a:solidFill>
                <a:latin typeface="Calibri" panose="020F0502020204030204"/>
                <a:cs typeface="Calibri" panose="020F0502020204030204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781124" y="1733804"/>
            <a:ext cx="11872549" cy="580480"/>
          </a:xfrm>
        </p:spPr>
        <p:txBody>
          <a:bodyPr lIns="0" tIns="0" rIns="0" bIns="0"/>
          <a:lstStyle>
            <a:lvl1pPr>
              <a:defRPr sz="3770" b="0" i="0">
                <a:solidFill>
                  <a:schemeClr val="tx1"/>
                </a:solidFill>
                <a:latin typeface="Calibri" panose="020F0502020204030204"/>
                <a:cs typeface="Calibri" panose="020F0502020204030204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88DACD-49A6-422F-A375-3F78064B7C95}" type="datetime1">
              <a:rPr lang="en-US" smtClean="0"/>
              <a:t>4/9/2025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449839" y="218947"/>
            <a:ext cx="10544861" cy="909352"/>
          </a:xfrm>
        </p:spPr>
        <p:txBody>
          <a:bodyPr lIns="0" tIns="0" rIns="0" bIns="0"/>
          <a:lstStyle>
            <a:lvl1pPr>
              <a:defRPr sz="5910" b="0" i="0">
                <a:solidFill>
                  <a:srgbClr val="4E81BD"/>
                </a:solidFill>
                <a:latin typeface="Calibri" panose="020F0502020204030204"/>
                <a:cs typeface="Calibri" panose="020F0502020204030204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72229" y="1739458"/>
            <a:ext cx="5848374" cy="4616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923939" y="1739458"/>
            <a:ext cx="5848374" cy="4616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645F16-A14A-4169-B75B-FD2B3D5F0A11}" type="datetime1">
              <a:rPr lang="en-US" smtClean="0"/>
              <a:t>4/9/2025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449839" y="218947"/>
            <a:ext cx="10544861" cy="909352"/>
          </a:xfrm>
        </p:spPr>
        <p:txBody>
          <a:bodyPr lIns="0" tIns="0" rIns="0" bIns="0"/>
          <a:lstStyle>
            <a:lvl1pPr>
              <a:defRPr sz="5910" b="0" i="0">
                <a:solidFill>
                  <a:srgbClr val="4E81BD"/>
                </a:solidFill>
                <a:latin typeface="Calibri" panose="020F0502020204030204"/>
                <a:cs typeface="Calibri" panose="020F0502020204030204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0FE69D-6D78-4DE7-8503-0ED032E414C9}" type="datetime1">
              <a:rPr lang="en-US" smtClean="0"/>
              <a:t>4/9/2025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1" y="80774"/>
            <a:ext cx="13427931" cy="7394447"/>
          </a:xfrm>
          <a:prstGeom prst="rect">
            <a:avLst/>
          </a:prstGeom>
          <a:blipFill>
            <a:blip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2265"/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240810-2B34-44B4-9D75-BC7974A2A4FA}" type="datetime1">
              <a:rPr lang="en-US" smtClean="0"/>
              <a:t>4/9/2025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80567" y="1237717"/>
            <a:ext cx="10083404" cy="2632992"/>
          </a:xfrm>
        </p:spPr>
        <p:txBody>
          <a:bodyPr anchor="b"/>
          <a:lstStyle>
            <a:lvl1pPr algn="ctr">
              <a:defRPr sz="661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80567" y="3972247"/>
            <a:ext cx="10083404" cy="1825938"/>
          </a:xfrm>
        </p:spPr>
        <p:txBody>
          <a:bodyPr/>
          <a:lstStyle>
            <a:lvl1pPr marL="0" indent="0" algn="ctr">
              <a:buNone/>
              <a:defRPr sz="2645"/>
            </a:lvl1pPr>
            <a:lvl2pPr marL="504190" indent="0" algn="ctr">
              <a:buNone/>
              <a:defRPr sz="2205"/>
            </a:lvl2pPr>
            <a:lvl3pPr marL="1008380" indent="0" algn="ctr">
              <a:buNone/>
              <a:defRPr sz="1985"/>
            </a:lvl3pPr>
            <a:lvl4pPr marL="1512570" indent="0" algn="ctr">
              <a:buNone/>
              <a:defRPr sz="1765"/>
            </a:lvl4pPr>
            <a:lvl5pPr marL="2016760" indent="0" algn="ctr">
              <a:buNone/>
              <a:defRPr sz="1765"/>
            </a:lvl5pPr>
            <a:lvl6pPr marL="2520950" indent="0" algn="ctr">
              <a:buNone/>
              <a:defRPr sz="1765"/>
            </a:lvl6pPr>
            <a:lvl7pPr marL="3025140" indent="0" algn="ctr">
              <a:buNone/>
              <a:defRPr sz="1765"/>
            </a:lvl7pPr>
            <a:lvl8pPr marL="3529330" indent="0" algn="ctr">
              <a:buNone/>
              <a:defRPr sz="1765"/>
            </a:lvl8pPr>
            <a:lvl9pPr marL="4033520" indent="0" algn="ctr">
              <a:buNone/>
              <a:defRPr sz="1765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A85F7E-C8A1-45DE-B2CA-04BC19F61D5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4/9/2025</a:t>
            </a:fld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52842-0133-6F45-BBB4-4E91FCE31F9A}" type="slidenum">
              <a:rPr lang="x-none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DD3216-E7B7-44EC-83A5-99BDB4A4637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4/9/2025</a:t>
            </a:fld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52842-0133-6F45-BBB4-4E91FCE31F9A}" type="slidenum">
              <a:rPr lang="x-none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310" y="1885462"/>
            <a:ext cx="11595914" cy="3145935"/>
          </a:xfrm>
        </p:spPr>
        <p:txBody>
          <a:bodyPr anchor="b"/>
          <a:lstStyle>
            <a:lvl1pPr>
              <a:defRPr sz="661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7310" y="5061158"/>
            <a:ext cx="11595914" cy="1654373"/>
          </a:xfrm>
        </p:spPr>
        <p:txBody>
          <a:bodyPr/>
          <a:lstStyle>
            <a:lvl1pPr marL="0" indent="0">
              <a:buNone/>
              <a:defRPr sz="2645">
                <a:solidFill>
                  <a:schemeClr val="tx1">
                    <a:tint val="75000"/>
                  </a:schemeClr>
                </a:solidFill>
              </a:defRPr>
            </a:lvl1pPr>
            <a:lvl2pPr marL="504190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2pPr>
            <a:lvl3pPr marL="1008380" indent="0">
              <a:buNone/>
              <a:defRPr sz="1985">
                <a:solidFill>
                  <a:schemeClr val="tx1">
                    <a:tint val="75000"/>
                  </a:schemeClr>
                </a:solidFill>
              </a:defRPr>
            </a:lvl3pPr>
            <a:lvl4pPr marL="1512570" indent="0">
              <a:buNone/>
              <a:defRPr sz="1765">
                <a:solidFill>
                  <a:schemeClr val="tx1">
                    <a:tint val="75000"/>
                  </a:schemeClr>
                </a:solidFill>
              </a:defRPr>
            </a:lvl4pPr>
            <a:lvl5pPr marL="2016760" indent="0">
              <a:buNone/>
              <a:defRPr sz="1765">
                <a:solidFill>
                  <a:schemeClr val="tx1">
                    <a:tint val="75000"/>
                  </a:schemeClr>
                </a:solidFill>
              </a:defRPr>
            </a:lvl5pPr>
            <a:lvl6pPr marL="2520950" indent="0">
              <a:buNone/>
              <a:defRPr sz="1765">
                <a:solidFill>
                  <a:schemeClr val="tx1">
                    <a:tint val="75000"/>
                  </a:schemeClr>
                </a:solidFill>
              </a:defRPr>
            </a:lvl6pPr>
            <a:lvl7pPr marL="3025140" indent="0">
              <a:buNone/>
              <a:defRPr sz="1765">
                <a:solidFill>
                  <a:schemeClr val="tx1">
                    <a:tint val="75000"/>
                  </a:schemeClr>
                </a:solidFill>
              </a:defRPr>
            </a:lvl7pPr>
            <a:lvl8pPr marL="3529330" indent="0">
              <a:buNone/>
              <a:defRPr sz="1765">
                <a:solidFill>
                  <a:schemeClr val="tx1">
                    <a:tint val="75000"/>
                  </a:schemeClr>
                </a:solidFill>
              </a:defRPr>
            </a:lvl8pPr>
            <a:lvl9pPr marL="4033520" indent="0">
              <a:buNone/>
              <a:defRPr sz="176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851C8-6CE5-4E66-8068-FFFB49E5F26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4/9/2025</a:t>
            </a:fld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52842-0133-6F45-BBB4-4E91FCE31F9A}" type="slidenum">
              <a:rPr lang="x-none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24312" y="2013259"/>
            <a:ext cx="5713929" cy="479855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6297" y="2013259"/>
            <a:ext cx="5713929" cy="479855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CBBF0-B5FE-4B41-9689-84BE93470C0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4/9/2025</a:t>
            </a:fld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52842-0133-6F45-BBB4-4E91FCE31F9A}" type="slidenum">
              <a:rPr lang="x-none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449839" y="218949"/>
            <a:ext cx="10544861" cy="7232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700" b="0" i="0">
                <a:solidFill>
                  <a:srgbClr val="4E81BD"/>
                </a:solidFill>
                <a:latin typeface="Calibri" panose="020F0502020204030204"/>
                <a:cs typeface="Calibri" panose="020F0502020204030204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781124" y="1733806"/>
            <a:ext cx="11872549" cy="4616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000" b="0" i="0">
                <a:solidFill>
                  <a:schemeClr val="tx1"/>
                </a:solidFill>
                <a:latin typeface="Calibri" panose="020F0502020204030204"/>
                <a:cs typeface="Calibri" panose="020F0502020204030204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571143" y="7033452"/>
            <a:ext cx="4302252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72227" y="7033452"/>
            <a:ext cx="3092244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A74A0B-AEDC-4C48-A31C-6CC628828FF5}" type="datetime1">
              <a:rPr lang="en-US" smtClean="0"/>
              <a:t>4/9/2025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9680067" y="7033452"/>
            <a:ext cx="3092244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hdr="0" ftr="0" dt="0"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574675">
        <a:defRPr>
          <a:latin typeface="+mn-lt"/>
          <a:ea typeface="+mn-ea"/>
          <a:cs typeface="+mn-cs"/>
        </a:defRPr>
      </a:lvl2pPr>
      <a:lvl3pPr marL="1149350">
        <a:defRPr>
          <a:latin typeface="+mn-lt"/>
          <a:ea typeface="+mn-ea"/>
          <a:cs typeface="+mn-cs"/>
        </a:defRPr>
      </a:lvl3pPr>
      <a:lvl4pPr marL="1724660">
        <a:defRPr>
          <a:latin typeface="+mn-lt"/>
          <a:ea typeface="+mn-ea"/>
          <a:cs typeface="+mn-cs"/>
        </a:defRPr>
      </a:lvl4pPr>
      <a:lvl5pPr marL="2299335">
        <a:defRPr>
          <a:latin typeface="+mn-lt"/>
          <a:ea typeface="+mn-ea"/>
          <a:cs typeface="+mn-cs"/>
        </a:defRPr>
      </a:lvl5pPr>
      <a:lvl6pPr marL="2874010">
        <a:defRPr>
          <a:latin typeface="+mn-lt"/>
          <a:ea typeface="+mn-ea"/>
          <a:cs typeface="+mn-cs"/>
        </a:defRPr>
      </a:lvl6pPr>
      <a:lvl7pPr marL="3448685">
        <a:defRPr>
          <a:latin typeface="+mn-lt"/>
          <a:ea typeface="+mn-ea"/>
          <a:cs typeface="+mn-cs"/>
        </a:defRPr>
      </a:lvl7pPr>
      <a:lvl8pPr marL="4023995">
        <a:defRPr>
          <a:latin typeface="+mn-lt"/>
          <a:ea typeface="+mn-ea"/>
          <a:cs typeface="+mn-cs"/>
        </a:defRPr>
      </a:lvl8pPr>
      <a:lvl9pPr marL="459867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574675">
        <a:defRPr>
          <a:latin typeface="+mn-lt"/>
          <a:ea typeface="+mn-ea"/>
          <a:cs typeface="+mn-cs"/>
        </a:defRPr>
      </a:lvl2pPr>
      <a:lvl3pPr marL="1149350">
        <a:defRPr>
          <a:latin typeface="+mn-lt"/>
          <a:ea typeface="+mn-ea"/>
          <a:cs typeface="+mn-cs"/>
        </a:defRPr>
      </a:lvl3pPr>
      <a:lvl4pPr marL="1724660">
        <a:defRPr>
          <a:latin typeface="+mn-lt"/>
          <a:ea typeface="+mn-ea"/>
          <a:cs typeface="+mn-cs"/>
        </a:defRPr>
      </a:lvl4pPr>
      <a:lvl5pPr marL="2299335">
        <a:defRPr>
          <a:latin typeface="+mn-lt"/>
          <a:ea typeface="+mn-ea"/>
          <a:cs typeface="+mn-cs"/>
        </a:defRPr>
      </a:lvl5pPr>
      <a:lvl6pPr marL="2874010">
        <a:defRPr>
          <a:latin typeface="+mn-lt"/>
          <a:ea typeface="+mn-ea"/>
          <a:cs typeface="+mn-cs"/>
        </a:defRPr>
      </a:lvl6pPr>
      <a:lvl7pPr marL="3448685">
        <a:defRPr>
          <a:latin typeface="+mn-lt"/>
          <a:ea typeface="+mn-ea"/>
          <a:cs typeface="+mn-cs"/>
        </a:defRPr>
      </a:lvl7pPr>
      <a:lvl8pPr marL="4023995">
        <a:defRPr>
          <a:latin typeface="+mn-lt"/>
          <a:ea typeface="+mn-ea"/>
          <a:cs typeface="+mn-cs"/>
        </a:defRPr>
      </a:lvl8pPr>
      <a:lvl9pPr marL="4598670">
        <a:defRPr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24312" y="402652"/>
            <a:ext cx="11595914" cy="14618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24312" y="2013259"/>
            <a:ext cx="11595914" cy="47985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24312" y="7009642"/>
            <a:ext cx="3025021" cy="40265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A74A0B-AEDC-4C48-A31C-6CC628828FF5}" type="datetime1">
              <a:rPr lang="en-US" smtClean="0"/>
              <a:t>4/9/2025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453503" y="7009642"/>
            <a:ext cx="4537532" cy="40265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lt-L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95205" y="7009642"/>
            <a:ext cx="3025021" cy="40265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lt-LT" smtClean="0"/>
              <a:t>‹#›</a:t>
            </a:fld>
            <a:endParaRPr lang="lt-L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</p:sldLayoutIdLst>
  <p:hf hdr="0" ftr="0" dt="0"/>
  <p:txStyles>
    <p:titleStyle>
      <a:lvl1pPr algn="l" defTabSz="1008380" rtl="0" eaLnBrk="1" latinLnBrk="0" hangingPunct="1">
        <a:lnSpc>
          <a:spcPct val="90000"/>
        </a:lnSpc>
        <a:spcBef>
          <a:spcPct val="0"/>
        </a:spcBef>
        <a:buNone/>
        <a:defRPr sz="48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2095" indent="-252095" algn="l" defTabSz="1008380" rtl="0" eaLnBrk="1" latinLnBrk="0" hangingPunct="1">
        <a:lnSpc>
          <a:spcPct val="90000"/>
        </a:lnSpc>
        <a:spcBef>
          <a:spcPts val="1105"/>
        </a:spcBef>
        <a:buFont typeface="Arial" panose="020B0604020202020204" pitchFamily="34" charset="0"/>
        <a:buChar char="•"/>
        <a:defRPr sz="3090" kern="1200">
          <a:solidFill>
            <a:schemeClr val="tx1"/>
          </a:solidFill>
          <a:latin typeface="+mn-lt"/>
          <a:ea typeface="+mn-ea"/>
          <a:cs typeface="+mn-cs"/>
        </a:defRPr>
      </a:lvl1pPr>
      <a:lvl2pPr marL="756285" indent="-252095" algn="l" defTabSz="100838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2645" kern="1200">
          <a:solidFill>
            <a:schemeClr val="tx1"/>
          </a:solidFill>
          <a:latin typeface="+mn-lt"/>
          <a:ea typeface="+mn-ea"/>
          <a:cs typeface="+mn-cs"/>
        </a:defRPr>
      </a:lvl2pPr>
      <a:lvl3pPr marL="1260475" indent="-252095" algn="l" defTabSz="100838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3pPr>
      <a:lvl4pPr marL="1764665" indent="-252095" algn="l" defTabSz="100838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5" kern="1200">
          <a:solidFill>
            <a:schemeClr val="tx1"/>
          </a:solidFill>
          <a:latin typeface="+mn-lt"/>
          <a:ea typeface="+mn-ea"/>
          <a:cs typeface="+mn-cs"/>
        </a:defRPr>
      </a:lvl4pPr>
      <a:lvl5pPr marL="2268855" indent="-252095" algn="l" defTabSz="100838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5" kern="1200">
          <a:solidFill>
            <a:schemeClr val="tx1"/>
          </a:solidFill>
          <a:latin typeface="+mn-lt"/>
          <a:ea typeface="+mn-ea"/>
          <a:cs typeface="+mn-cs"/>
        </a:defRPr>
      </a:lvl5pPr>
      <a:lvl6pPr marL="2773045" indent="-252095" algn="l" defTabSz="100838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5" kern="1200">
          <a:solidFill>
            <a:schemeClr val="tx1"/>
          </a:solidFill>
          <a:latin typeface="+mn-lt"/>
          <a:ea typeface="+mn-ea"/>
          <a:cs typeface="+mn-cs"/>
        </a:defRPr>
      </a:lvl6pPr>
      <a:lvl7pPr marL="3277235" indent="-252095" algn="l" defTabSz="100838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5" kern="1200">
          <a:solidFill>
            <a:schemeClr val="tx1"/>
          </a:solidFill>
          <a:latin typeface="+mn-lt"/>
          <a:ea typeface="+mn-ea"/>
          <a:cs typeface="+mn-cs"/>
        </a:defRPr>
      </a:lvl7pPr>
      <a:lvl8pPr marL="3781425" indent="-252095" algn="l" defTabSz="100838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5" kern="1200">
          <a:solidFill>
            <a:schemeClr val="tx1"/>
          </a:solidFill>
          <a:latin typeface="+mn-lt"/>
          <a:ea typeface="+mn-ea"/>
          <a:cs typeface="+mn-cs"/>
        </a:defRPr>
      </a:lvl8pPr>
      <a:lvl9pPr marL="4285615" indent="-252095" algn="l" defTabSz="100838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8380" rtl="0" eaLnBrk="1" latinLnBrk="0" hangingPunct="1">
        <a:defRPr sz="1985" kern="1200">
          <a:solidFill>
            <a:schemeClr val="tx1"/>
          </a:solidFill>
          <a:latin typeface="+mn-lt"/>
          <a:ea typeface="+mn-ea"/>
          <a:cs typeface="+mn-cs"/>
        </a:defRPr>
      </a:lvl1pPr>
      <a:lvl2pPr marL="504190" algn="l" defTabSz="1008380" rtl="0" eaLnBrk="1" latinLnBrk="0" hangingPunct="1">
        <a:defRPr sz="1985" kern="1200">
          <a:solidFill>
            <a:schemeClr val="tx1"/>
          </a:solidFill>
          <a:latin typeface="+mn-lt"/>
          <a:ea typeface="+mn-ea"/>
          <a:cs typeface="+mn-cs"/>
        </a:defRPr>
      </a:lvl2pPr>
      <a:lvl3pPr marL="1008380" algn="l" defTabSz="1008380" rtl="0" eaLnBrk="1" latinLnBrk="0" hangingPunct="1">
        <a:defRPr sz="1985" kern="1200">
          <a:solidFill>
            <a:schemeClr val="tx1"/>
          </a:solidFill>
          <a:latin typeface="+mn-lt"/>
          <a:ea typeface="+mn-ea"/>
          <a:cs typeface="+mn-cs"/>
        </a:defRPr>
      </a:lvl3pPr>
      <a:lvl4pPr marL="1512570" algn="l" defTabSz="1008380" rtl="0" eaLnBrk="1" latinLnBrk="0" hangingPunct="1">
        <a:defRPr sz="1985" kern="1200">
          <a:solidFill>
            <a:schemeClr val="tx1"/>
          </a:solidFill>
          <a:latin typeface="+mn-lt"/>
          <a:ea typeface="+mn-ea"/>
          <a:cs typeface="+mn-cs"/>
        </a:defRPr>
      </a:lvl4pPr>
      <a:lvl5pPr marL="2016760" algn="l" defTabSz="1008380" rtl="0" eaLnBrk="1" latinLnBrk="0" hangingPunct="1">
        <a:defRPr sz="1985" kern="1200">
          <a:solidFill>
            <a:schemeClr val="tx1"/>
          </a:solidFill>
          <a:latin typeface="+mn-lt"/>
          <a:ea typeface="+mn-ea"/>
          <a:cs typeface="+mn-cs"/>
        </a:defRPr>
      </a:lvl5pPr>
      <a:lvl6pPr marL="2520950" algn="l" defTabSz="1008380" rtl="0" eaLnBrk="1" latinLnBrk="0" hangingPunct="1">
        <a:defRPr sz="1985" kern="1200">
          <a:solidFill>
            <a:schemeClr val="tx1"/>
          </a:solidFill>
          <a:latin typeface="+mn-lt"/>
          <a:ea typeface="+mn-ea"/>
          <a:cs typeface="+mn-cs"/>
        </a:defRPr>
      </a:lvl6pPr>
      <a:lvl7pPr marL="3025140" algn="l" defTabSz="1008380" rtl="0" eaLnBrk="1" latinLnBrk="0" hangingPunct="1">
        <a:defRPr sz="1985" kern="1200">
          <a:solidFill>
            <a:schemeClr val="tx1"/>
          </a:solidFill>
          <a:latin typeface="+mn-lt"/>
          <a:ea typeface="+mn-ea"/>
          <a:cs typeface="+mn-cs"/>
        </a:defRPr>
      </a:lvl7pPr>
      <a:lvl8pPr marL="3529330" algn="l" defTabSz="1008380" rtl="0" eaLnBrk="1" latinLnBrk="0" hangingPunct="1">
        <a:defRPr sz="1985" kern="1200">
          <a:solidFill>
            <a:schemeClr val="tx1"/>
          </a:solidFill>
          <a:latin typeface="+mn-lt"/>
          <a:ea typeface="+mn-ea"/>
          <a:cs typeface="+mn-cs"/>
        </a:defRPr>
      </a:lvl8pPr>
      <a:lvl9pPr marL="4033520" algn="l" defTabSz="1008380" rtl="0" eaLnBrk="1" latinLnBrk="0" hangingPunct="1">
        <a:defRPr sz="198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.emf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doi.org/10.3390/app13137383" TargetMode="External"/><Relationship Id="rId3" Type="http://schemas.openxmlformats.org/officeDocument/2006/relationships/image" Target="../media/image9.jpeg"/><Relationship Id="rId7" Type="http://schemas.openxmlformats.org/officeDocument/2006/relationships/image" Target="../media/image12.png"/><Relationship Id="rId12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11" Type="http://schemas.openxmlformats.org/officeDocument/2006/relationships/image" Target="../media/image5.jpeg"/><Relationship Id="rId5" Type="http://schemas.microsoft.com/office/2007/relationships/hdphoto" Target="../media/hdphoto1.wdp"/><Relationship Id="rId10" Type="http://schemas.openxmlformats.org/officeDocument/2006/relationships/image" Target="../media/image14.jpeg"/><Relationship Id="rId4" Type="http://schemas.openxmlformats.org/officeDocument/2006/relationships/image" Target="../media/image10.png"/><Relationship Id="rId9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gif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7ED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1469" y="2747474"/>
            <a:ext cx="7619038" cy="1616352"/>
          </a:xfrm>
        </p:spPr>
        <p:txBody>
          <a:bodyPr>
            <a:noAutofit/>
          </a:bodyPr>
          <a:lstStyle/>
          <a:p>
            <a:pPr algn="l"/>
            <a:r>
              <a:rPr lang="en-US" sz="353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Overview of the Neutronics Calculations for EU DEMO at Lithuanian Energy </a:t>
            </a:r>
            <a:r>
              <a:rPr lang="en-US" sz="353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Insitute</a:t>
            </a:r>
            <a:endParaRPr lang="x-none" sz="353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52842-0133-6F45-BBB4-4E91FCE31F9A}" type="slidenum">
              <a:rPr lang="x-none" smtClean="0">
                <a:solidFill>
                  <a:prstClr val="black">
                    <a:tint val="75000"/>
                  </a:prstClr>
                </a:solidFill>
              </a:rPr>
              <a:t>1</a:t>
            </a:fld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93389" y="0"/>
            <a:ext cx="7549709" cy="7558145"/>
          </a:xfrm>
          <a:prstGeom prst="rect">
            <a:avLst/>
          </a:prstGeom>
        </p:spPr>
      </p:pic>
      <p:sp>
        <p:nvSpPr>
          <p:cNvPr id="9" name="Subtitle 2"/>
          <p:cNvSpPr txBox="1"/>
          <p:nvPr/>
        </p:nvSpPr>
        <p:spPr>
          <a:xfrm>
            <a:off x="550069" y="5970401"/>
            <a:ext cx="7281677" cy="521685"/>
          </a:xfrm>
          <a:prstGeom prst="rect">
            <a:avLst/>
          </a:prstGeom>
        </p:spPr>
        <p:txBody>
          <a:bodyPr vert="horz" lIns="100835" tIns="50417" rIns="100835" bIns="50417" rtlCol="0">
            <a:normAutofit fontScale="850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lt-LT" sz="1545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Simona Breidokaitė,</a:t>
            </a:r>
            <a:r>
              <a:rPr lang="en-US" sz="1545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Gediminas Stank</a:t>
            </a:r>
            <a:r>
              <a:rPr lang="lt-LT" sz="1545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ū</a:t>
            </a:r>
            <a:r>
              <a:rPr lang="en-US" sz="1545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nas</a:t>
            </a:r>
            <a:r>
              <a:rPr lang="en-US" sz="1545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Andrius Tidikas</a:t>
            </a:r>
          </a:p>
          <a:p>
            <a:pPr algn="l"/>
            <a:r>
              <a:rPr lang="en-US" sz="1545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Lithuanian Energy </a:t>
            </a:r>
            <a:r>
              <a:rPr lang="en-US" sz="1545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Intitute</a:t>
            </a:r>
            <a:endParaRPr lang="en-US" sz="1545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Subtitle 2"/>
          <p:cNvSpPr txBox="1"/>
          <p:nvPr/>
        </p:nvSpPr>
        <p:spPr>
          <a:xfrm>
            <a:off x="539256" y="6492086"/>
            <a:ext cx="2695838" cy="353801"/>
          </a:xfrm>
          <a:prstGeom prst="rect">
            <a:avLst/>
          </a:prstGeom>
        </p:spPr>
        <p:txBody>
          <a:bodyPr vert="horz" lIns="100835" tIns="50417" rIns="100835" bIns="50417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2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April </a:t>
            </a:r>
            <a:r>
              <a:rPr lang="lt-LT" sz="12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9, </a:t>
            </a:r>
            <a:r>
              <a:rPr lang="en-GB" sz="12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</a:t>
            </a:r>
            <a:r>
              <a:rPr lang="en-US" sz="12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lt-LT" sz="12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x-none" sz="12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920"/>
          <a:stretch>
            <a:fillRect/>
          </a:stretch>
        </p:blipFill>
        <p:spPr>
          <a:xfrm>
            <a:off x="12128310" y="535923"/>
            <a:ext cx="781852" cy="821326"/>
          </a:xfrm>
          <a:prstGeom prst="rect">
            <a:avLst/>
          </a:prstGeom>
        </p:spPr>
      </p:pic>
      <p:pic>
        <p:nvPicPr>
          <p:cNvPr id="12" name="Picture 11" descr="A black background with white letters&#10;&#10;AI-generated content may be incorrect.">
            <a:extLst>
              <a:ext uri="{FF2B5EF4-FFF2-40B4-BE49-F238E27FC236}">
                <a16:creationId xmlns:a16="http://schemas.microsoft.com/office/drawing/2014/main" xmlns="" id="{639FC3F3-2DBA-E3DA-C5B4-D7E9E304E6B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0988" y="896876"/>
            <a:ext cx="3962401" cy="106465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816F3238-FA82-80FA-711E-9032B2A57C9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069" y="889646"/>
            <a:ext cx="2601127" cy="106465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0069" y="450434"/>
            <a:ext cx="5251438" cy="654025"/>
          </a:xfrm>
          <a:solidFill>
            <a:schemeClr val="bg1"/>
          </a:solidFill>
          <a:ln/>
        </p:spPr>
        <p:txBody>
          <a:bodyPr wrap="none" lIns="0" tIns="0" rIns="0" bIns="0" rtlCol="0" anchor="t">
            <a:spAutoFit/>
          </a:bodyPr>
          <a:lstStyle/>
          <a:p>
            <a:pPr algn="l" rtl="0">
              <a:lnSpc>
                <a:spcPts val="5100"/>
              </a:lnSpc>
            </a:pPr>
            <a:r>
              <a:rPr lang="en-US" sz="5400" kern="1200" dirty="0">
                <a:solidFill>
                  <a:schemeClr val="accent1"/>
                </a:solidFill>
                <a:latin typeface="Times New Roman" panose="02020603050405020304" pitchFamily="18" charset="0"/>
                <a:ea typeface="Alexandria" pitchFamily="34" charset="-122"/>
                <a:cs typeface="Times New Roman" panose="02020603050405020304" pitchFamily="18" charset="0"/>
              </a:rPr>
              <a:t>Breeding materials</a:t>
            </a:r>
            <a:endParaRPr lang="lt-LT" sz="5400" kern="1200" dirty="0">
              <a:solidFill>
                <a:schemeClr val="accent1"/>
              </a:solidFill>
              <a:latin typeface="Times New Roman" panose="02020603050405020304" pitchFamily="18" charset="0"/>
              <a:ea typeface="Alexandria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lt-LT" smtClean="0"/>
              <a:t>10</a:t>
            </a:fld>
            <a:endParaRPr lang="lt-LT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xmlns="" id="{A003AFA6-92EF-4086-AB02-F87F461C5471}"/>
              </a:ext>
            </a:extLst>
          </p:cNvPr>
          <p:cNvSpPr txBox="1"/>
          <p:nvPr/>
        </p:nvSpPr>
        <p:spPr>
          <a:xfrm>
            <a:off x="2382926" y="5450820"/>
            <a:ext cx="343981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t-LT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Specific</a:t>
            </a:r>
            <a:r>
              <a:rPr lang="lt-LT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lt-LT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lt-LT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ctivity</a:t>
            </a:r>
            <a:r>
              <a:rPr lang="lt-LT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79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lt-LT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Decay</a:t>
            </a:r>
            <a:r>
              <a:rPr lang="lt-LT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lt-LT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Heat</a:t>
            </a:r>
            <a:r>
              <a:rPr lang="lt-LT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lt-LT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0.57</a:t>
            </a:r>
            <a:endParaRPr lang="lt-LT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xmlns="" id="{87353B8F-0606-7FA3-8B95-04CCE9405D49}"/>
              </a:ext>
            </a:extLst>
          </p:cNvPr>
          <p:cNvSpPr txBox="1"/>
          <p:nvPr/>
        </p:nvSpPr>
        <p:spPr>
          <a:xfrm>
            <a:off x="2366782" y="6061212"/>
            <a:ext cx="343981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t-LT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Specific</a:t>
            </a:r>
            <a:r>
              <a:rPr lang="lt-LT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lt-LT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lt-LT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ctivity</a:t>
            </a:r>
            <a:r>
              <a:rPr lang="lt-LT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lt-LT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Decay</a:t>
            </a:r>
            <a:r>
              <a:rPr lang="lt-LT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lt-LT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Heat</a:t>
            </a:r>
            <a:r>
              <a:rPr lang="lt-LT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lt-LT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lt-LT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xmlns="" id="{257144EC-2527-E855-57F9-D498224BE846}"/>
              </a:ext>
            </a:extLst>
          </p:cNvPr>
          <p:cNvSpPr txBox="1"/>
          <p:nvPr/>
        </p:nvSpPr>
        <p:spPr>
          <a:xfrm>
            <a:off x="2366782" y="6689424"/>
            <a:ext cx="343981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t-LT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Specific</a:t>
            </a:r>
            <a:r>
              <a:rPr lang="lt-LT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lt-LT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Activity</a:t>
            </a:r>
            <a:r>
              <a:rPr lang="lt-LT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0.19</a:t>
            </a:r>
          </a:p>
          <a:p>
            <a:r>
              <a:rPr lang="lt-LT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Decay</a:t>
            </a:r>
            <a:r>
              <a:rPr lang="lt-LT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lt-LT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Heat</a:t>
            </a:r>
            <a:r>
              <a:rPr lang="lt-LT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lt-LT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0.24</a:t>
            </a:r>
            <a:endParaRPr lang="lt-LT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xmlns="" id="{CEFC5FE0-48E3-16D3-D529-FBACA087FEA0}"/>
              </a:ext>
            </a:extLst>
          </p:cNvPr>
          <p:cNvSpPr/>
          <p:nvPr/>
        </p:nvSpPr>
        <p:spPr>
          <a:xfrm>
            <a:off x="558204" y="5553552"/>
            <a:ext cx="1688782" cy="507414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1s</a:t>
            </a:r>
            <a:endParaRPr lang="lt-LT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xmlns="" id="{FBD3BFD7-2B3E-E7D9-7B87-F17F7A93A494}"/>
              </a:ext>
            </a:extLst>
          </p:cNvPr>
          <p:cNvSpPr/>
          <p:nvPr/>
        </p:nvSpPr>
        <p:spPr>
          <a:xfrm>
            <a:off x="550069" y="6163695"/>
            <a:ext cx="1688782" cy="507414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  <a:r>
              <a:rPr lang="lt-LT" dirty="0"/>
              <a:t>0</a:t>
            </a:r>
            <a:r>
              <a:rPr lang="en-US" dirty="0"/>
              <a:t> </a:t>
            </a:r>
            <a:r>
              <a:rPr lang="en-US" dirty="0" err="1"/>
              <a:t>metai</a:t>
            </a:r>
            <a:endParaRPr lang="lt-LT" dirty="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xmlns="" id="{E22E48AA-7C2F-3A74-5397-EFE2CD7A071B}"/>
              </a:ext>
            </a:extLst>
          </p:cNvPr>
          <p:cNvSpPr/>
          <p:nvPr/>
        </p:nvSpPr>
        <p:spPr>
          <a:xfrm>
            <a:off x="549669" y="6755968"/>
            <a:ext cx="1688782" cy="507414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100 met</a:t>
            </a:r>
            <a:r>
              <a:rPr lang="lt-LT" dirty="0"/>
              <a:t>ų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xmlns="" id="{F087D0A9-A3CE-401B-63F6-F9603D89EE62}"/>
              </a:ext>
            </a:extLst>
          </p:cNvPr>
          <p:cNvSpPr/>
          <p:nvPr/>
        </p:nvSpPr>
        <p:spPr>
          <a:xfrm>
            <a:off x="6796660" y="5223509"/>
            <a:ext cx="381000" cy="370832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  <a:endParaRPr lang="lt-LT" dirty="0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xmlns="" id="{E619C670-66BC-9C1E-B414-CC815D9F2CB6}"/>
              </a:ext>
            </a:extLst>
          </p:cNvPr>
          <p:cNvSpPr/>
          <p:nvPr/>
        </p:nvSpPr>
        <p:spPr>
          <a:xfrm>
            <a:off x="6796660" y="5834676"/>
            <a:ext cx="381000" cy="370832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</a:t>
            </a:r>
            <a:endParaRPr lang="lt-LT" dirty="0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xmlns="" id="{F93B4184-7B3F-E973-1648-9FEBC2B4C0DF}"/>
              </a:ext>
            </a:extLst>
          </p:cNvPr>
          <p:cNvSpPr/>
          <p:nvPr/>
        </p:nvSpPr>
        <p:spPr>
          <a:xfrm>
            <a:off x="6790354" y="6522127"/>
            <a:ext cx="381000" cy="370832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3</a:t>
            </a:r>
            <a:endParaRPr lang="lt-LT" dirty="0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xmlns="" id="{53875626-15DF-5BC3-E795-A3703F56F7F2}"/>
              </a:ext>
            </a:extLst>
          </p:cNvPr>
          <p:cNvSpPr/>
          <p:nvPr/>
        </p:nvSpPr>
        <p:spPr>
          <a:xfrm>
            <a:off x="6796660" y="7171951"/>
            <a:ext cx="381000" cy="370832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4</a:t>
            </a:r>
            <a:endParaRPr lang="lt-LT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E5FF90B2-D32A-B6CC-B901-03205743F9F3}"/>
              </a:ext>
            </a:extLst>
          </p:cNvPr>
          <p:cNvSpPr txBox="1"/>
          <p:nvPr/>
        </p:nvSpPr>
        <p:spPr>
          <a:xfrm>
            <a:off x="7256372" y="5206858"/>
            <a:ext cx="343981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 </a:t>
            </a:r>
            <a:r>
              <a:rPr lang="lt-LT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lt-LT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alf</a:t>
            </a:r>
            <a:r>
              <a:rPr lang="lt-LT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lt-LT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life</a:t>
            </a:r>
            <a:r>
              <a:rPr lang="lt-LT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2.24 min</a:t>
            </a:r>
            <a:endParaRPr lang="lt-LT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96ABA0F4-FA26-3199-C777-CF48C767CBF4}"/>
              </a:ext>
            </a:extLst>
          </p:cNvPr>
          <p:cNvSpPr txBox="1"/>
          <p:nvPr/>
        </p:nvSpPr>
        <p:spPr>
          <a:xfrm>
            <a:off x="7255669" y="5835426"/>
            <a:ext cx="343981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203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Pb </a:t>
            </a:r>
            <a:r>
              <a:rPr lang="lt-LT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lt-LT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alf</a:t>
            </a:r>
            <a:r>
              <a:rPr lang="lt-LT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lt-LT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life</a:t>
            </a:r>
            <a:r>
              <a:rPr lang="lt-LT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2.16 d</a:t>
            </a:r>
            <a:endParaRPr lang="lt-LT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EDF431BB-2F42-9AEC-6B45-D11B08D33C59}"/>
              </a:ext>
            </a:extLst>
          </p:cNvPr>
          <p:cNvSpPr txBox="1"/>
          <p:nvPr/>
        </p:nvSpPr>
        <p:spPr>
          <a:xfrm>
            <a:off x="7247954" y="6522127"/>
            <a:ext cx="343981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45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 </a:t>
            </a:r>
            <a:r>
              <a:rPr lang="lt-LT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lt-LT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alf</a:t>
            </a:r>
            <a:r>
              <a:rPr lang="lt-LT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lt-LT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life</a:t>
            </a:r>
            <a:r>
              <a:rPr lang="lt-LT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162.61 m</a:t>
            </a:r>
            <a:endParaRPr lang="lt-LT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B6BD3830-EA5B-45D4-213B-0BD522110201}"/>
              </a:ext>
            </a:extLst>
          </p:cNvPr>
          <p:cNvSpPr txBox="1"/>
          <p:nvPr/>
        </p:nvSpPr>
        <p:spPr>
          <a:xfrm>
            <a:off x="7291185" y="7171951"/>
            <a:ext cx="343981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204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Tl </a:t>
            </a:r>
            <a:r>
              <a:rPr lang="lt-LT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lt-LT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alf</a:t>
            </a:r>
            <a:r>
              <a:rPr lang="lt-LT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lt-LT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life</a:t>
            </a:r>
            <a:r>
              <a:rPr lang="lt-LT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3.77 m</a:t>
            </a:r>
            <a:endParaRPr lang="lt-LT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2" descr="EUROfusion - Realising Fusion Energy">
            <a:extLst>
              <a:ext uri="{FF2B5EF4-FFF2-40B4-BE49-F238E27FC236}">
                <a16:creationId xmlns:a16="http://schemas.microsoft.com/office/drawing/2014/main" xmlns="" id="{C7F4159F-B9D0-5AE7-6158-A0B9735622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43385" y="41364"/>
            <a:ext cx="815376" cy="815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LEI Branding – Lithuanian Energy Institute">
            <a:extLst>
              <a:ext uri="{FF2B5EF4-FFF2-40B4-BE49-F238E27FC236}">
                <a16:creationId xmlns:a16="http://schemas.microsoft.com/office/drawing/2014/main" xmlns="" id="{332579B7-785E-489F-2D6B-14F006FCDF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68557" y="103224"/>
            <a:ext cx="675526" cy="675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C9F46E96-9F00-B997-7E1F-90BE7535F41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8204" y="1247183"/>
            <a:ext cx="5402065" cy="3889531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0C271355-197F-D838-84D1-922A8C6AC67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84029" y="958086"/>
            <a:ext cx="6347771" cy="4080906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0069" y="336251"/>
            <a:ext cx="4135940" cy="654025"/>
          </a:xfrm>
          <a:solidFill>
            <a:schemeClr val="bg1"/>
          </a:solidFill>
          <a:ln/>
        </p:spPr>
        <p:txBody>
          <a:bodyPr wrap="none" lIns="0" tIns="0" rIns="0" bIns="0" rtlCol="0" anchor="t">
            <a:spAutoFit/>
          </a:bodyPr>
          <a:lstStyle/>
          <a:p>
            <a:pPr algn="l" rtl="0">
              <a:lnSpc>
                <a:spcPts val="5100"/>
              </a:lnSpc>
            </a:pPr>
            <a:r>
              <a:rPr lang="en-US" sz="5400" kern="1200" dirty="0">
                <a:solidFill>
                  <a:schemeClr val="accent1"/>
                </a:solidFill>
                <a:latin typeface="Times New Roman" panose="02020603050405020304" pitchFamily="18" charset="0"/>
                <a:ea typeface="Alexandria" pitchFamily="34" charset="-122"/>
                <a:cs typeface="Times New Roman" panose="02020603050405020304" pitchFamily="18" charset="0"/>
              </a:rPr>
              <a:t>Vacuum vessel</a:t>
            </a:r>
            <a:endParaRPr lang="lt-LT" sz="5400" kern="1200" dirty="0">
              <a:solidFill>
                <a:schemeClr val="accent1"/>
              </a:solidFill>
              <a:latin typeface="Times New Roman" panose="02020603050405020304" pitchFamily="18" charset="0"/>
              <a:ea typeface="Alexandria" pitchFamily="34" charset="-122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00042" y="7694431"/>
            <a:ext cx="6227280" cy="3051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385" b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44 pav. </a:t>
            </a:r>
            <a:r>
              <a:rPr lang="lt-LT" sz="1385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. Neutronu spektras vakuuminiame inde</a:t>
            </a:r>
            <a:endParaRPr lang="lt-LT" sz="1385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lt-LT" smtClean="0"/>
              <a:t>11</a:t>
            </a:fld>
            <a:endParaRPr lang="lt-LT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46D4E15E-9BD5-A367-7918-CDC5095EF0F7}"/>
              </a:ext>
            </a:extLst>
          </p:cNvPr>
          <p:cNvSpPr txBox="1"/>
          <p:nvPr/>
        </p:nvSpPr>
        <p:spPr>
          <a:xfrm>
            <a:off x="6467760" y="341428"/>
            <a:ext cx="5875625" cy="1231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t-LT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Neutron</a:t>
            </a:r>
            <a:r>
              <a:rPr lang="lt-LT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lt-LT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flux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lt-LT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energy groups between 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(10</a:t>
            </a:r>
            <a:r>
              <a:rPr lang="en-US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-7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- 0.4 MeV) </a:t>
            </a:r>
            <a:r>
              <a:rPr lang="lt-LT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10</a:t>
            </a:r>
          </a:p>
          <a:p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energy groups between </a:t>
            </a:r>
            <a:r>
              <a:rPr lang="en-US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(0.4- 15 MeV) 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5</a:t>
            </a:r>
            <a:endParaRPr lang="lt-LT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lt-L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0DE8658C-943E-2CCD-FEA6-6068F78123E6}"/>
              </a:ext>
            </a:extLst>
          </p:cNvPr>
          <p:cNvSpPr txBox="1"/>
          <p:nvPr/>
        </p:nvSpPr>
        <p:spPr>
          <a:xfrm>
            <a:off x="6467760" y="1224000"/>
            <a:ext cx="587562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Specific Activity</a:t>
            </a:r>
            <a:r>
              <a:rPr lang="lt-LT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(HCPB/WCLL ratio)</a:t>
            </a:r>
            <a:endParaRPr lang="lt-LT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lt-LT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Inner </a:t>
            </a:r>
            <a:r>
              <a:rPr lang="lt-LT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endParaRPr lang="lt-LT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	Interspace</a:t>
            </a:r>
            <a:r>
              <a:rPr lang="lt-LT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9.31</a:t>
            </a:r>
            <a:endParaRPr lang="lt-LT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lt-LT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Outer</a:t>
            </a:r>
            <a:r>
              <a:rPr lang="lt-LT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1.71</a:t>
            </a:r>
            <a:endParaRPr lang="lt-LT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xmlns="" id="{28320FC3-6D08-57B8-8FEA-9B13CC5F23E6}"/>
              </a:ext>
            </a:extLst>
          </p:cNvPr>
          <p:cNvSpPr txBox="1"/>
          <p:nvPr/>
        </p:nvSpPr>
        <p:spPr>
          <a:xfrm>
            <a:off x="6578479" y="2402805"/>
            <a:ext cx="397624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Decay heat</a:t>
            </a:r>
            <a:r>
              <a:rPr lang="lt-LT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	Inner </a:t>
            </a:r>
            <a:r>
              <a:rPr lang="lt-LT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2.73 </a:t>
            </a:r>
            <a:endParaRPr lang="lt-LT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	Interspace</a:t>
            </a:r>
            <a:r>
              <a:rPr lang="lt-LT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9.25 </a:t>
            </a:r>
            <a:r>
              <a:rPr lang="lt-LT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	Outer</a:t>
            </a:r>
            <a:r>
              <a:rPr lang="lt-LT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3.35</a:t>
            </a:r>
            <a:r>
              <a:rPr lang="lt-LT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xmlns="" id="{D18F27AE-DE28-3C9B-426F-BB80A3C8E6E7}"/>
              </a:ext>
            </a:extLst>
          </p:cNvPr>
          <p:cNvSpPr/>
          <p:nvPr/>
        </p:nvSpPr>
        <p:spPr>
          <a:xfrm>
            <a:off x="6108054" y="361760"/>
            <a:ext cx="381000" cy="370832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  <a:endParaRPr lang="lt-LT" dirty="0"/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xmlns="" id="{D16BF605-D4A8-87C9-2C11-E7BF601525FB}"/>
              </a:ext>
            </a:extLst>
          </p:cNvPr>
          <p:cNvSpPr/>
          <p:nvPr/>
        </p:nvSpPr>
        <p:spPr>
          <a:xfrm>
            <a:off x="6038872" y="1334902"/>
            <a:ext cx="381000" cy="370832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</a:t>
            </a:r>
            <a:endParaRPr lang="lt-LT" dirty="0"/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xmlns="" id="{8C432FB6-1832-59CD-D125-D0312DF49AB5}"/>
              </a:ext>
            </a:extLst>
          </p:cNvPr>
          <p:cNvSpPr/>
          <p:nvPr/>
        </p:nvSpPr>
        <p:spPr>
          <a:xfrm>
            <a:off x="6108054" y="2421528"/>
            <a:ext cx="381000" cy="370832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3</a:t>
            </a:r>
            <a:endParaRPr lang="lt-LT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3AA05DA0-6AB6-02CD-CD5A-E286FFE6D6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763" y="1092133"/>
            <a:ext cx="5944302" cy="636775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3F4D4AF6-9FEB-A54E-0193-7A6440DEF734}"/>
              </a:ext>
            </a:extLst>
          </p:cNvPr>
          <p:cNvSpPr txBox="1"/>
          <p:nvPr/>
        </p:nvSpPr>
        <p:spPr>
          <a:xfrm>
            <a:off x="6650415" y="26874"/>
            <a:ext cx="587562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Ratio:</a:t>
            </a:r>
            <a:endParaRPr lang="lt-LT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DDB2F78D-C21A-2C20-19E3-DF4FED1221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61060" y="3674109"/>
            <a:ext cx="4967002" cy="3861867"/>
          </a:xfrm>
          <a:prstGeom prst="rect">
            <a:avLst/>
          </a:prstGeom>
        </p:spPr>
      </p:pic>
      <p:pic>
        <p:nvPicPr>
          <p:cNvPr id="6" name="Picture 2" descr="EUROfusion - Realising Fusion Energy">
            <a:extLst>
              <a:ext uri="{FF2B5EF4-FFF2-40B4-BE49-F238E27FC236}">
                <a16:creationId xmlns:a16="http://schemas.microsoft.com/office/drawing/2014/main" xmlns="" id="{B5CC209D-8024-EAF0-6DBF-1DF2027895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43385" y="41364"/>
            <a:ext cx="815376" cy="815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LEI Branding – Lithuanian Energy Institute">
            <a:extLst>
              <a:ext uri="{FF2B5EF4-FFF2-40B4-BE49-F238E27FC236}">
                <a16:creationId xmlns:a16="http://schemas.microsoft.com/office/drawing/2014/main" xmlns="" id="{09070BB1-A6F3-D2DC-155E-1DB40D0F5A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68557" y="103224"/>
            <a:ext cx="675526" cy="675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0069" y="352425"/>
            <a:ext cx="3154710" cy="654025"/>
          </a:xfrm>
          <a:solidFill>
            <a:schemeClr val="bg1"/>
          </a:solidFill>
          <a:ln/>
        </p:spPr>
        <p:txBody>
          <a:bodyPr wrap="square" lIns="0" tIns="0" rIns="0" bIns="0" rtlCol="0" anchor="t">
            <a:spAutoFit/>
          </a:bodyPr>
          <a:lstStyle/>
          <a:p>
            <a:pPr algn="l" rtl="0">
              <a:lnSpc>
                <a:spcPts val="5100"/>
              </a:lnSpc>
            </a:pPr>
            <a:r>
              <a:rPr lang="lt-LT" sz="5400" kern="1200" dirty="0" err="1">
                <a:solidFill>
                  <a:schemeClr val="accent1"/>
                </a:solidFill>
                <a:latin typeface="Times New Roman" panose="02020603050405020304" pitchFamily="18" charset="0"/>
                <a:ea typeface="Alexandria" pitchFamily="34" charset="-122"/>
                <a:cs typeface="Times New Roman" panose="02020603050405020304" pitchFamily="18" charset="0"/>
              </a:rPr>
              <a:t>Divertor</a:t>
            </a:r>
            <a:endParaRPr lang="lt-LT" sz="5400" kern="1200" dirty="0">
              <a:solidFill>
                <a:schemeClr val="accent1"/>
              </a:solidFill>
              <a:latin typeface="Times New Roman" panose="02020603050405020304" pitchFamily="18" charset="0"/>
              <a:ea typeface="Alexandria" pitchFamily="34" charset="-122"/>
              <a:cs typeface="Times New Roman" panose="02020603050405020304" pitchFamily="18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lt-LT" smtClean="0"/>
              <a:t>12</a:t>
            </a:fld>
            <a:endParaRPr lang="lt-LT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xmlns="" id="{4A7D111A-84FC-3430-9C61-AB55CB34A314}"/>
              </a:ext>
            </a:extLst>
          </p:cNvPr>
          <p:cNvSpPr txBox="1"/>
          <p:nvPr/>
        </p:nvSpPr>
        <p:spPr>
          <a:xfrm>
            <a:off x="2531269" y="1633266"/>
            <a:ext cx="40386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WCLL/HCPB:</a:t>
            </a:r>
            <a:r>
              <a:rPr lang="lt-LT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1.17</a:t>
            </a:r>
            <a:endParaRPr lang="lt-LT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xmlns="" id="{27EA7325-C834-ADB2-D828-640F7D24CE5D}"/>
              </a:ext>
            </a:extLst>
          </p:cNvPr>
          <p:cNvSpPr txBox="1"/>
          <p:nvPr/>
        </p:nvSpPr>
        <p:spPr>
          <a:xfrm>
            <a:off x="2534381" y="3095625"/>
            <a:ext cx="40386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WCLL/HCPB:</a:t>
            </a:r>
            <a:r>
              <a:rPr lang="lt-LT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1.46</a:t>
            </a:r>
            <a:endParaRPr lang="lt-LT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D7B81AB8-6233-8149-C478-5527792EF61F}"/>
              </a:ext>
            </a:extLst>
          </p:cNvPr>
          <p:cNvSpPr txBox="1"/>
          <p:nvPr/>
        </p:nvSpPr>
        <p:spPr>
          <a:xfrm>
            <a:off x="2531269" y="4420011"/>
            <a:ext cx="40386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WCLL/HCPB:</a:t>
            </a:r>
            <a:r>
              <a:rPr lang="lt-LT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1.10</a:t>
            </a:r>
            <a:endParaRPr lang="lt-LT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xmlns="" id="{C6D571BE-B7E3-FCD3-BC50-B9E692F028E0}"/>
              </a:ext>
            </a:extLst>
          </p:cNvPr>
          <p:cNvSpPr/>
          <p:nvPr/>
        </p:nvSpPr>
        <p:spPr>
          <a:xfrm>
            <a:off x="570712" y="1759670"/>
            <a:ext cx="1688782" cy="507414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Inboard upper</a:t>
            </a:r>
            <a:endParaRPr lang="lt-LT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xmlns="" id="{86738938-AABF-617D-CD6D-81097AFF9424}"/>
              </a:ext>
            </a:extLst>
          </p:cNvPr>
          <p:cNvSpPr/>
          <p:nvPr/>
        </p:nvSpPr>
        <p:spPr>
          <a:xfrm>
            <a:off x="570712" y="3095625"/>
            <a:ext cx="1688782" cy="507414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Middle upper</a:t>
            </a:r>
            <a:endParaRPr lang="lt-LT" dirty="0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xmlns="" id="{40B73AB1-FB20-89BF-819A-56B100908B44}"/>
              </a:ext>
            </a:extLst>
          </p:cNvPr>
          <p:cNvSpPr/>
          <p:nvPr/>
        </p:nvSpPr>
        <p:spPr>
          <a:xfrm>
            <a:off x="601296" y="4460688"/>
            <a:ext cx="1688782" cy="507414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Middle bottom</a:t>
            </a:r>
            <a:endParaRPr lang="lt-LT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82E4B36D-3015-195E-9FA9-6D1B533B5C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94834" y="66189"/>
            <a:ext cx="5579269" cy="70737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1F1B478D-7624-4FA7-361A-7727E219348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917143" y="3759556"/>
            <a:ext cx="2948489" cy="1657277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2" descr="EUROfusion - Realising Fusion Energy">
            <a:extLst>
              <a:ext uri="{FF2B5EF4-FFF2-40B4-BE49-F238E27FC236}">
                <a16:creationId xmlns:a16="http://schemas.microsoft.com/office/drawing/2014/main" xmlns="" id="{A898C73A-F382-F706-AAFF-FADC36C9B8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43385" y="41364"/>
            <a:ext cx="815376" cy="815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LEI Branding – Lithuanian Energy Institute">
            <a:extLst>
              <a:ext uri="{FF2B5EF4-FFF2-40B4-BE49-F238E27FC236}">
                <a16:creationId xmlns:a16="http://schemas.microsoft.com/office/drawing/2014/main" xmlns="" id="{AEC80C52-A3F6-D4DE-44D1-2B18084E52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68557" y="103224"/>
            <a:ext cx="675526" cy="675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CEC1DAB9-F80E-0633-9147-BED7E2EE3B68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lt-LT" smtClean="0"/>
              <a:t>13</a:t>
            </a:fld>
            <a:endParaRPr lang="lt-LT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90DF25C2-4B7F-72BB-ACC2-5316C27E52B9}"/>
              </a:ext>
            </a:extLst>
          </p:cNvPr>
          <p:cNvSpPr txBox="1"/>
          <p:nvPr/>
        </p:nvSpPr>
        <p:spPr>
          <a:xfrm>
            <a:off x="10099833" y="1705996"/>
            <a:ext cx="40386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Deacy heat</a:t>
            </a:r>
            <a:r>
              <a:rPr lang="lt-LT" sz="2000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: </a:t>
            </a:r>
            <a:r>
              <a:rPr lang="en-US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1,19 </a:t>
            </a:r>
          </a:p>
          <a:p>
            <a:r>
              <a:rPr lang="en-US" sz="2000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Specific Activity</a:t>
            </a:r>
            <a:r>
              <a:rPr lang="lt-LT" sz="2000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: </a:t>
            </a:r>
            <a:r>
              <a:rPr lang="en-US" sz="2000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1,17</a:t>
            </a:r>
            <a:endParaRPr lang="lt-LT" sz="2000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xmlns="" id="{FDC88B2C-5E36-F51D-48E2-47D1928CBC8E}"/>
              </a:ext>
            </a:extLst>
          </p:cNvPr>
          <p:cNvSpPr txBox="1"/>
          <p:nvPr/>
        </p:nvSpPr>
        <p:spPr>
          <a:xfrm>
            <a:off x="10099833" y="3090453"/>
            <a:ext cx="40386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Decay Heat</a:t>
            </a:r>
            <a:r>
              <a:rPr lang="lt-LT" sz="2000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: </a:t>
            </a:r>
            <a:r>
              <a:rPr lang="en-US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1</a:t>
            </a:r>
            <a:r>
              <a:rPr lang="lt-LT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,</a:t>
            </a:r>
            <a:r>
              <a:rPr lang="en-US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23 </a:t>
            </a:r>
          </a:p>
          <a:p>
            <a:r>
              <a:rPr lang="en-US" sz="2000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Specific Activity</a:t>
            </a:r>
            <a:r>
              <a:rPr lang="lt-LT" sz="2000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: </a:t>
            </a:r>
            <a:r>
              <a:rPr lang="en-US" sz="2000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1,09</a:t>
            </a:r>
            <a:endParaRPr lang="lt-LT" sz="2000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31A97FF1-CF3D-C975-AF97-637DD564D0FD}"/>
              </a:ext>
            </a:extLst>
          </p:cNvPr>
          <p:cNvSpPr txBox="1"/>
          <p:nvPr/>
        </p:nvSpPr>
        <p:spPr>
          <a:xfrm>
            <a:off x="10113781" y="4443568"/>
            <a:ext cx="40386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Decay heat</a:t>
            </a:r>
            <a:r>
              <a:rPr lang="lt-LT" sz="2000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: </a:t>
            </a:r>
            <a:r>
              <a:rPr lang="en-US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1</a:t>
            </a:r>
            <a:r>
              <a:rPr lang="en-US" sz="2000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.02</a:t>
            </a:r>
            <a:endParaRPr lang="en-US" sz="2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en-US" sz="2000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Specific Activity</a:t>
            </a:r>
            <a:r>
              <a:rPr lang="lt-LT" sz="2000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: </a:t>
            </a:r>
            <a:r>
              <a:rPr lang="en-US" sz="2000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1.22</a:t>
            </a:r>
            <a:endParaRPr lang="lt-LT" sz="2000" dirty="0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xmlns="" id="{5C70B04D-FFB5-845F-AD51-FE643F4CF878}"/>
              </a:ext>
            </a:extLst>
          </p:cNvPr>
          <p:cNvSpPr/>
          <p:nvPr/>
        </p:nvSpPr>
        <p:spPr>
          <a:xfrm>
            <a:off x="8107653" y="1715417"/>
            <a:ext cx="1688782" cy="507414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1s</a:t>
            </a:r>
            <a:r>
              <a:rPr lang="lt-LT" dirty="0"/>
              <a:t>.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xmlns="" id="{E3F9EE24-00BC-737B-0600-FCDEAD102E29}"/>
              </a:ext>
            </a:extLst>
          </p:cNvPr>
          <p:cNvSpPr/>
          <p:nvPr/>
        </p:nvSpPr>
        <p:spPr>
          <a:xfrm>
            <a:off x="8107653" y="3119282"/>
            <a:ext cx="1688782" cy="507414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  <a:r>
              <a:rPr lang="lt-LT" dirty="0"/>
              <a:t> </a:t>
            </a:r>
            <a:r>
              <a:rPr lang="lt-LT" dirty="0" err="1"/>
              <a:t>year</a:t>
            </a:r>
            <a:endParaRPr lang="lt-LT" dirty="0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xmlns="" id="{7E7B821F-B945-D578-B9EF-6EBD72B339A2}"/>
              </a:ext>
            </a:extLst>
          </p:cNvPr>
          <p:cNvSpPr/>
          <p:nvPr/>
        </p:nvSpPr>
        <p:spPr>
          <a:xfrm>
            <a:off x="8093869" y="4486408"/>
            <a:ext cx="1688782" cy="507414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100 </a:t>
            </a:r>
            <a:r>
              <a:rPr lang="lt-LT" dirty="0" err="1"/>
              <a:t>years</a:t>
            </a:r>
            <a:endParaRPr lang="lt-LT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4A87EC36-1A1C-37BB-A9C1-3867A3FC515A}"/>
              </a:ext>
            </a:extLst>
          </p:cNvPr>
          <p:cNvSpPr txBox="1"/>
          <p:nvPr/>
        </p:nvSpPr>
        <p:spPr>
          <a:xfrm>
            <a:off x="10113781" y="1072787"/>
            <a:ext cx="226933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i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WCLL/HCPB ratio</a:t>
            </a:r>
            <a:r>
              <a:rPr lang="en-US" sz="2000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:</a:t>
            </a:r>
            <a:endParaRPr lang="lt-LT" sz="2000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627347A9-C09D-6F05-8D70-B9273E2026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97366" y="123825"/>
            <a:ext cx="7697785" cy="3885453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80CA5A47-9B85-4BCB-A645-06570FC37D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774621"/>
            <a:ext cx="7467600" cy="3862431"/>
          </a:xfrm>
          <a:prstGeom prst="rect">
            <a:avLst/>
          </a:prstGeom>
        </p:spPr>
      </p:pic>
      <p:pic>
        <p:nvPicPr>
          <p:cNvPr id="7" name="Picture 2" descr="EUROfusion - Realising Fusion Energy">
            <a:extLst>
              <a:ext uri="{FF2B5EF4-FFF2-40B4-BE49-F238E27FC236}">
                <a16:creationId xmlns:a16="http://schemas.microsoft.com/office/drawing/2014/main" xmlns="" id="{A2C4C1B2-31B7-76A0-A133-164C242248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43385" y="41364"/>
            <a:ext cx="815376" cy="815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90996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708" y="282535"/>
            <a:ext cx="11445441" cy="654025"/>
          </a:xfrm>
          <a:solidFill>
            <a:schemeClr val="bg1"/>
          </a:solidFill>
          <a:ln/>
        </p:spPr>
        <p:txBody>
          <a:bodyPr wrap="none" lIns="0" tIns="0" rIns="0" bIns="0" rtlCol="0" anchor="t">
            <a:spAutoFit/>
          </a:bodyPr>
          <a:lstStyle/>
          <a:p>
            <a:pPr algn="l" rtl="0">
              <a:lnSpc>
                <a:spcPts val="5100"/>
              </a:lnSpc>
            </a:pPr>
            <a:r>
              <a:rPr lang="lt-LT" sz="5400" kern="1200" dirty="0" err="1">
                <a:solidFill>
                  <a:schemeClr val="accent1"/>
                </a:solidFill>
                <a:latin typeface="Times New Roman" panose="02020603050405020304" pitchFamily="18" charset="0"/>
                <a:ea typeface="Alexandria" pitchFamily="34" charset="-122"/>
                <a:cs typeface="Times New Roman" panose="02020603050405020304" pitchFamily="18" charset="0"/>
              </a:rPr>
              <a:t>Materials</a:t>
            </a:r>
            <a:r>
              <a:rPr lang="lt-LT" sz="5400" kern="1200" dirty="0">
                <a:solidFill>
                  <a:schemeClr val="accent1"/>
                </a:solidFill>
                <a:latin typeface="Times New Roman" panose="02020603050405020304" pitchFamily="18" charset="0"/>
                <a:ea typeface="Alexandria" pitchFamily="34" charset="-122"/>
                <a:cs typeface="Times New Roman" panose="02020603050405020304" pitchFamily="18" charset="0"/>
              </a:rPr>
              <a:t> </a:t>
            </a:r>
            <a:r>
              <a:rPr lang="lt-LT" sz="5400" kern="1200" dirty="0" err="1">
                <a:solidFill>
                  <a:schemeClr val="accent1"/>
                </a:solidFill>
                <a:latin typeface="Times New Roman" panose="02020603050405020304" pitchFamily="18" charset="0"/>
                <a:ea typeface="Alexandria" pitchFamily="34" charset="-122"/>
                <a:cs typeface="Times New Roman" panose="02020603050405020304" pitchFamily="18" charset="0"/>
              </a:rPr>
              <a:t>radioactive</a:t>
            </a:r>
            <a:r>
              <a:rPr lang="lt-LT" sz="5400" kern="1200" dirty="0">
                <a:solidFill>
                  <a:schemeClr val="accent1"/>
                </a:solidFill>
                <a:latin typeface="Times New Roman" panose="02020603050405020304" pitchFamily="18" charset="0"/>
                <a:ea typeface="Alexandria" pitchFamily="34" charset="-122"/>
                <a:cs typeface="Times New Roman" panose="02020603050405020304" pitchFamily="18" charset="0"/>
              </a:rPr>
              <a:t> </a:t>
            </a:r>
            <a:r>
              <a:rPr lang="lt-LT" sz="5400" kern="1200" dirty="0" err="1">
                <a:solidFill>
                  <a:schemeClr val="accent1"/>
                </a:solidFill>
                <a:latin typeface="Times New Roman" panose="02020603050405020304" pitchFamily="18" charset="0"/>
                <a:ea typeface="Alexandria" pitchFamily="34" charset="-122"/>
                <a:cs typeface="Times New Roman" panose="02020603050405020304" pitchFamily="18" charset="0"/>
              </a:rPr>
              <a:t>waste</a:t>
            </a:r>
            <a:r>
              <a:rPr lang="lt-LT" sz="5400" kern="1200" dirty="0">
                <a:solidFill>
                  <a:schemeClr val="accent1"/>
                </a:solidFill>
                <a:latin typeface="Times New Roman" panose="02020603050405020304" pitchFamily="18" charset="0"/>
                <a:ea typeface="Alexandria" pitchFamily="34" charset="-122"/>
                <a:cs typeface="Times New Roman" panose="02020603050405020304" pitchFamily="18" charset="0"/>
              </a:rPr>
              <a:t> </a:t>
            </a:r>
            <a:r>
              <a:rPr lang="lt-LT" sz="5400" kern="1200" dirty="0" err="1">
                <a:solidFill>
                  <a:schemeClr val="accent1"/>
                </a:solidFill>
                <a:latin typeface="Times New Roman" panose="02020603050405020304" pitchFamily="18" charset="0"/>
                <a:ea typeface="Alexandria" pitchFamily="34" charset="-122"/>
                <a:cs typeface="Times New Roman" panose="02020603050405020304" pitchFamily="18" charset="0"/>
              </a:rPr>
              <a:t>classification</a:t>
            </a:r>
            <a:endParaRPr lang="lt-LT" sz="5400" kern="1200" dirty="0">
              <a:solidFill>
                <a:schemeClr val="accent1"/>
              </a:solidFill>
              <a:latin typeface="Times New Roman" panose="02020603050405020304" pitchFamily="18" charset="0"/>
              <a:ea typeface="Alexandria" pitchFamily="34" charset="-122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lt-LT" smtClean="0"/>
              <a:t>14</a:t>
            </a:fld>
            <a:endParaRPr lang="lt-LT"/>
          </a:p>
        </p:txBody>
      </p:sp>
      <p:grpSp>
        <p:nvGrpSpPr>
          <p:cNvPr id="33" name="Group 32"/>
          <p:cNvGrpSpPr/>
          <p:nvPr/>
        </p:nvGrpSpPr>
        <p:grpSpPr>
          <a:xfrm>
            <a:off x="92866" y="3171824"/>
            <a:ext cx="12954683" cy="1904739"/>
            <a:chOff x="4907347" y="3637799"/>
            <a:chExt cx="5620383" cy="1109984"/>
          </a:xfrm>
        </p:grpSpPr>
        <p:grpSp>
          <p:nvGrpSpPr>
            <p:cNvPr id="5" name="Groupe 30"/>
            <p:cNvGrpSpPr/>
            <p:nvPr/>
          </p:nvGrpSpPr>
          <p:grpSpPr>
            <a:xfrm>
              <a:off x="4907347" y="3637799"/>
              <a:ext cx="5620383" cy="1109982"/>
              <a:chOff x="5161607" y="2585040"/>
              <a:chExt cx="5628389" cy="1125517"/>
            </a:xfrm>
          </p:grpSpPr>
          <p:grpSp>
            <p:nvGrpSpPr>
              <p:cNvPr id="8" name="Groupe 10"/>
              <p:cNvGrpSpPr/>
              <p:nvPr/>
            </p:nvGrpSpPr>
            <p:grpSpPr>
              <a:xfrm>
                <a:off x="7190089" y="2585040"/>
                <a:ext cx="1732160" cy="713081"/>
                <a:chOff x="7367889" y="4934540"/>
                <a:chExt cx="1732160" cy="713081"/>
              </a:xfrm>
            </p:grpSpPr>
            <p:sp>
              <p:nvSpPr>
                <p:cNvPr id="26" name="Rectangle avec flèche vers le bas 11"/>
                <p:cNvSpPr/>
                <p:nvPr/>
              </p:nvSpPr>
              <p:spPr bwMode="auto">
                <a:xfrm>
                  <a:off x="7367889" y="4934540"/>
                  <a:ext cx="1728192" cy="713081"/>
                </a:xfrm>
                <a:prstGeom prst="downArrowCallout">
                  <a:avLst/>
                </a:prstGeom>
                <a:solidFill>
                  <a:srgbClr val="E6A514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/>
                <a:lstStyle>
                  <a:defPPr>
                    <a:defRPr lang="en-US"/>
                  </a:defPPr>
                  <a:lvl1pPr marL="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096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2192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8288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4384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30480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6576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2672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8768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GB" sz="2400">
                    <a:latin typeface="Century Gothic" pitchFamily="34" charset="0"/>
                  </a:endParaRPr>
                </a:p>
              </p:txBody>
            </p:sp>
            <p:sp>
              <p:nvSpPr>
                <p:cNvPr id="27" name="ZoneTexte 12"/>
                <p:cNvSpPr txBox="1"/>
                <p:nvPr/>
              </p:nvSpPr>
              <p:spPr>
                <a:xfrm>
                  <a:off x="7367889" y="5054654"/>
                  <a:ext cx="1732160" cy="236427"/>
                </a:xfrm>
                <a:prstGeom prst="rect">
                  <a:avLst/>
                </a:prstGeom>
                <a:solidFill>
                  <a:srgbClr val="E6A514"/>
                </a:solidFill>
              </p:spPr>
              <p:txBody>
                <a:bodyPr wrap="square" rtlCol="0">
                  <a:spAutoFit/>
                </a:bodyPr>
                <a:lstStyle>
                  <a:defPPr>
                    <a:defRPr lang="en-US"/>
                  </a:defPPr>
                  <a:lvl1pPr marL="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096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2192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8288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4384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30480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6576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2672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8768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lt-LT" sz="2000" dirty="0" err="1"/>
                    <a:t>Intermediate-level</a:t>
                  </a:r>
                  <a:r>
                    <a:rPr lang="lt-LT" sz="2000" dirty="0"/>
                    <a:t> </a:t>
                  </a:r>
                  <a:r>
                    <a:rPr lang="lt-LT" sz="2000" dirty="0" err="1"/>
                    <a:t>waste</a:t>
                  </a:r>
                  <a:r>
                    <a:rPr lang="lt-LT" sz="2000" dirty="0"/>
                    <a:t> </a:t>
                  </a:r>
                  <a:r>
                    <a:rPr lang="fr-FR" sz="2000" dirty="0"/>
                    <a:t>(ILW) </a:t>
                  </a:r>
                  <a:endParaRPr lang="en-GB" sz="2000" dirty="0"/>
                </a:p>
              </p:txBody>
            </p:sp>
          </p:grpSp>
          <p:grpSp>
            <p:nvGrpSpPr>
              <p:cNvPr id="9" name="Groupe 13"/>
              <p:cNvGrpSpPr/>
              <p:nvPr/>
            </p:nvGrpSpPr>
            <p:grpSpPr>
              <a:xfrm>
                <a:off x="9054273" y="2587984"/>
                <a:ext cx="1735723" cy="713844"/>
                <a:chOff x="6729609" y="4561020"/>
                <a:chExt cx="1735723" cy="713844"/>
              </a:xfrm>
            </p:grpSpPr>
            <p:sp>
              <p:nvSpPr>
                <p:cNvPr id="24" name="Rectangle avec flèche vers le bas 14"/>
                <p:cNvSpPr/>
                <p:nvPr/>
              </p:nvSpPr>
              <p:spPr bwMode="auto">
                <a:xfrm>
                  <a:off x="6729609" y="4561020"/>
                  <a:ext cx="1728192" cy="713844"/>
                </a:xfrm>
                <a:prstGeom prst="downArrowCallout">
                  <a:avLst/>
                </a:prstGeom>
                <a:solidFill>
                  <a:srgbClr val="FF66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/>
                <a:lstStyle>
                  <a:defPPr>
                    <a:defRPr lang="en-US"/>
                  </a:defPPr>
                  <a:lvl1pPr marL="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096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2192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8288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4384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30480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6576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2672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8768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GB" sz="2400">
                    <a:latin typeface="Century Gothic" pitchFamily="34" charset="0"/>
                  </a:endParaRPr>
                </a:p>
              </p:txBody>
            </p:sp>
            <p:sp>
              <p:nvSpPr>
                <p:cNvPr id="25" name="ZoneTexte 15"/>
                <p:cNvSpPr txBox="1"/>
                <p:nvPr/>
              </p:nvSpPr>
              <p:spPr>
                <a:xfrm>
                  <a:off x="6737140" y="4649008"/>
                  <a:ext cx="1728192" cy="23642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en-US"/>
                  </a:defPPr>
                  <a:lvl1pPr marL="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096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2192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8288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4384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30480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6576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2672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8768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lt-LT" sz="2000" dirty="0" err="1"/>
                    <a:t>High</a:t>
                  </a:r>
                  <a:r>
                    <a:rPr lang="lt-LT" sz="2000" dirty="0"/>
                    <a:t> </a:t>
                  </a:r>
                  <a:r>
                    <a:rPr lang="lt-LT" sz="2000" dirty="0" err="1"/>
                    <a:t>level</a:t>
                  </a:r>
                  <a:r>
                    <a:rPr lang="lt-LT" sz="2000" dirty="0"/>
                    <a:t> </a:t>
                  </a:r>
                  <a:r>
                    <a:rPr lang="lt-LT" sz="2000" dirty="0" err="1"/>
                    <a:t>waste</a:t>
                  </a:r>
                  <a:r>
                    <a:rPr lang="fr-FR" sz="2000" dirty="0"/>
                    <a:t>(HLW) </a:t>
                  </a:r>
                  <a:endParaRPr lang="en-GB" sz="2000" dirty="0"/>
                </a:p>
              </p:txBody>
            </p:sp>
          </p:grpSp>
          <p:grpSp>
            <p:nvGrpSpPr>
              <p:cNvPr id="10" name="Groupe 16"/>
              <p:cNvGrpSpPr/>
              <p:nvPr/>
            </p:nvGrpSpPr>
            <p:grpSpPr>
              <a:xfrm>
                <a:off x="5161607" y="2585040"/>
                <a:ext cx="1728193" cy="713082"/>
                <a:chOff x="3668467" y="6538200"/>
                <a:chExt cx="1728193" cy="713082"/>
              </a:xfrm>
            </p:grpSpPr>
            <p:sp>
              <p:nvSpPr>
                <p:cNvPr id="22" name="Rectangle avec flèche vers le bas 17"/>
                <p:cNvSpPr/>
                <p:nvPr/>
              </p:nvSpPr>
              <p:spPr bwMode="auto">
                <a:xfrm>
                  <a:off x="3668468" y="6538200"/>
                  <a:ext cx="1728192" cy="713082"/>
                </a:xfrm>
                <a:prstGeom prst="downArrowCallout">
                  <a:avLst/>
                </a:prstGeom>
                <a:solidFill>
                  <a:srgbClr val="6699FF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/>
                <a:lstStyle>
                  <a:defPPr>
                    <a:defRPr lang="en-US"/>
                  </a:defPPr>
                  <a:lvl1pPr marL="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096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2192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8288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4384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30480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6576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2672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8768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GB" sz="2400">
                    <a:latin typeface="Century Gothic" pitchFamily="34" charset="0"/>
                  </a:endParaRPr>
                </a:p>
              </p:txBody>
            </p:sp>
            <p:sp>
              <p:nvSpPr>
                <p:cNvPr id="23" name="ZoneTexte 18"/>
                <p:cNvSpPr txBox="1"/>
                <p:nvPr/>
              </p:nvSpPr>
              <p:spPr>
                <a:xfrm>
                  <a:off x="3668467" y="6629132"/>
                  <a:ext cx="1728192" cy="23642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en-US"/>
                  </a:defPPr>
                  <a:lvl1pPr marL="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096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2192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8288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4384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30480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6576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2672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8768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lt-LT" sz="2000" dirty="0" err="1"/>
                    <a:t>Low-Level</a:t>
                  </a:r>
                  <a:r>
                    <a:rPr lang="lt-LT" sz="2000" dirty="0"/>
                    <a:t> </a:t>
                  </a:r>
                  <a:r>
                    <a:rPr lang="lt-LT" sz="2000" dirty="0" err="1"/>
                    <a:t>Waste</a:t>
                  </a:r>
                  <a:r>
                    <a:rPr lang="fr-FR" sz="2000" dirty="0"/>
                    <a:t>(LLW) </a:t>
                  </a:r>
                  <a:endParaRPr lang="en-GB" sz="2000" dirty="0"/>
                </a:p>
              </p:txBody>
            </p:sp>
          </p:grpSp>
          <p:sp>
            <p:nvSpPr>
              <p:cNvPr id="20" name="ZoneTexte 28"/>
              <p:cNvSpPr txBox="1"/>
              <p:nvPr/>
            </p:nvSpPr>
            <p:spPr>
              <a:xfrm>
                <a:off x="6121694" y="3346824"/>
                <a:ext cx="1584176" cy="363733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lt-LT" sz="1600" dirty="0" err="1"/>
                  <a:t>Acceptance</a:t>
                </a:r>
                <a:r>
                  <a:rPr lang="lt-LT" sz="1600" dirty="0"/>
                  <a:t> </a:t>
                </a:r>
                <a:r>
                  <a:rPr lang="lt-LT" sz="1600" dirty="0" err="1"/>
                  <a:t>criteria</a:t>
                </a:r>
                <a:endParaRPr lang="fr-FR" sz="1600" dirty="0"/>
              </a:p>
              <a:p>
                <a:pPr algn="ctr"/>
                <a:r>
                  <a:rPr lang="en-US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&lt;1.6 × 10⁷ </a:t>
                </a:r>
                <a:r>
                  <a:rPr lang="en-US" sz="1800" dirty="0" err="1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Bq</a:t>
                </a:r>
                <a:r>
                  <a:rPr lang="en-US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/kg</a:t>
                </a:r>
                <a:endParaRPr lang="en-GB" sz="1600" dirty="0"/>
              </a:p>
            </p:txBody>
          </p:sp>
        </p:grpSp>
        <p:sp>
          <p:nvSpPr>
            <p:cNvPr id="32" name="ZoneTexte 28"/>
            <p:cNvSpPr txBox="1"/>
            <p:nvPr/>
          </p:nvSpPr>
          <p:spPr>
            <a:xfrm>
              <a:off x="7948806" y="4389070"/>
              <a:ext cx="1581923" cy="358713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lt-LT" sz="1600" dirty="0" err="1"/>
                <a:t>Acceptance</a:t>
              </a:r>
              <a:r>
                <a:rPr lang="lt-LT" sz="1600" dirty="0"/>
                <a:t> </a:t>
              </a:r>
              <a:r>
                <a:rPr lang="lt-LT" sz="1600" dirty="0" err="1"/>
                <a:t>criteria</a:t>
              </a:r>
              <a:endParaRPr lang="fr-FR" sz="1600" dirty="0"/>
            </a:p>
            <a:p>
              <a:pPr algn="ctr"/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&lt;2 kW/m³</a:t>
              </a:r>
              <a:endParaRPr lang="en-GB" sz="1600" dirty="0"/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D92659AC-0CBE-E62C-C466-7752D2C6B535}"/>
              </a:ext>
            </a:extLst>
          </p:cNvPr>
          <p:cNvSpPr txBox="1"/>
          <p:nvPr/>
        </p:nvSpPr>
        <p:spPr>
          <a:xfrm>
            <a:off x="85708" y="7171951"/>
            <a:ext cx="6989164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t-LT" sz="8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World</a:t>
            </a:r>
            <a:r>
              <a:rPr lang="lt-LT" sz="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lt-LT" sz="8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nuclear</a:t>
            </a:r>
            <a:r>
              <a:rPr lang="lt-LT" sz="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lt-LT" sz="8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associate</a:t>
            </a:r>
            <a:r>
              <a:rPr lang="lt-LT" sz="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(WNA)</a:t>
            </a:r>
            <a:endParaRPr lang="lt-LT" sz="800" dirty="0">
              <a:solidFill>
                <a:srgbClr val="0070C0"/>
              </a:solidFill>
            </a:endParaRPr>
          </a:p>
        </p:txBody>
      </p:sp>
      <p:pic>
        <p:nvPicPr>
          <p:cNvPr id="3" name="Picture 2" descr="EUROfusion - Realising Fusion Energy">
            <a:extLst>
              <a:ext uri="{FF2B5EF4-FFF2-40B4-BE49-F238E27FC236}">
                <a16:creationId xmlns:a16="http://schemas.microsoft.com/office/drawing/2014/main" xmlns="" id="{D72D1D40-FD91-AF76-9914-9AA0E69DB7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43385" y="41364"/>
            <a:ext cx="815376" cy="815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LEI Branding – Lithuanian Energy Institute">
            <a:extLst>
              <a:ext uri="{FF2B5EF4-FFF2-40B4-BE49-F238E27FC236}">
                <a16:creationId xmlns:a16="http://schemas.microsoft.com/office/drawing/2014/main" xmlns="" id="{0A3402DC-BFB1-D916-CC40-16062996E9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68557" y="103224"/>
            <a:ext cx="675526" cy="675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F0F41BC8-1988-A737-8180-4C575B1EE7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E1240C53-0375-2873-541B-7B97ABB5DF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40" y="3861277"/>
            <a:ext cx="7097780" cy="3699702"/>
          </a:xfrm>
          <a:prstGeom prst="rect">
            <a:avLst/>
          </a:prstGeom>
        </p:spPr>
      </p:pic>
      <p:cxnSp>
        <p:nvCxnSpPr>
          <p:cNvPr id="28" name="Connecteur droit 23">
            <a:extLst>
              <a:ext uri="{FF2B5EF4-FFF2-40B4-BE49-F238E27FC236}">
                <a16:creationId xmlns:a16="http://schemas.microsoft.com/office/drawing/2014/main" xmlns="" id="{EFDE65CD-E82C-7376-5850-C4967A8376C8}"/>
              </a:ext>
            </a:extLst>
          </p:cNvPr>
          <p:cNvCxnSpPr/>
          <p:nvPr/>
        </p:nvCxnSpPr>
        <p:spPr bwMode="auto">
          <a:xfrm>
            <a:off x="8887284" y="0"/>
            <a:ext cx="0" cy="3657392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9" name="Connecteur droit 22">
            <a:extLst>
              <a:ext uri="{FF2B5EF4-FFF2-40B4-BE49-F238E27FC236}">
                <a16:creationId xmlns:a16="http://schemas.microsoft.com/office/drawing/2014/main" xmlns="" id="{6FA810AE-5115-09A8-4EB4-E258CFD50F7E}"/>
              </a:ext>
            </a:extLst>
          </p:cNvPr>
          <p:cNvCxnSpPr/>
          <p:nvPr/>
        </p:nvCxnSpPr>
        <p:spPr bwMode="auto">
          <a:xfrm>
            <a:off x="4588645" y="0"/>
            <a:ext cx="0" cy="3657392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06E8E15C-463E-251A-B0B9-6060A7A79D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885880" y="2447672"/>
            <a:ext cx="4613656" cy="738664"/>
          </a:xfrm>
        </p:spPr>
        <p:txBody>
          <a:bodyPr/>
          <a:lstStyle/>
          <a:p>
            <a:r>
              <a:rPr lang="en-US" sz="2400" dirty="0">
                <a:solidFill>
                  <a:srgbClr val="FF6600"/>
                </a:solidFill>
              </a:rPr>
              <a:t>Vacuum </a:t>
            </a:r>
            <a:r>
              <a:rPr lang="en-US" sz="2400" dirty="0" err="1">
                <a:solidFill>
                  <a:srgbClr val="FF6600"/>
                </a:solidFill>
              </a:rPr>
              <a:t>ve</a:t>
            </a:r>
            <a:r>
              <a:rPr lang="lt-LT" sz="2400" dirty="0">
                <a:solidFill>
                  <a:srgbClr val="FF6600"/>
                </a:solidFill>
              </a:rPr>
              <a:t>s</a:t>
            </a:r>
            <a:r>
              <a:rPr lang="en-US" sz="2400" dirty="0" err="1">
                <a:solidFill>
                  <a:srgbClr val="FF6600"/>
                </a:solidFill>
              </a:rPr>
              <a:t>sel</a:t>
            </a:r>
            <a:r>
              <a:rPr lang="en-US" sz="2400" dirty="0">
                <a:solidFill>
                  <a:srgbClr val="FF6600"/>
                </a:solidFill>
              </a:rPr>
              <a:t> </a:t>
            </a:r>
            <a:r>
              <a:rPr lang="en-US" sz="2300" dirty="0">
                <a:solidFill>
                  <a:srgbClr val="FF6600"/>
                </a:solidFill>
              </a:rPr>
              <a:t>(Inner and </a:t>
            </a:r>
            <a:r>
              <a:rPr lang="en-US" sz="2300" dirty="0" err="1">
                <a:solidFill>
                  <a:srgbClr val="FF6600"/>
                </a:solidFill>
              </a:rPr>
              <a:t>Interpsace</a:t>
            </a:r>
            <a:r>
              <a:rPr lang="en-US" sz="2300" dirty="0">
                <a:solidFill>
                  <a:srgbClr val="FF6600"/>
                </a:solidFill>
              </a:rPr>
              <a:t>)</a:t>
            </a:r>
          </a:p>
          <a:p>
            <a:r>
              <a:rPr lang="en-US" sz="2400" dirty="0">
                <a:solidFill>
                  <a:srgbClr val="FF6600"/>
                </a:solidFill>
              </a:rPr>
              <a:t>Divertor </a:t>
            </a:r>
            <a:r>
              <a:rPr lang="en-US" sz="2400" dirty="0" err="1">
                <a:solidFill>
                  <a:srgbClr val="FF6600"/>
                </a:solidFill>
              </a:rPr>
              <a:t>componenst</a:t>
            </a:r>
            <a:r>
              <a:rPr lang="en-US" sz="2400" dirty="0">
                <a:solidFill>
                  <a:srgbClr val="FF6600"/>
                </a:solidFill>
              </a:rPr>
              <a:t> (except WH)</a:t>
            </a:r>
            <a:endParaRPr lang="lt-LT" sz="2400" dirty="0">
              <a:solidFill>
                <a:srgbClr val="FF6600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D5A1EBCC-A7D9-777C-9613-FE1392D44C83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lt-LT" smtClean="0"/>
              <a:t>15</a:t>
            </a:fld>
            <a:endParaRPr lang="lt-LT" dirty="0"/>
          </a:p>
        </p:txBody>
      </p:sp>
      <p:sp>
        <p:nvSpPr>
          <p:cNvPr id="40" name="ZoneTexte 28">
            <a:extLst>
              <a:ext uri="{FF2B5EF4-FFF2-40B4-BE49-F238E27FC236}">
                <a16:creationId xmlns:a16="http://schemas.microsoft.com/office/drawing/2014/main" xmlns="" id="{5B2232A6-3293-5E38-400E-02E56C067373}"/>
              </a:ext>
            </a:extLst>
          </p:cNvPr>
          <p:cNvSpPr txBox="1"/>
          <p:nvPr/>
        </p:nvSpPr>
        <p:spPr>
          <a:xfrm>
            <a:off x="-31524" y="2109118"/>
            <a:ext cx="13460021" cy="338554"/>
          </a:xfrm>
          <a:prstGeom prst="rect">
            <a:avLst/>
          </a:prstGeom>
          <a:solidFill>
            <a:srgbClr val="4F81BD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b="1">
                <a:solidFill>
                  <a:schemeClr val="bg1"/>
                </a:solidFill>
              </a:rPr>
              <a:t>First second</a:t>
            </a:r>
            <a:endParaRPr lang="en-GB" sz="1600" b="1" dirty="0">
              <a:solidFill>
                <a:schemeClr val="bg1"/>
              </a:solidFill>
            </a:endParaRP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xmlns="" id="{4177767E-1A99-BD25-BCB3-CCACE9FE6C04}"/>
              </a:ext>
            </a:extLst>
          </p:cNvPr>
          <p:cNvSpPr txBox="1"/>
          <p:nvPr/>
        </p:nvSpPr>
        <p:spPr>
          <a:xfrm>
            <a:off x="4702720" y="2489947"/>
            <a:ext cx="4105926" cy="11079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>
              <a:defRPr sz="3770" b="0" i="0">
                <a:solidFill>
                  <a:schemeClr val="tx1"/>
                </a:solidFill>
                <a:latin typeface="Calibri" panose="020F0502020204030204"/>
                <a:ea typeface="+mn-ea"/>
                <a:cs typeface="Calibri" panose="020F0502020204030204"/>
              </a:defRPr>
            </a:lvl1pPr>
            <a:lvl2pPr marL="574675">
              <a:defRPr>
                <a:latin typeface="+mn-lt"/>
                <a:ea typeface="+mn-ea"/>
                <a:cs typeface="+mn-cs"/>
              </a:defRPr>
            </a:lvl2pPr>
            <a:lvl3pPr marL="1149350">
              <a:defRPr>
                <a:latin typeface="+mn-lt"/>
                <a:ea typeface="+mn-ea"/>
                <a:cs typeface="+mn-cs"/>
              </a:defRPr>
            </a:lvl3pPr>
            <a:lvl4pPr marL="1724660">
              <a:defRPr>
                <a:latin typeface="+mn-lt"/>
                <a:ea typeface="+mn-ea"/>
                <a:cs typeface="+mn-cs"/>
              </a:defRPr>
            </a:lvl4pPr>
            <a:lvl5pPr marL="2299335">
              <a:defRPr>
                <a:latin typeface="+mn-lt"/>
                <a:ea typeface="+mn-ea"/>
                <a:cs typeface="+mn-cs"/>
              </a:defRPr>
            </a:lvl5pPr>
            <a:lvl6pPr marL="2874010">
              <a:defRPr>
                <a:latin typeface="+mn-lt"/>
                <a:ea typeface="+mn-ea"/>
                <a:cs typeface="+mn-cs"/>
              </a:defRPr>
            </a:lvl6pPr>
            <a:lvl7pPr marL="3448685">
              <a:defRPr>
                <a:latin typeface="+mn-lt"/>
                <a:ea typeface="+mn-ea"/>
                <a:cs typeface="+mn-cs"/>
              </a:defRPr>
            </a:lvl7pPr>
            <a:lvl8pPr marL="4023995">
              <a:defRPr>
                <a:latin typeface="+mn-lt"/>
                <a:ea typeface="+mn-ea"/>
                <a:cs typeface="+mn-cs"/>
              </a:defRPr>
            </a:lvl8pPr>
            <a:lvl9pPr marL="4598670">
              <a:defRPr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kern="0" dirty="0">
                <a:solidFill>
                  <a:srgbClr val="E6A514"/>
                </a:solidFill>
              </a:rPr>
              <a:t>Vacuum Vessel (Outer shell)</a:t>
            </a:r>
          </a:p>
          <a:p>
            <a:r>
              <a:rPr lang="en-US" sz="2400" kern="0" dirty="0">
                <a:solidFill>
                  <a:srgbClr val="E6A514"/>
                </a:solidFill>
              </a:rPr>
              <a:t>Breeding materials</a:t>
            </a:r>
          </a:p>
          <a:p>
            <a:r>
              <a:rPr lang="en-US" sz="2400" kern="0" dirty="0">
                <a:solidFill>
                  <a:srgbClr val="E6A514"/>
                </a:solidFill>
              </a:rPr>
              <a:t>Wishbone (Inconel)</a:t>
            </a:r>
          </a:p>
        </p:txBody>
      </p:sp>
      <p:sp>
        <p:nvSpPr>
          <p:cNvPr id="45" name="Text Placeholder 2">
            <a:extLst>
              <a:ext uri="{FF2B5EF4-FFF2-40B4-BE49-F238E27FC236}">
                <a16:creationId xmlns:a16="http://schemas.microsoft.com/office/drawing/2014/main" xmlns="" id="{9DEDB345-614A-AD8B-7BEA-745058F21512}"/>
              </a:ext>
            </a:extLst>
          </p:cNvPr>
          <p:cNvSpPr txBox="1"/>
          <p:nvPr/>
        </p:nvSpPr>
        <p:spPr>
          <a:xfrm>
            <a:off x="8131585" y="3847891"/>
            <a:ext cx="5813931" cy="3385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>
              <a:defRPr sz="3770" b="0" i="0">
                <a:solidFill>
                  <a:schemeClr val="tx1"/>
                </a:solidFill>
                <a:latin typeface="Calibri" panose="020F0502020204030204"/>
                <a:ea typeface="+mn-ea"/>
                <a:cs typeface="Calibri" panose="020F0502020204030204"/>
              </a:defRPr>
            </a:lvl1pPr>
            <a:lvl2pPr marL="574675">
              <a:defRPr>
                <a:latin typeface="+mn-lt"/>
                <a:ea typeface="+mn-ea"/>
                <a:cs typeface="+mn-cs"/>
              </a:defRPr>
            </a:lvl2pPr>
            <a:lvl3pPr marL="1149350">
              <a:defRPr>
                <a:latin typeface="+mn-lt"/>
                <a:ea typeface="+mn-ea"/>
                <a:cs typeface="+mn-cs"/>
              </a:defRPr>
            </a:lvl3pPr>
            <a:lvl4pPr marL="1724660">
              <a:defRPr>
                <a:latin typeface="+mn-lt"/>
                <a:ea typeface="+mn-ea"/>
                <a:cs typeface="+mn-cs"/>
              </a:defRPr>
            </a:lvl4pPr>
            <a:lvl5pPr marL="2299335">
              <a:defRPr>
                <a:latin typeface="+mn-lt"/>
                <a:ea typeface="+mn-ea"/>
                <a:cs typeface="+mn-cs"/>
              </a:defRPr>
            </a:lvl5pPr>
            <a:lvl6pPr marL="2874010">
              <a:defRPr>
                <a:latin typeface="+mn-lt"/>
                <a:ea typeface="+mn-ea"/>
                <a:cs typeface="+mn-cs"/>
              </a:defRPr>
            </a:lvl6pPr>
            <a:lvl7pPr marL="3448685">
              <a:defRPr>
                <a:latin typeface="+mn-lt"/>
                <a:ea typeface="+mn-ea"/>
                <a:cs typeface="+mn-cs"/>
              </a:defRPr>
            </a:lvl7pPr>
            <a:lvl8pPr marL="4023995">
              <a:defRPr>
                <a:latin typeface="+mn-lt"/>
                <a:ea typeface="+mn-ea"/>
                <a:cs typeface="+mn-cs"/>
              </a:defRPr>
            </a:lvl8pPr>
            <a:lvl9pPr marL="4598670">
              <a:defRPr>
                <a:latin typeface="+mn-lt"/>
                <a:ea typeface="+mn-ea"/>
                <a:cs typeface="+mn-cs"/>
              </a:defRPr>
            </a:lvl9pPr>
          </a:lstStyle>
          <a:p>
            <a:r>
              <a:rPr lang="lt-LT" sz="2200" kern="0" dirty="0" err="1"/>
              <a:t>Divertor</a:t>
            </a:r>
            <a:r>
              <a:rPr lang="lt-LT" sz="2200" kern="0" dirty="0"/>
              <a:t>: </a:t>
            </a:r>
            <a:r>
              <a:rPr lang="en-US" sz="2200" kern="0" dirty="0"/>
              <a:t>176 </a:t>
            </a:r>
            <a:r>
              <a:rPr lang="en-US" sz="2200" kern="0" dirty="0" err="1"/>
              <a:t>GBq</a:t>
            </a:r>
            <a:r>
              <a:rPr lang="en-US" sz="2200" kern="0" dirty="0"/>
              <a:t>/kg- 756 </a:t>
            </a:r>
            <a:r>
              <a:rPr lang="en-US" sz="2200" kern="0" dirty="0" err="1"/>
              <a:t>TBq</a:t>
            </a:r>
            <a:r>
              <a:rPr lang="en-US" sz="2200" kern="0" dirty="0"/>
              <a:t>/kg</a:t>
            </a:r>
          </a:p>
        </p:txBody>
      </p:sp>
      <p:sp>
        <p:nvSpPr>
          <p:cNvPr id="47" name="Text Placeholder 2">
            <a:extLst>
              <a:ext uri="{FF2B5EF4-FFF2-40B4-BE49-F238E27FC236}">
                <a16:creationId xmlns:a16="http://schemas.microsoft.com/office/drawing/2014/main" xmlns="" id="{2EC01B5E-1E4D-B7FF-9553-7F4D44426D5F}"/>
              </a:ext>
            </a:extLst>
          </p:cNvPr>
          <p:cNvSpPr txBox="1"/>
          <p:nvPr/>
        </p:nvSpPr>
        <p:spPr>
          <a:xfrm>
            <a:off x="8131584" y="5097513"/>
            <a:ext cx="5813931" cy="3385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>
              <a:defRPr sz="3770" b="0" i="0">
                <a:solidFill>
                  <a:schemeClr val="tx1"/>
                </a:solidFill>
                <a:latin typeface="Calibri" panose="020F0502020204030204"/>
                <a:ea typeface="+mn-ea"/>
                <a:cs typeface="Calibri" panose="020F0502020204030204"/>
              </a:defRPr>
            </a:lvl1pPr>
            <a:lvl2pPr marL="574675">
              <a:defRPr>
                <a:latin typeface="+mn-lt"/>
                <a:ea typeface="+mn-ea"/>
                <a:cs typeface="+mn-cs"/>
              </a:defRPr>
            </a:lvl2pPr>
            <a:lvl3pPr marL="1149350">
              <a:defRPr>
                <a:latin typeface="+mn-lt"/>
                <a:ea typeface="+mn-ea"/>
                <a:cs typeface="+mn-cs"/>
              </a:defRPr>
            </a:lvl3pPr>
            <a:lvl4pPr marL="1724660">
              <a:defRPr>
                <a:latin typeface="+mn-lt"/>
                <a:ea typeface="+mn-ea"/>
                <a:cs typeface="+mn-cs"/>
              </a:defRPr>
            </a:lvl4pPr>
            <a:lvl5pPr marL="2299335">
              <a:defRPr>
                <a:latin typeface="+mn-lt"/>
                <a:ea typeface="+mn-ea"/>
                <a:cs typeface="+mn-cs"/>
              </a:defRPr>
            </a:lvl5pPr>
            <a:lvl6pPr marL="2874010">
              <a:defRPr>
                <a:latin typeface="+mn-lt"/>
                <a:ea typeface="+mn-ea"/>
                <a:cs typeface="+mn-cs"/>
              </a:defRPr>
            </a:lvl6pPr>
            <a:lvl7pPr marL="3448685">
              <a:defRPr>
                <a:latin typeface="+mn-lt"/>
                <a:ea typeface="+mn-ea"/>
                <a:cs typeface="+mn-cs"/>
              </a:defRPr>
            </a:lvl7pPr>
            <a:lvl8pPr marL="4023995">
              <a:defRPr>
                <a:latin typeface="+mn-lt"/>
                <a:ea typeface="+mn-ea"/>
                <a:cs typeface="+mn-cs"/>
              </a:defRPr>
            </a:lvl8pPr>
            <a:lvl9pPr marL="4598670">
              <a:defRPr>
                <a:latin typeface="+mn-lt"/>
                <a:ea typeface="+mn-ea"/>
                <a:cs typeface="+mn-cs"/>
              </a:defRPr>
            </a:lvl9pPr>
          </a:lstStyle>
          <a:p>
            <a:r>
              <a:rPr lang="en-US" sz="2200" kern="0" dirty="0"/>
              <a:t>Breeding Blanket</a:t>
            </a:r>
            <a:r>
              <a:rPr lang="lt-LT" sz="2200" kern="0" dirty="0"/>
              <a:t>: </a:t>
            </a:r>
            <a:r>
              <a:rPr lang="en-US" sz="2200" kern="0" dirty="0"/>
              <a:t>5.03 </a:t>
            </a:r>
            <a:r>
              <a:rPr lang="en-US" sz="2200" kern="0" dirty="0" err="1"/>
              <a:t>TBq</a:t>
            </a:r>
            <a:r>
              <a:rPr lang="en-US" sz="2200" kern="0" dirty="0"/>
              <a:t>/kg – 16 </a:t>
            </a:r>
            <a:r>
              <a:rPr lang="en-US" sz="2200" kern="0" dirty="0" err="1"/>
              <a:t>TBq</a:t>
            </a:r>
            <a:r>
              <a:rPr lang="en-US" sz="2200" kern="0" dirty="0"/>
              <a:t>/kg</a:t>
            </a:r>
          </a:p>
        </p:txBody>
      </p:sp>
      <p:sp>
        <p:nvSpPr>
          <p:cNvPr id="48" name="Text Placeholder 2">
            <a:extLst>
              <a:ext uri="{FF2B5EF4-FFF2-40B4-BE49-F238E27FC236}">
                <a16:creationId xmlns:a16="http://schemas.microsoft.com/office/drawing/2014/main" xmlns="" id="{1AC93874-6D26-EBBA-E0E6-94E7BE6B5121}"/>
              </a:ext>
            </a:extLst>
          </p:cNvPr>
          <p:cNvSpPr txBox="1"/>
          <p:nvPr/>
        </p:nvSpPr>
        <p:spPr>
          <a:xfrm>
            <a:off x="8116192" y="6519071"/>
            <a:ext cx="5813931" cy="3385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>
              <a:defRPr sz="3770" b="0" i="0">
                <a:solidFill>
                  <a:schemeClr val="tx1"/>
                </a:solidFill>
                <a:latin typeface="Calibri" panose="020F0502020204030204"/>
                <a:ea typeface="+mn-ea"/>
                <a:cs typeface="Calibri" panose="020F0502020204030204"/>
              </a:defRPr>
            </a:lvl1pPr>
            <a:lvl2pPr marL="574675">
              <a:defRPr>
                <a:latin typeface="+mn-lt"/>
                <a:ea typeface="+mn-ea"/>
                <a:cs typeface="+mn-cs"/>
              </a:defRPr>
            </a:lvl2pPr>
            <a:lvl3pPr marL="1149350">
              <a:defRPr>
                <a:latin typeface="+mn-lt"/>
                <a:ea typeface="+mn-ea"/>
                <a:cs typeface="+mn-cs"/>
              </a:defRPr>
            </a:lvl3pPr>
            <a:lvl4pPr marL="1724660">
              <a:defRPr>
                <a:latin typeface="+mn-lt"/>
                <a:ea typeface="+mn-ea"/>
                <a:cs typeface="+mn-cs"/>
              </a:defRPr>
            </a:lvl4pPr>
            <a:lvl5pPr marL="2299335">
              <a:defRPr>
                <a:latin typeface="+mn-lt"/>
                <a:ea typeface="+mn-ea"/>
                <a:cs typeface="+mn-cs"/>
              </a:defRPr>
            </a:lvl5pPr>
            <a:lvl6pPr marL="2874010">
              <a:defRPr>
                <a:latin typeface="+mn-lt"/>
                <a:ea typeface="+mn-ea"/>
                <a:cs typeface="+mn-cs"/>
              </a:defRPr>
            </a:lvl6pPr>
            <a:lvl7pPr marL="3448685">
              <a:defRPr>
                <a:latin typeface="+mn-lt"/>
                <a:ea typeface="+mn-ea"/>
                <a:cs typeface="+mn-cs"/>
              </a:defRPr>
            </a:lvl7pPr>
            <a:lvl8pPr marL="4023995">
              <a:defRPr>
                <a:latin typeface="+mn-lt"/>
                <a:ea typeface="+mn-ea"/>
                <a:cs typeface="+mn-cs"/>
              </a:defRPr>
            </a:lvl8pPr>
            <a:lvl9pPr marL="4598670">
              <a:defRPr>
                <a:latin typeface="+mn-lt"/>
                <a:ea typeface="+mn-ea"/>
                <a:cs typeface="+mn-cs"/>
              </a:defRPr>
            </a:lvl9pPr>
          </a:lstStyle>
          <a:p>
            <a:r>
              <a:rPr lang="en-US" sz="2200" kern="0" dirty="0"/>
              <a:t>Vacuum vessel</a:t>
            </a:r>
            <a:r>
              <a:rPr lang="lt-LT" sz="2200" kern="0" dirty="0"/>
              <a:t>: </a:t>
            </a:r>
            <a:r>
              <a:rPr lang="en-US" sz="2200" kern="0" dirty="0"/>
              <a:t>14.4 </a:t>
            </a:r>
            <a:r>
              <a:rPr lang="en-US" sz="2200" kern="0" dirty="0" err="1"/>
              <a:t>GBq</a:t>
            </a:r>
            <a:r>
              <a:rPr lang="en-US" sz="2200" kern="0" dirty="0"/>
              <a:t>/kg – 5,26 </a:t>
            </a:r>
            <a:r>
              <a:rPr lang="en-US" sz="2200" kern="0" dirty="0" err="1"/>
              <a:t>GBq</a:t>
            </a:r>
            <a:r>
              <a:rPr lang="en-US" sz="2200" kern="0" dirty="0"/>
              <a:t>/kg</a:t>
            </a:r>
          </a:p>
        </p:txBody>
      </p:sp>
      <p:sp>
        <p:nvSpPr>
          <p:cNvPr id="51" name="Text Placeholder 2">
            <a:extLst>
              <a:ext uri="{FF2B5EF4-FFF2-40B4-BE49-F238E27FC236}">
                <a16:creationId xmlns:a16="http://schemas.microsoft.com/office/drawing/2014/main" xmlns="" id="{9FBC16D2-293E-81DE-DD88-B25E60A09DE2}"/>
              </a:ext>
            </a:extLst>
          </p:cNvPr>
          <p:cNvSpPr txBox="1"/>
          <p:nvPr/>
        </p:nvSpPr>
        <p:spPr>
          <a:xfrm>
            <a:off x="9204128" y="4197931"/>
            <a:ext cx="4283740" cy="3385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>
              <a:defRPr sz="3770" b="0" i="0">
                <a:solidFill>
                  <a:schemeClr val="tx1"/>
                </a:solidFill>
                <a:latin typeface="Calibri" panose="020F0502020204030204"/>
                <a:ea typeface="+mn-ea"/>
                <a:cs typeface="Calibri" panose="020F0502020204030204"/>
              </a:defRPr>
            </a:lvl1pPr>
            <a:lvl2pPr marL="574675">
              <a:defRPr>
                <a:latin typeface="+mn-lt"/>
                <a:ea typeface="+mn-ea"/>
                <a:cs typeface="+mn-cs"/>
              </a:defRPr>
            </a:lvl2pPr>
            <a:lvl3pPr marL="1149350">
              <a:defRPr>
                <a:latin typeface="+mn-lt"/>
                <a:ea typeface="+mn-ea"/>
                <a:cs typeface="+mn-cs"/>
              </a:defRPr>
            </a:lvl3pPr>
            <a:lvl4pPr marL="1724660">
              <a:defRPr>
                <a:latin typeface="+mn-lt"/>
                <a:ea typeface="+mn-ea"/>
                <a:cs typeface="+mn-cs"/>
              </a:defRPr>
            </a:lvl4pPr>
            <a:lvl5pPr marL="2299335">
              <a:defRPr>
                <a:latin typeface="+mn-lt"/>
                <a:ea typeface="+mn-ea"/>
                <a:cs typeface="+mn-cs"/>
              </a:defRPr>
            </a:lvl5pPr>
            <a:lvl6pPr marL="2874010">
              <a:defRPr>
                <a:latin typeface="+mn-lt"/>
                <a:ea typeface="+mn-ea"/>
                <a:cs typeface="+mn-cs"/>
              </a:defRPr>
            </a:lvl6pPr>
            <a:lvl7pPr marL="3448685">
              <a:defRPr>
                <a:latin typeface="+mn-lt"/>
                <a:ea typeface="+mn-ea"/>
                <a:cs typeface="+mn-cs"/>
              </a:defRPr>
            </a:lvl7pPr>
            <a:lvl8pPr marL="4023995">
              <a:defRPr>
                <a:latin typeface="+mn-lt"/>
                <a:ea typeface="+mn-ea"/>
                <a:cs typeface="+mn-cs"/>
              </a:defRPr>
            </a:lvl8pPr>
            <a:lvl9pPr marL="4598670">
              <a:defRPr>
                <a:latin typeface="+mn-lt"/>
                <a:ea typeface="+mn-ea"/>
                <a:cs typeface="+mn-cs"/>
              </a:defRPr>
            </a:lvl9pPr>
          </a:lstStyle>
          <a:p>
            <a:r>
              <a:rPr lang="en-US" sz="2200" kern="0" dirty="0"/>
              <a:t> 0.3 kW/m</a:t>
            </a:r>
            <a:r>
              <a:rPr lang="en-US" sz="2200" kern="0" baseline="30000" dirty="0"/>
              <a:t>3  </a:t>
            </a:r>
            <a:r>
              <a:rPr lang="en-US" sz="2200" kern="0" dirty="0"/>
              <a:t>- 1430 kW/m</a:t>
            </a:r>
            <a:r>
              <a:rPr lang="en-US" sz="2200" kern="0" baseline="30000" dirty="0"/>
              <a:t>3</a:t>
            </a:r>
            <a:r>
              <a:rPr lang="en-US" sz="2200" kern="0" dirty="0"/>
              <a:t> </a:t>
            </a:r>
          </a:p>
        </p:txBody>
      </p:sp>
      <p:sp>
        <p:nvSpPr>
          <p:cNvPr id="52" name="Text Placeholder 2">
            <a:extLst>
              <a:ext uri="{FF2B5EF4-FFF2-40B4-BE49-F238E27FC236}">
                <a16:creationId xmlns:a16="http://schemas.microsoft.com/office/drawing/2014/main" xmlns="" id="{18C099DB-9B73-26AE-D23F-E8A037FF74D6}"/>
              </a:ext>
            </a:extLst>
          </p:cNvPr>
          <p:cNvSpPr txBox="1"/>
          <p:nvPr/>
        </p:nvSpPr>
        <p:spPr>
          <a:xfrm>
            <a:off x="9839923" y="6897372"/>
            <a:ext cx="4135324" cy="3385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>
              <a:defRPr sz="3770" b="0" i="0">
                <a:solidFill>
                  <a:schemeClr val="tx1"/>
                </a:solidFill>
                <a:latin typeface="Calibri" panose="020F0502020204030204"/>
                <a:ea typeface="+mn-ea"/>
                <a:cs typeface="Calibri" panose="020F0502020204030204"/>
              </a:defRPr>
            </a:lvl1pPr>
            <a:lvl2pPr marL="574675">
              <a:defRPr>
                <a:latin typeface="+mn-lt"/>
                <a:ea typeface="+mn-ea"/>
                <a:cs typeface="+mn-cs"/>
              </a:defRPr>
            </a:lvl2pPr>
            <a:lvl3pPr marL="1149350">
              <a:defRPr>
                <a:latin typeface="+mn-lt"/>
                <a:ea typeface="+mn-ea"/>
                <a:cs typeface="+mn-cs"/>
              </a:defRPr>
            </a:lvl3pPr>
            <a:lvl4pPr marL="1724660">
              <a:defRPr>
                <a:latin typeface="+mn-lt"/>
                <a:ea typeface="+mn-ea"/>
                <a:cs typeface="+mn-cs"/>
              </a:defRPr>
            </a:lvl4pPr>
            <a:lvl5pPr marL="2299335">
              <a:defRPr>
                <a:latin typeface="+mn-lt"/>
                <a:ea typeface="+mn-ea"/>
                <a:cs typeface="+mn-cs"/>
              </a:defRPr>
            </a:lvl5pPr>
            <a:lvl6pPr marL="2874010">
              <a:defRPr>
                <a:latin typeface="+mn-lt"/>
                <a:ea typeface="+mn-ea"/>
                <a:cs typeface="+mn-cs"/>
              </a:defRPr>
            </a:lvl6pPr>
            <a:lvl7pPr marL="3448685">
              <a:defRPr>
                <a:latin typeface="+mn-lt"/>
                <a:ea typeface="+mn-ea"/>
                <a:cs typeface="+mn-cs"/>
              </a:defRPr>
            </a:lvl7pPr>
            <a:lvl8pPr marL="4023995">
              <a:defRPr>
                <a:latin typeface="+mn-lt"/>
                <a:ea typeface="+mn-ea"/>
                <a:cs typeface="+mn-cs"/>
              </a:defRPr>
            </a:lvl8pPr>
            <a:lvl9pPr marL="4598670">
              <a:defRPr>
                <a:latin typeface="+mn-lt"/>
                <a:ea typeface="+mn-ea"/>
                <a:cs typeface="+mn-cs"/>
              </a:defRPr>
            </a:lvl9pPr>
          </a:lstStyle>
          <a:p>
            <a:r>
              <a:rPr lang="en-US" sz="2200" kern="0" dirty="0"/>
              <a:t>1 W/m</a:t>
            </a:r>
            <a:r>
              <a:rPr lang="en-US" sz="2200" kern="0" baseline="30000" dirty="0"/>
              <a:t>3</a:t>
            </a:r>
            <a:r>
              <a:rPr lang="en-US" sz="2200" kern="0" dirty="0"/>
              <a:t> - 180 kW/m</a:t>
            </a:r>
            <a:r>
              <a:rPr lang="en-US" sz="2200" kern="0" baseline="30000" dirty="0"/>
              <a:t>3</a:t>
            </a:r>
            <a:r>
              <a:rPr lang="en-US" sz="2200" kern="0" dirty="0"/>
              <a:t> </a:t>
            </a:r>
          </a:p>
        </p:txBody>
      </p:sp>
      <p:sp>
        <p:nvSpPr>
          <p:cNvPr id="53" name="Text Placeholder 2">
            <a:extLst>
              <a:ext uri="{FF2B5EF4-FFF2-40B4-BE49-F238E27FC236}">
                <a16:creationId xmlns:a16="http://schemas.microsoft.com/office/drawing/2014/main" xmlns="" id="{AC2CF460-501F-9866-7CC9-99519CB42181}"/>
              </a:ext>
            </a:extLst>
          </p:cNvPr>
          <p:cNvSpPr txBox="1"/>
          <p:nvPr/>
        </p:nvSpPr>
        <p:spPr>
          <a:xfrm>
            <a:off x="10215272" y="5446476"/>
            <a:ext cx="3534761" cy="3385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>
              <a:defRPr sz="3770" b="0" i="0">
                <a:solidFill>
                  <a:schemeClr val="tx1"/>
                </a:solidFill>
                <a:latin typeface="Calibri" panose="020F0502020204030204"/>
                <a:ea typeface="+mn-ea"/>
                <a:cs typeface="Calibri" panose="020F0502020204030204"/>
              </a:defRPr>
            </a:lvl1pPr>
            <a:lvl2pPr marL="574675">
              <a:defRPr>
                <a:latin typeface="+mn-lt"/>
                <a:ea typeface="+mn-ea"/>
                <a:cs typeface="+mn-cs"/>
              </a:defRPr>
            </a:lvl2pPr>
            <a:lvl3pPr marL="1149350">
              <a:defRPr>
                <a:latin typeface="+mn-lt"/>
                <a:ea typeface="+mn-ea"/>
                <a:cs typeface="+mn-cs"/>
              </a:defRPr>
            </a:lvl3pPr>
            <a:lvl4pPr marL="1724660">
              <a:defRPr>
                <a:latin typeface="+mn-lt"/>
                <a:ea typeface="+mn-ea"/>
                <a:cs typeface="+mn-cs"/>
              </a:defRPr>
            </a:lvl4pPr>
            <a:lvl5pPr marL="2299335">
              <a:defRPr>
                <a:latin typeface="+mn-lt"/>
                <a:ea typeface="+mn-ea"/>
                <a:cs typeface="+mn-cs"/>
              </a:defRPr>
            </a:lvl5pPr>
            <a:lvl6pPr marL="2874010">
              <a:defRPr>
                <a:latin typeface="+mn-lt"/>
                <a:ea typeface="+mn-ea"/>
                <a:cs typeface="+mn-cs"/>
              </a:defRPr>
            </a:lvl6pPr>
            <a:lvl7pPr marL="3448685">
              <a:defRPr>
                <a:latin typeface="+mn-lt"/>
                <a:ea typeface="+mn-ea"/>
                <a:cs typeface="+mn-cs"/>
              </a:defRPr>
            </a:lvl7pPr>
            <a:lvl8pPr marL="4023995">
              <a:defRPr>
                <a:latin typeface="+mn-lt"/>
                <a:ea typeface="+mn-ea"/>
                <a:cs typeface="+mn-cs"/>
              </a:defRPr>
            </a:lvl8pPr>
            <a:lvl9pPr marL="4598670">
              <a:defRPr>
                <a:latin typeface="+mn-lt"/>
                <a:ea typeface="+mn-ea"/>
                <a:cs typeface="+mn-cs"/>
              </a:defRPr>
            </a:lvl9pPr>
          </a:lstStyle>
          <a:p>
            <a:r>
              <a:rPr lang="en-US" sz="2200" kern="0" dirty="0"/>
              <a:t>1 W/m</a:t>
            </a:r>
            <a:r>
              <a:rPr lang="en-US" sz="2200" kern="0" baseline="30000" dirty="0"/>
              <a:t>3 </a:t>
            </a:r>
            <a:r>
              <a:rPr lang="en-US" sz="2200" kern="0" dirty="0"/>
              <a:t>– 11 W/m</a:t>
            </a:r>
            <a:r>
              <a:rPr lang="en-US" sz="2200" kern="0" baseline="30000" dirty="0"/>
              <a:t>3</a:t>
            </a:r>
            <a:r>
              <a:rPr lang="en-US" sz="2200" kern="0" dirty="0"/>
              <a:t> </a:t>
            </a:r>
          </a:p>
        </p:txBody>
      </p:sp>
      <p:grpSp>
        <p:nvGrpSpPr>
          <p:cNvPr id="66" name="Group 65">
            <a:extLst>
              <a:ext uri="{FF2B5EF4-FFF2-40B4-BE49-F238E27FC236}">
                <a16:creationId xmlns:a16="http://schemas.microsoft.com/office/drawing/2014/main" xmlns="" id="{E0F408C6-84E8-8A59-2287-40F06ADA1A2A}"/>
              </a:ext>
            </a:extLst>
          </p:cNvPr>
          <p:cNvGrpSpPr/>
          <p:nvPr/>
        </p:nvGrpSpPr>
        <p:grpSpPr>
          <a:xfrm>
            <a:off x="57325" y="3171825"/>
            <a:ext cx="12972895" cy="1904737"/>
            <a:chOff x="4891927" y="3637800"/>
            <a:chExt cx="5628284" cy="1109983"/>
          </a:xfrm>
        </p:grpSpPr>
        <p:grpSp>
          <p:nvGrpSpPr>
            <p:cNvPr id="67" name="Groupe 30">
              <a:extLst>
                <a:ext uri="{FF2B5EF4-FFF2-40B4-BE49-F238E27FC236}">
                  <a16:creationId xmlns:a16="http://schemas.microsoft.com/office/drawing/2014/main" xmlns="" id="{709C9BF6-595B-0434-5F2C-23298E3468B6}"/>
                </a:ext>
              </a:extLst>
            </p:cNvPr>
            <p:cNvGrpSpPr/>
            <p:nvPr/>
          </p:nvGrpSpPr>
          <p:grpSpPr>
            <a:xfrm>
              <a:off x="4891927" y="3637800"/>
              <a:ext cx="5628284" cy="1109982"/>
              <a:chOff x="5146164" y="2585040"/>
              <a:chExt cx="5636301" cy="1125517"/>
            </a:xfrm>
          </p:grpSpPr>
          <p:grpSp>
            <p:nvGrpSpPr>
              <p:cNvPr id="69" name="Groupe 10">
                <a:extLst>
                  <a:ext uri="{FF2B5EF4-FFF2-40B4-BE49-F238E27FC236}">
                    <a16:creationId xmlns:a16="http://schemas.microsoft.com/office/drawing/2014/main" xmlns="" id="{8A25BE93-9519-8DCF-F74A-89F2B08393E7}"/>
                  </a:ext>
                </a:extLst>
              </p:cNvPr>
              <p:cNvGrpSpPr/>
              <p:nvPr/>
            </p:nvGrpSpPr>
            <p:grpSpPr>
              <a:xfrm>
                <a:off x="7190089" y="2585040"/>
                <a:ext cx="1728192" cy="713081"/>
                <a:chOff x="7367889" y="4934540"/>
                <a:chExt cx="1728192" cy="713081"/>
              </a:xfrm>
            </p:grpSpPr>
            <p:sp>
              <p:nvSpPr>
                <p:cNvPr id="77" name="Rectangle avec flèche vers le bas 11">
                  <a:extLst>
                    <a:ext uri="{FF2B5EF4-FFF2-40B4-BE49-F238E27FC236}">
                      <a16:creationId xmlns:a16="http://schemas.microsoft.com/office/drawing/2014/main" xmlns="" id="{E79A7098-EEAD-2A5D-59AB-7BC738925822}"/>
                    </a:ext>
                  </a:extLst>
                </p:cNvPr>
                <p:cNvSpPr/>
                <p:nvPr/>
              </p:nvSpPr>
              <p:spPr bwMode="auto">
                <a:xfrm>
                  <a:off x="7367889" y="4934540"/>
                  <a:ext cx="1728192" cy="713081"/>
                </a:xfrm>
                <a:prstGeom prst="downArrowCallout">
                  <a:avLst/>
                </a:prstGeom>
                <a:solidFill>
                  <a:srgbClr val="E6A514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/>
                <a:lstStyle>
                  <a:defPPr>
                    <a:defRPr lang="en-US"/>
                  </a:defPPr>
                  <a:lvl1pPr marL="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096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2192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8288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4384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30480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6576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2672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8768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GB" sz="2400">
                    <a:latin typeface="Century Gothic" pitchFamily="34" charset="0"/>
                  </a:endParaRPr>
                </a:p>
              </p:txBody>
            </p:sp>
            <p:sp>
              <p:nvSpPr>
                <p:cNvPr id="78" name="ZoneTexte 12">
                  <a:extLst>
                    <a:ext uri="{FF2B5EF4-FFF2-40B4-BE49-F238E27FC236}">
                      <a16:creationId xmlns:a16="http://schemas.microsoft.com/office/drawing/2014/main" xmlns="" id="{077C108D-7F2B-54A6-65E0-87A48471A5DC}"/>
                    </a:ext>
                  </a:extLst>
                </p:cNvPr>
                <p:cNvSpPr txBox="1"/>
                <p:nvPr/>
              </p:nvSpPr>
              <p:spPr>
                <a:xfrm>
                  <a:off x="7372927" y="5048900"/>
                  <a:ext cx="1713494" cy="236427"/>
                </a:xfrm>
                <a:prstGeom prst="rect">
                  <a:avLst/>
                </a:prstGeom>
                <a:solidFill>
                  <a:srgbClr val="E6A514"/>
                </a:solidFill>
              </p:spPr>
              <p:txBody>
                <a:bodyPr wrap="square" rtlCol="0">
                  <a:spAutoFit/>
                </a:bodyPr>
                <a:lstStyle>
                  <a:defPPr>
                    <a:defRPr lang="en-US"/>
                  </a:defPPr>
                  <a:lvl1pPr marL="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096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2192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8288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4384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30480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6576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2672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8768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n-US" sz="2000" dirty="0"/>
                    <a:t>Intermediate Level Waste</a:t>
                  </a:r>
                  <a:r>
                    <a:rPr lang="fr-FR" sz="2000" dirty="0"/>
                    <a:t>(ILW) </a:t>
                  </a:r>
                  <a:endParaRPr lang="en-GB" sz="2000" dirty="0"/>
                </a:p>
              </p:txBody>
            </p:sp>
          </p:grpSp>
          <p:grpSp>
            <p:nvGrpSpPr>
              <p:cNvPr id="70" name="Groupe 13">
                <a:extLst>
                  <a:ext uri="{FF2B5EF4-FFF2-40B4-BE49-F238E27FC236}">
                    <a16:creationId xmlns:a16="http://schemas.microsoft.com/office/drawing/2014/main" xmlns="" id="{E01549C0-F37F-E23B-3A9C-D1D756E55367}"/>
                  </a:ext>
                </a:extLst>
              </p:cNvPr>
              <p:cNvGrpSpPr/>
              <p:nvPr/>
            </p:nvGrpSpPr>
            <p:grpSpPr>
              <a:xfrm>
                <a:off x="9031791" y="2587984"/>
                <a:ext cx="1750674" cy="713844"/>
                <a:chOff x="6707127" y="4561020"/>
                <a:chExt cx="1750674" cy="713844"/>
              </a:xfrm>
            </p:grpSpPr>
            <p:sp>
              <p:nvSpPr>
                <p:cNvPr id="75" name="Rectangle avec flèche vers le bas 14">
                  <a:extLst>
                    <a:ext uri="{FF2B5EF4-FFF2-40B4-BE49-F238E27FC236}">
                      <a16:creationId xmlns:a16="http://schemas.microsoft.com/office/drawing/2014/main" xmlns="" id="{0E74F905-FDA2-7281-DB54-D3A0E3EB189E}"/>
                    </a:ext>
                  </a:extLst>
                </p:cNvPr>
                <p:cNvSpPr/>
                <p:nvPr/>
              </p:nvSpPr>
              <p:spPr bwMode="auto">
                <a:xfrm>
                  <a:off x="6729609" y="4561020"/>
                  <a:ext cx="1728192" cy="713844"/>
                </a:xfrm>
                <a:prstGeom prst="downArrowCallout">
                  <a:avLst/>
                </a:prstGeom>
                <a:solidFill>
                  <a:srgbClr val="FF66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/>
                <a:lstStyle>
                  <a:defPPr>
                    <a:defRPr lang="en-US"/>
                  </a:defPPr>
                  <a:lvl1pPr marL="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096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2192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8288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4384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30480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6576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2672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8768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GB" sz="2400">
                    <a:latin typeface="Century Gothic" pitchFamily="34" charset="0"/>
                  </a:endParaRPr>
                </a:p>
              </p:txBody>
            </p:sp>
            <p:sp>
              <p:nvSpPr>
                <p:cNvPr id="76" name="ZoneTexte 15">
                  <a:extLst>
                    <a:ext uri="{FF2B5EF4-FFF2-40B4-BE49-F238E27FC236}">
                      <a16:creationId xmlns:a16="http://schemas.microsoft.com/office/drawing/2014/main" xmlns="" id="{D985EF5A-9E52-E35E-4218-3258BF7CDFD2}"/>
                    </a:ext>
                  </a:extLst>
                </p:cNvPr>
                <p:cNvSpPr txBox="1"/>
                <p:nvPr/>
              </p:nvSpPr>
              <p:spPr>
                <a:xfrm>
                  <a:off x="6707127" y="4650327"/>
                  <a:ext cx="1721198" cy="23642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en-US"/>
                  </a:defPPr>
                  <a:lvl1pPr marL="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096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2192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8288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4384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30480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6576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2672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8768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n-US" sz="2000" dirty="0"/>
                    <a:t>High Level Waste</a:t>
                  </a:r>
                  <a:r>
                    <a:rPr lang="fr-FR" sz="2000" dirty="0"/>
                    <a:t>(HLW) </a:t>
                  </a:r>
                  <a:endParaRPr lang="en-GB" sz="2000" dirty="0"/>
                </a:p>
              </p:txBody>
            </p:sp>
          </p:grpSp>
          <p:grpSp>
            <p:nvGrpSpPr>
              <p:cNvPr id="71" name="Groupe 16">
                <a:extLst>
                  <a:ext uri="{FF2B5EF4-FFF2-40B4-BE49-F238E27FC236}">
                    <a16:creationId xmlns:a16="http://schemas.microsoft.com/office/drawing/2014/main" xmlns="" id="{D570A508-6174-FA0D-233A-C1F58C2A6579}"/>
                  </a:ext>
                </a:extLst>
              </p:cNvPr>
              <p:cNvGrpSpPr/>
              <p:nvPr/>
            </p:nvGrpSpPr>
            <p:grpSpPr>
              <a:xfrm>
                <a:off x="5146164" y="2585040"/>
                <a:ext cx="1743636" cy="713082"/>
                <a:chOff x="3653024" y="6538200"/>
                <a:chExt cx="1743636" cy="713082"/>
              </a:xfrm>
            </p:grpSpPr>
            <p:sp>
              <p:nvSpPr>
                <p:cNvPr id="73" name="Rectangle avec flèche vers le bas 17">
                  <a:extLst>
                    <a:ext uri="{FF2B5EF4-FFF2-40B4-BE49-F238E27FC236}">
                      <a16:creationId xmlns:a16="http://schemas.microsoft.com/office/drawing/2014/main" xmlns="" id="{4EA211FE-4F3E-9CEB-7C98-822CDCD6E0D2}"/>
                    </a:ext>
                  </a:extLst>
                </p:cNvPr>
                <p:cNvSpPr/>
                <p:nvPr/>
              </p:nvSpPr>
              <p:spPr bwMode="auto">
                <a:xfrm>
                  <a:off x="3668468" y="6538200"/>
                  <a:ext cx="1728192" cy="713082"/>
                </a:xfrm>
                <a:prstGeom prst="downArrowCallout">
                  <a:avLst/>
                </a:prstGeom>
                <a:solidFill>
                  <a:srgbClr val="6699FF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/>
                <a:lstStyle>
                  <a:defPPr>
                    <a:defRPr lang="en-US"/>
                  </a:defPPr>
                  <a:lvl1pPr marL="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096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2192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8288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4384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30480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6576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2672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8768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GB" sz="2400">
                    <a:latin typeface="Century Gothic" pitchFamily="34" charset="0"/>
                  </a:endParaRPr>
                </a:p>
              </p:txBody>
            </p:sp>
            <p:sp>
              <p:nvSpPr>
                <p:cNvPr id="74" name="ZoneTexte 18">
                  <a:extLst>
                    <a:ext uri="{FF2B5EF4-FFF2-40B4-BE49-F238E27FC236}">
                      <a16:creationId xmlns:a16="http://schemas.microsoft.com/office/drawing/2014/main" xmlns="" id="{85328D53-A052-7CA2-7E92-8055F01ED401}"/>
                    </a:ext>
                  </a:extLst>
                </p:cNvPr>
                <p:cNvSpPr txBox="1"/>
                <p:nvPr/>
              </p:nvSpPr>
              <p:spPr>
                <a:xfrm>
                  <a:off x="3653024" y="6637235"/>
                  <a:ext cx="1738617" cy="23642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en-US"/>
                  </a:defPPr>
                  <a:lvl1pPr marL="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096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2192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8288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4384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30480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6576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2672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8768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n-US" sz="2000" dirty="0"/>
                    <a:t>Low Level Waste </a:t>
                  </a:r>
                  <a:r>
                    <a:rPr lang="fr-FR" sz="2000" dirty="0"/>
                    <a:t>(LLW) </a:t>
                  </a:r>
                  <a:endParaRPr lang="en-GB" sz="2000" dirty="0"/>
                </a:p>
              </p:txBody>
            </p:sp>
          </p:grpSp>
          <p:sp>
            <p:nvSpPr>
              <p:cNvPr id="72" name="ZoneTexte 28">
                <a:extLst>
                  <a:ext uri="{FF2B5EF4-FFF2-40B4-BE49-F238E27FC236}">
                    <a16:creationId xmlns:a16="http://schemas.microsoft.com/office/drawing/2014/main" xmlns="" id="{8FC67A34-9D86-4549-6273-55E488BE1203}"/>
                  </a:ext>
                </a:extLst>
              </p:cNvPr>
              <p:cNvSpPr txBox="1"/>
              <p:nvPr/>
            </p:nvSpPr>
            <p:spPr>
              <a:xfrm>
                <a:off x="6121694" y="3346824"/>
                <a:ext cx="1584176" cy="363733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fr-FR" sz="1600" dirty="0"/>
                  <a:t>Acceptance </a:t>
                </a:r>
                <a:r>
                  <a:rPr lang="fr-FR" sz="1600" dirty="0" err="1"/>
                  <a:t>criteria</a:t>
                </a:r>
                <a:endParaRPr lang="fr-FR" sz="1600" dirty="0"/>
              </a:p>
              <a:p>
                <a:pPr algn="ctr"/>
                <a:r>
                  <a:rPr lang="en-US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&lt;1.6 × 10⁷ </a:t>
                </a:r>
                <a:r>
                  <a:rPr lang="en-US" sz="1800" dirty="0" err="1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Bq</a:t>
                </a:r>
                <a:r>
                  <a:rPr lang="en-US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/kg</a:t>
                </a:r>
                <a:endParaRPr lang="en-GB" sz="1600" dirty="0"/>
              </a:p>
            </p:txBody>
          </p:sp>
        </p:grpSp>
        <p:sp>
          <p:nvSpPr>
            <p:cNvPr id="68" name="ZoneTexte 28">
              <a:extLst>
                <a:ext uri="{FF2B5EF4-FFF2-40B4-BE49-F238E27FC236}">
                  <a16:creationId xmlns:a16="http://schemas.microsoft.com/office/drawing/2014/main" xmlns="" id="{852F5CF6-B4C1-3B22-E0F0-76E8A363C9FA}"/>
                </a:ext>
              </a:extLst>
            </p:cNvPr>
            <p:cNvSpPr txBox="1"/>
            <p:nvPr/>
          </p:nvSpPr>
          <p:spPr>
            <a:xfrm>
              <a:off x="7948806" y="4389070"/>
              <a:ext cx="1581923" cy="358713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fr-FR" sz="1600" dirty="0"/>
                <a:t>Acceptance </a:t>
              </a:r>
              <a:r>
                <a:rPr lang="fr-FR" sz="1600" dirty="0" err="1"/>
                <a:t>criteria</a:t>
              </a:r>
              <a:endParaRPr lang="fr-FR" sz="1600" dirty="0"/>
            </a:p>
            <a:p>
              <a:pPr algn="ctr"/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&lt;2 kW/m³</a:t>
              </a:r>
              <a:endParaRPr lang="en-GB" sz="1600" dirty="0"/>
            </a:p>
          </p:txBody>
        </p:sp>
      </p:grpSp>
      <p:sp>
        <p:nvSpPr>
          <p:cNvPr id="119" name="Rectangle: Rounded Corners 118">
            <a:extLst>
              <a:ext uri="{FF2B5EF4-FFF2-40B4-BE49-F238E27FC236}">
                <a16:creationId xmlns:a16="http://schemas.microsoft.com/office/drawing/2014/main" xmlns="" id="{5511FE1E-BB35-F74F-A4EE-2AC9ED61FC2B}"/>
              </a:ext>
            </a:extLst>
          </p:cNvPr>
          <p:cNvSpPr/>
          <p:nvPr/>
        </p:nvSpPr>
        <p:spPr>
          <a:xfrm>
            <a:off x="7413572" y="3824008"/>
            <a:ext cx="381000" cy="370832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  <a:endParaRPr lang="lt-LT" dirty="0"/>
          </a:p>
        </p:txBody>
      </p:sp>
      <p:sp>
        <p:nvSpPr>
          <p:cNvPr id="120" name="Rectangle: Rounded Corners 119">
            <a:extLst>
              <a:ext uri="{FF2B5EF4-FFF2-40B4-BE49-F238E27FC236}">
                <a16:creationId xmlns:a16="http://schemas.microsoft.com/office/drawing/2014/main" xmlns="" id="{451B7271-ADB9-CE1D-9C41-6F60609BFA1A}"/>
              </a:ext>
            </a:extLst>
          </p:cNvPr>
          <p:cNvSpPr/>
          <p:nvPr/>
        </p:nvSpPr>
        <p:spPr>
          <a:xfrm>
            <a:off x="7420728" y="5169720"/>
            <a:ext cx="381000" cy="370832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</a:t>
            </a:r>
            <a:endParaRPr lang="lt-LT" dirty="0"/>
          </a:p>
        </p:txBody>
      </p:sp>
      <p:sp>
        <p:nvSpPr>
          <p:cNvPr id="121" name="Rectangle: Rounded Corners 120">
            <a:extLst>
              <a:ext uri="{FF2B5EF4-FFF2-40B4-BE49-F238E27FC236}">
                <a16:creationId xmlns:a16="http://schemas.microsoft.com/office/drawing/2014/main" xmlns="" id="{5C5B6C3F-A2BF-B419-1B9E-36A8A10B1807}"/>
              </a:ext>
            </a:extLst>
          </p:cNvPr>
          <p:cNvSpPr/>
          <p:nvPr/>
        </p:nvSpPr>
        <p:spPr>
          <a:xfrm>
            <a:off x="7413572" y="6502932"/>
            <a:ext cx="381000" cy="370832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3</a:t>
            </a:r>
            <a:endParaRPr lang="lt-LT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10198F57-41CE-27FC-3CF3-1AC54399D7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5028" y="3504571"/>
            <a:ext cx="7093861" cy="388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0167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3 0.00105 L 0.00035 -0.406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" y="-2036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0" grpId="0" animBg="1"/>
      <p:bldP spid="6" grpId="0"/>
      <p:bldP spid="45" grpId="0"/>
      <p:bldP spid="47" grpId="0"/>
      <p:bldP spid="48" grpId="0"/>
      <p:bldP spid="51" grpId="0"/>
      <p:bldP spid="52" grpId="0"/>
      <p:bldP spid="53" grpId="0"/>
      <p:bldP spid="119" grpId="0" animBg="1"/>
      <p:bldP spid="120" grpId="0" animBg="1"/>
      <p:bldP spid="12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38FF6AF1-5847-EFE1-1FBA-0ACE10D626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8" name="Connecteur droit 23">
            <a:extLst>
              <a:ext uri="{FF2B5EF4-FFF2-40B4-BE49-F238E27FC236}">
                <a16:creationId xmlns:a16="http://schemas.microsoft.com/office/drawing/2014/main" xmlns="" id="{0FD2E6B2-8A71-24A2-1636-36E8940FAB94}"/>
              </a:ext>
            </a:extLst>
          </p:cNvPr>
          <p:cNvCxnSpPr/>
          <p:nvPr/>
        </p:nvCxnSpPr>
        <p:spPr bwMode="auto">
          <a:xfrm>
            <a:off x="8887284" y="170705"/>
            <a:ext cx="0" cy="3486687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9" name="Connecteur droit 22">
            <a:extLst>
              <a:ext uri="{FF2B5EF4-FFF2-40B4-BE49-F238E27FC236}">
                <a16:creationId xmlns:a16="http://schemas.microsoft.com/office/drawing/2014/main" xmlns="" id="{1A5BB1EF-4813-9517-07A0-70D7246A0989}"/>
              </a:ext>
            </a:extLst>
          </p:cNvPr>
          <p:cNvCxnSpPr/>
          <p:nvPr/>
        </p:nvCxnSpPr>
        <p:spPr bwMode="auto">
          <a:xfrm>
            <a:off x="4588645" y="0"/>
            <a:ext cx="0" cy="3657392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1497357C-8C02-AB2A-6254-4631197514C3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lt-LT" smtClean="0"/>
              <a:t>16</a:t>
            </a:fld>
            <a:endParaRPr lang="lt-LT" dirty="0"/>
          </a:p>
        </p:txBody>
      </p:sp>
      <p:sp>
        <p:nvSpPr>
          <p:cNvPr id="45" name="Text Placeholder 2">
            <a:extLst>
              <a:ext uri="{FF2B5EF4-FFF2-40B4-BE49-F238E27FC236}">
                <a16:creationId xmlns:a16="http://schemas.microsoft.com/office/drawing/2014/main" xmlns="" id="{BECC675E-75B8-571C-C7F6-DBBBCE2AA6C8}"/>
              </a:ext>
            </a:extLst>
          </p:cNvPr>
          <p:cNvSpPr txBox="1"/>
          <p:nvPr/>
        </p:nvSpPr>
        <p:spPr>
          <a:xfrm>
            <a:off x="8093869" y="3761266"/>
            <a:ext cx="5813931" cy="3385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>
              <a:defRPr sz="3770" b="0" i="0">
                <a:solidFill>
                  <a:schemeClr val="tx1"/>
                </a:solidFill>
                <a:latin typeface="Calibri" panose="020F0502020204030204"/>
                <a:ea typeface="+mn-ea"/>
                <a:cs typeface="Calibri" panose="020F0502020204030204"/>
              </a:defRPr>
            </a:lvl1pPr>
            <a:lvl2pPr marL="574675">
              <a:defRPr>
                <a:latin typeface="+mn-lt"/>
                <a:ea typeface="+mn-ea"/>
                <a:cs typeface="+mn-cs"/>
              </a:defRPr>
            </a:lvl2pPr>
            <a:lvl3pPr marL="1149350">
              <a:defRPr>
                <a:latin typeface="+mn-lt"/>
                <a:ea typeface="+mn-ea"/>
                <a:cs typeface="+mn-cs"/>
              </a:defRPr>
            </a:lvl3pPr>
            <a:lvl4pPr marL="1724660">
              <a:defRPr>
                <a:latin typeface="+mn-lt"/>
                <a:ea typeface="+mn-ea"/>
                <a:cs typeface="+mn-cs"/>
              </a:defRPr>
            </a:lvl4pPr>
            <a:lvl5pPr marL="2299335">
              <a:defRPr>
                <a:latin typeface="+mn-lt"/>
                <a:ea typeface="+mn-ea"/>
                <a:cs typeface="+mn-cs"/>
              </a:defRPr>
            </a:lvl5pPr>
            <a:lvl6pPr marL="2874010">
              <a:defRPr>
                <a:latin typeface="+mn-lt"/>
                <a:ea typeface="+mn-ea"/>
                <a:cs typeface="+mn-cs"/>
              </a:defRPr>
            </a:lvl6pPr>
            <a:lvl7pPr marL="3448685">
              <a:defRPr>
                <a:latin typeface="+mn-lt"/>
                <a:ea typeface="+mn-ea"/>
                <a:cs typeface="+mn-cs"/>
              </a:defRPr>
            </a:lvl7pPr>
            <a:lvl8pPr marL="4023995">
              <a:defRPr>
                <a:latin typeface="+mn-lt"/>
                <a:ea typeface="+mn-ea"/>
                <a:cs typeface="+mn-cs"/>
              </a:defRPr>
            </a:lvl8pPr>
            <a:lvl9pPr marL="4598670">
              <a:defRPr>
                <a:latin typeface="+mn-lt"/>
                <a:ea typeface="+mn-ea"/>
                <a:cs typeface="+mn-cs"/>
              </a:defRPr>
            </a:lvl9pPr>
          </a:lstStyle>
          <a:p>
            <a:r>
              <a:rPr lang="lt-LT" sz="2200" kern="0" dirty="0" err="1"/>
              <a:t>Divertor</a:t>
            </a:r>
            <a:r>
              <a:rPr lang="lt-LT" sz="2200" kern="0" dirty="0"/>
              <a:t>: </a:t>
            </a:r>
            <a:r>
              <a:rPr lang="en-US" sz="2200" kern="0" dirty="0"/>
              <a:t>0.373 </a:t>
            </a:r>
            <a:r>
              <a:rPr lang="en-US" sz="2200" kern="0" dirty="0" err="1"/>
              <a:t>GBq</a:t>
            </a:r>
            <a:r>
              <a:rPr lang="en-US" sz="2200" kern="0" dirty="0"/>
              <a:t>/kg-13.9 </a:t>
            </a:r>
            <a:r>
              <a:rPr lang="en-US" sz="2200" kern="0" dirty="0" err="1"/>
              <a:t>TBq</a:t>
            </a:r>
            <a:r>
              <a:rPr lang="en-US" sz="2200" kern="0" dirty="0"/>
              <a:t>/kg</a:t>
            </a:r>
            <a:endParaRPr lang="lt-LT" sz="2200" kern="0" dirty="0"/>
          </a:p>
        </p:txBody>
      </p:sp>
      <p:sp>
        <p:nvSpPr>
          <p:cNvPr id="47" name="Text Placeholder 2">
            <a:extLst>
              <a:ext uri="{FF2B5EF4-FFF2-40B4-BE49-F238E27FC236}">
                <a16:creationId xmlns:a16="http://schemas.microsoft.com/office/drawing/2014/main" xmlns="" id="{C2776BB5-9B40-4772-5CB2-5125B971663F}"/>
              </a:ext>
            </a:extLst>
          </p:cNvPr>
          <p:cNvSpPr txBox="1"/>
          <p:nvPr/>
        </p:nvSpPr>
        <p:spPr>
          <a:xfrm>
            <a:off x="8110412" y="5146479"/>
            <a:ext cx="5813931" cy="3385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>
              <a:defRPr sz="3770" b="0" i="0">
                <a:solidFill>
                  <a:schemeClr val="tx1"/>
                </a:solidFill>
                <a:latin typeface="Calibri" panose="020F0502020204030204"/>
                <a:ea typeface="+mn-ea"/>
                <a:cs typeface="Calibri" panose="020F0502020204030204"/>
              </a:defRPr>
            </a:lvl1pPr>
            <a:lvl2pPr marL="574675">
              <a:defRPr>
                <a:latin typeface="+mn-lt"/>
                <a:ea typeface="+mn-ea"/>
                <a:cs typeface="+mn-cs"/>
              </a:defRPr>
            </a:lvl2pPr>
            <a:lvl3pPr marL="1149350">
              <a:defRPr>
                <a:latin typeface="+mn-lt"/>
                <a:ea typeface="+mn-ea"/>
                <a:cs typeface="+mn-cs"/>
              </a:defRPr>
            </a:lvl3pPr>
            <a:lvl4pPr marL="1724660">
              <a:defRPr>
                <a:latin typeface="+mn-lt"/>
                <a:ea typeface="+mn-ea"/>
                <a:cs typeface="+mn-cs"/>
              </a:defRPr>
            </a:lvl4pPr>
            <a:lvl5pPr marL="2299335">
              <a:defRPr>
                <a:latin typeface="+mn-lt"/>
                <a:ea typeface="+mn-ea"/>
                <a:cs typeface="+mn-cs"/>
              </a:defRPr>
            </a:lvl5pPr>
            <a:lvl6pPr marL="2874010">
              <a:defRPr>
                <a:latin typeface="+mn-lt"/>
                <a:ea typeface="+mn-ea"/>
                <a:cs typeface="+mn-cs"/>
              </a:defRPr>
            </a:lvl6pPr>
            <a:lvl7pPr marL="3448685">
              <a:defRPr>
                <a:latin typeface="+mn-lt"/>
                <a:ea typeface="+mn-ea"/>
                <a:cs typeface="+mn-cs"/>
              </a:defRPr>
            </a:lvl7pPr>
            <a:lvl8pPr marL="4023995">
              <a:defRPr>
                <a:latin typeface="+mn-lt"/>
                <a:ea typeface="+mn-ea"/>
                <a:cs typeface="+mn-cs"/>
              </a:defRPr>
            </a:lvl8pPr>
            <a:lvl9pPr marL="4598670">
              <a:defRPr>
                <a:latin typeface="+mn-lt"/>
                <a:ea typeface="+mn-ea"/>
                <a:cs typeface="+mn-cs"/>
              </a:defRPr>
            </a:lvl9pPr>
          </a:lstStyle>
          <a:p>
            <a:r>
              <a:rPr lang="en-US" sz="2200" kern="0" dirty="0"/>
              <a:t>Breeding blanket</a:t>
            </a:r>
            <a:r>
              <a:rPr lang="lt-LT" sz="2200" kern="0" dirty="0"/>
              <a:t>: </a:t>
            </a:r>
            <a:r>
              <a:rPr lang="en-US" sz="2200" kern="0" dirty="0"/>
              <a:t>0.26 </a:t>
            </a:r>
            <a:r>
              <a:rPr lang="en-US" sz="2200" kern="0" dirty="0" err="1"/>
              <a:t>GBq</a:t>
            </a:r>
            <a:r>
              <a:rPr lang="en-US" sz="2200" kern="0" dirty="0"/>
              <a:t>/kg – 13.4 </a:t>
            </a:r>
            <a:r>
              <a:rPr lang="en-US" sz="2200" kern="0" dirty="0" err="1"/>
              <a:t>GBq</a:t>
            </a:r>
            <a:r>
              <a:rPr lang="en-US" sz="2200" kern="0" dirty="0"/>
              <a:t>/kg</a:t>
            </a:r>
          </a:p>
        </p:txBody>
      </p:sp>
      <p:sp>
        <p:nvSpPr>
          <p:cNvPr id="48" name="Text Placeholder 2">
            <a:extLst>
              <a:ext uri="{FF2B5EF4-FFF2-40B4-BE49-F238E27FC236}">
                <a16:creationId xmlns:a16="http://schemas.microsoft.com/office/drawing/2014/main" xmlns="" id="{2A6B7644-1787-3636-11D4-41F492A0AB7E}"/>
              </a:ext>
            </a:extLst>
          </p:cNvPr>
          <p:cNvSpPr txBox="1"/>
          <p:nvPr/>
        </p:nvSpPr>
        <p:spPr>
          <a:xfrm>
            <a:off x="8126997" y="6437077"/>
            <a:ext cx="5813931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>
              <a:defRPr sz="3770" b="0" i="0">
                <a:solidFill>
                  <a:schemeClr val="tx1"/>
                </a:solidFill>
                <a:latin typeface="Calibri" panose="020F0502020204030204"/>
                <a:ea typeface="+mn-ea"/>
                <a:cs typeface="Calibri" panose="020F0502020204030204"/>
              </a:defRPr>
            </a:lvl1pPr>
            <a:lvl2pPr marL="574675">
              <a:defRPr>
                <a:latin typeface="+mn-lt"/>
                <a:ea typeface="+mn-ea"/>
                <a:cs typeface="+mn-cs"/>
              </a:defRPr>
            </a:lvl2pPr>
            <a:lvl3pPr marL="1149350">
              <a:defRPr>
                <a:latin typeface="+mn-lt"/>
                <a:ea typeface="+mn-ea"/>
                <a:cs typeface="+mn-cs"/>
              </a:defRPr>
            </a:lvl3pPr>
            <a:lvl4pPr marL="1724660">
              <a:defRPr>
                <a:latin typeface="+mn-lt"/>
                <a:ea typeface="+mn-ea"/>
                <a:cs typeface="+mn-cs"/>
              </a:defRPr>
            </a:lvl4pPr>
            <a:lvl5pPr marL="2299335">
              <a:defRPr>
                <a:latin typeface="+mn-lt"/>
                <a:ea typeface="+mn-ea"/>
                <a:cs typeface="+mn-cs"/>
              </a:defRPr>
            </a:lvl5pPr>
            <a:lvl6pPr marL="2874010">
              <a:defRPr>
                <a:latin typeface="+mn-lt"/>
                <a:ea typeface="+mn-ea"/>
                <a:cs typeface="+mn-cs"/>
              </a:defRPr>
            </a:lvl6pPr>
            <a:lvl7pPr marL="3448685">
              <a:defRPr>
                <a:latin typeface="+mn-lt"/>
                <a:ea typeface="+mn-ea"/>
                <a:cs typeface="+mn-cs"/>
              </a:defRPr>
            </a:lvl7pPr>
            <a:lvl8pPr marL="4023995">
              <a:defRPr>
                <a:latin typeface="+mn-lt"/>
                <a:ea typeface="+mn-ea"/>
                <a:cs typeface="+mn-cs"/>
              </a:defRPr>
            </a:lvl8pPr>
            <a:lvl9pPr marL="4598670">
              <a:defRPr>
                <a:latin typeface="+mn-lt"/>
                <a:ea typeface="+mn-ea"/>
                <a:cs typeface="+mn-cs"/>
              </a:defRPr>
            </a:lvl9pPr>
          </a:lstStyle>
          <a:p>
            <a:r>
              <a:rPr lang="en-US" sz="2200" kern="0" dirty="0"/>
              <a:t>Vacuum vessel</a:t>
            </a:r>
            <a:r>
              <a:rPr lang="lt-LT" sz="2200" kern="0" dirty="0"/>
              <a:t>: </a:t>
            </a:r>
            <a:r>
              <a:rPr lang="en-US" sz="2200" kern="0" dirty="0"/>
              <a:t>1.54 </a:t>
            </a:r>
            <a:r>
              <a:rPr lang="en-US" sz="2200" kern="0" dirty="0" err="1"/>
              <a:t>GBq</a:t>
            </a:r>
            <a:r>
              <a:rPr lang="en-US" sz="2200" kern="0" dirty="0"/>
              <a:t>/kg – 0.381 </a:t>
            </a:r>
            <a:r>
              <a:rPr lang="en-US" sz="2200" kern="0" dirty="0" err="1"/>
              <a:t>TBq</a:t>
            </a:r>
            <a:r>
              <a:rPr lang="en-US" sz="2200" kern="0" dirty="0"/>
              <a:t>/kg</a:t>
            </a:r>
          </a:p>
          <a:p>
            <a:endParaRPr lang="en-US" sz="2200" kern="0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xmlns="" id="{8DFD5C4D-ADDC-9F28-2E9D-7A271870E2A6}"/>
              </a:ext>
            </a:extLst>
          </p:cNvPr>
          <p:cNvSpPr txBox="1"/>
          <p:nvPr/>
        </p:nvSpPr>
        <p:spPr>
          <a:xfrm>
            <a:off x="4620026" y="2901170"/>
            <a:ext cx="4301238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>
              <a:defRPr sz="3770" b="0" i="0">
                <a:solidFill>
                  <a:schemeClr val="tx1"/>
                </a:solidFill>
                <a:latin typeface="Calibri" panose="020F0502020204030204"/>
                <a:ea typeface="+mn-ea"/>
                <a:cs typeface="Calibri" panose="020F0502020204030204"/>
              </a:defRPr>
            </a:lvl1pPr>
            <a:lvl2pPr marL="574675">
              <a:defRPr>
                <a:latin typeface="+mn-lt"/>
                <a:ea typeface="+mn-ea"/>
                <a:cs typeface="+mn-cs"/>
              </a:defRPr>
            </a:lvl2pPr>
            <a:lvl3pPr marL="1149350">
              <a:defRPr>
                <a:latin typeface="+mn-lt"/>
                <a:ea typeface="+mn-ea"/>
                <a:cs typeface="+mn-cs"/>
              </a:defRPr>
            </a:lvl3pPr>
            <a:lvl4pPr marL="1724660">
              <a:defRPr>
                <a:latin typeface="+mn-lt"/>
                <a:ea typeface="+mn-ea"/>
                <a:cs typeface="+mn-cs"/>
              </a:defRPr>
            </a:lvl4pPr>
            <a:lvl5pPr marL="2299335">
              <a:defRPr>
                <a:latin typeface="+mn-lt"/>
                <a:ea typeface="+mn-ea"/>
                <a:cs typeface="+mn-cs"/>
              </a:defRPr>
            </a:lvl5pPr>
            <a:lvl6pPr marL="2874010">
              <a:defRPr>
                <a:latin typeface="+mn-lt"/>
                <a:ea typeface="+mn-ea"/>
                <a:cs typeface="+mn-cs"/>
              </a:defRPr>
            </a:lvl6pPr>
            <a:lvl7pPr marL="3448685">
              <a:defRPr>
                <a:latin typeface="+mn-lt"/>
                <a:ea typeface="+mn-ea"/>
                <a:cs typeface="+mn-cs"/>
              </a:defRPr>
            </a:lvl7pPr>
            <a:lvl8pPr marL="4023995">
              <a:defRPr>
                <a:latin typeface="+mn-lt"/>
                <a:ea typeface="+mn-ea"/>
                <a:cs typeface="+mn-cs"/>
              </a:defRPr>
            </a:lvl8pPr>
            <a:lvl9pPr marL="4598670">
              <a:defRPr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kern="0" dirty="0">
                <a:solidFill>
                  <a:srgbClr val="E6A514"/>
                </a:solidFill>
              </a:rPr>
              <a:t>All components</a:t>
            </a:r>
            <a:endParaRPr lang="lt-LT" sz="2400" kern="0" dirty="0">
              <a:solidFill>
                <a:srgbClr val="E6A514"/>
              </a:solidFill>
            </a:endParaRPr>
          </a:p>
        </p:txBody>
      </p:sp>
      <p:sp>
        <p:nvSpPr>
          <p:cNvPr id="6" name="ZoneTexte 28">
            <a:extLst>
              <a:ext uri="{FF2B5EF4-FFF2-40B4-BE49-F238E27FC236}">
                <a16:creationId xmlns:a16="http://schemas.microsoft.com/office/drawing/2014/main" xmlns="" id="{4132EDA3-FB01-311C-0839-3E91A947C330}"/>
              </a:ext>
            </a:extLst>
          </p:cNvPr>
          <p:cNvSpPr txBox="1"/>
          <p:nvPr/>
        </p:nvSpPr>
        <p:spPr>
          <a:xfrm>
            <a:off x="-15484" y="2108294"/>
            <a:ext cx="13460021" cy="338554"/>
          </a:xfrm>
          <a:prstGeom prst="rect">
            <a:avLst/>
          </a:prstGeom>
          <a:solidFill>
            <a:srgbClr val="4F81BD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b="1" dirty="0">
                <a:solidFill>
                  <a:schemeClr val="bg1"/>
                </a:solidFill>
              </a:rPr>
              <a:t>After 1 year</a:t>
            </a:r>
            <a:endParaRPr lang="en-GB" sz="1600" b="1" dirty="0">
              <a:solidFill>
                <a:schemeClr val="bg1"/>
              </a:solidFill>
            </a:endParaRP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xmlns="" id="{13DD49FE-B211-4BB3-450A-F77E5EC9E610}"/>
              </a:ext>
            </a:extLst>
          </p:cNvPr>
          <p:cNvSpPr txBox="1"/>
          <p:nvPr/>
        </p:nvSpPr>
        <p:spPr>
          <a:xfrm>
            <a:off x="9160798" y="4087517"/>
            <a:ext cx="4283740" cy="3385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>
              <a:defRPr sz="3770" b="0" i="0">
                <a:solidFill>
                  <a:schemeClr val="tx1"/>
                </a:solidFill>
                <a:latin typeface="Calibri" panose="020F0502020204030204"/>
                <a:ea typeface="+mn-ea"/>
                <a:cs typeface="Calibri" panose="020F0502020204030204"/>
              </a:defRPr>
            </a:lvl1pPr>
            <a:lvl2pPr marL="574675">
              <a:defRPr>
                <a:latin typeface="+mn-lt"/>
                <a:ea typeface="+mn-ea"/>
                <a:cs typeface="+mn-cs"/>
              </a:defRPr>
            </a:lvl2pPr>
            <a:lvl3pPr marL="1149350">
              <a:defRPr>
                <a:latin typeface="+mn-lt"/>
                <a:ea typeface="+mn-ea"/>
                <a:cs typeface="+mn-cs"/>
              </a:defRPr>
            </a:lvl3pPr>
            <a:lvl4pPr marL="1724660">
              <a:defRPr>
                <a:latin typeface="+mn-lt"/>
                <a:ea typeface="+mn-ea"/>
                <a:cs typeface="+mn-cs"/>
              </a:defRPr>
            </a:lvl4pPr>
            <a:lvl5pPr marL="2299335">
              <a:defRPr>
                <a:latin typeface="+mn-lt"/>
                <a:ea typeface="+mn-ea"/>
                <a:cs typeface="+mn-cs"/>
              </a:defRPr>
            </a:lvl5pPr>
            <a:lvl6pPr marL="2874010">
              <a:defRPr>
                <a:latin typeface="+mn-lt"/>
                <a:ea typeface="+mn-ea"/>
                <a:cs typeface="+mn-cs"/>
              </a:defRPr>
            </a:lvl6pPr>
            <a:lvl7pPr marL="3448685">
              <a:defRPr>
                <a:latin typeface="+mn-lt"/>
                <a:ea typeface="+mn-ea"/>
                <a:cs typeface="+mn-cs"/>
              </a:defRPr>
            </a:lvl7pPr>
            <a:lvl8pPr marL="4023995">
              <a:defRPr>
                <a:latin typeface="+mn-lt"/>
                <a:ea typeface="+mn-ea"/>
                <a:cs typeface="+mn-cs"/>
              </a:defRPr>
            </a:lvl8pPr>
            <a:lvl9pPr marL="4598670">
              <a:defRPr>
                <a:latin typeface="+mn-lt"/>
                <a:ea typeface="+mn-ea"/>
                <a:cs typeface="+mn-cs"/>
              </a:defRPr>
            </a:lvl9pPr>
          </a:lstStyle>
          <a:p>
            <a:r>
              <a:rPr lang="en-US" sz="2200" kern="0" dirty="0"/>
              <a:t>2.94 </a:t>
            </a:r>
            <a:r>
              <a:rPr lang="en-US" sz="2200" kern="0" dirty="0" err="1"/>
              <a:t>mW</a:t>
            </a:r>
            <a:r>
              <a:rPr lang="en-US" sz="2200" kern="0" dirty="0"/>
              <a:t>/m</a:t>
            </a:r>
            <a:r>
              <a:rPr lang="en-US" sz="2200" kern="0" baseline="30000" dirty="0"/>
              <a:t>3 </a:t>
            </a:r>
            <a:r>
              <a:rPr lang="en-US" sz="2200" kern="0" dirty="0"/>
              <a:t>– 1.28 kW/m</a:t>
            </a:r>
            <a:r>
              <a:rPr lang="en-US" sz="2200" kern="0" baseline="30000" dirty="0"/>
              <a:t>3</a:t>
            </a:r>
            <a:r>
              <a:rPr lang="en-US" sz="2200" kern="0" dirty="0"/>
              <a:t> 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xmlns="" id="{F12F206D-2DCC-B8B7-9FB3-BEC321BF8377}"/>
              </a:ext>
            </a:extLst>
          </p:cNvPr>
          <p:cNvSpPr txBox="1"/>
          <p:nvPr/>
        </p:nvSpPr>
        <p:spPr>
          <a:xfrm>
            <a:off x="9922669" y="6694898"/>
            <a:ext cx="4135324" cy="3385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>
              <a:defRPr sz="3770" b="0" i="0">
                <a:solidFill>
                  <a:schemeClr val="tx1"/>
                </a:solidFill>
                <a:latin typeface="Calibri" panose="020F0502020204030204"/>
                <a:ea typeface="+mn-ea"/>
                <a:cs typeface="Calibri" panose="020F0502020204030204"/>
              </a:defRPr>
            </a:lvl1pPr>
            <a:lvl2pPr marL="574675">
              <a:defRPr>
                <a:latin typeface="+mn-lt"/>
                <a:ea typeface="+mn-ea"/>
                <a:cs typeface="+mn-cs"/>
              </a:defRPr>
            </a:lvl2pPr>
            <a:lvl3pPr marL="1149350">
              <a:defRPr>
                <a:latin typeface="+mn-lt"/>
                <a:ea typeface="+mn-ea"/>
                <a:cs typeface="+mn-cs"/>
              </a:defRPr>
            </a:lvl3pPr>
            <a:lvl4pPr marL="1724660">
              <a:defRPr>
                <a:latin typeface="+mn-lt"/>
                <a:ea typeface="+mn-ea"/>
                <a:cs typeface="+mn-cs"/>
              </a:defRPr>
            </a:lvl4pPr>
            <a:lvl5pPr marL="2299335">
              <a:defRPr>
                <a:latin typeface="+mn-lt"/>
                <a:ea typeface="+mn-ea"/>
                <a:cs typeface="+mn-cs"/>
              </a:defRPr>
            </a:lvl5pPr>
            <a:lvl6pPr marL="2874010">
              <a:defRPr>
                <a:latin typeface="+mn-lt"/>
                <a:ea typeface="+mn-ea"/>
                <a:cs typeface="+mn-cs"/>
              </a:defRPr>
            </a:lvl6pPr>
            <a:lvl7pPr marL="3448685">
              <a:defRPr>
                <a:latin typeface="+mn-lt"/>
                <a:ea typeface="+mn-ea"/>
                <a:cs typeface="+mn-cs"/>
              </a:defRPr>
            </a:lvl7pPr>
            <a:lvl8pPr marL="4023995">
              <a:defRPr>
                <a:latin typeface="+mn-lt"/>
                <a:ea typeface="+mn-ea"/>
                <a:cs typeface="+mn-cs"/>
              </a:defRPr>
            </a:lvl8pPr>
            <a:lvl9pPr marL="4598670">
              <a:defRPr>
                <a:latin typeface="+mn-lt"/>
                <a:ea typeface="+mn-ea"/>
                <a:cs typeface="+mn-cs"/>
              </a:defRPr>
            </a:lvl9pPr>
          </a:lstStyle>
          <a:p>
            <a:r>
              <a:rPr lang="en-US" sz="2200" kern="0" dirty="0"/>
              <a:t>0.751 W/m</a:t>
            </a:r>
            <a:r>
              <a:rPr lang="en-US" sz="2200" kern="0" baseline="30000" dirty="0"/>
              <a:t>3 </a:t>
            </a:r>
            <a:r>
              <a:rPr lang="en-US" sz="2200" kern="0" dirty="0"/>
              <a:t>– 0.3 kW/m</a:t>
            </a:r>
            <a:r>
              <a:rPr lang="en-US" sz="2200" kern="0" baseline="30000" dirty="0"/>
              <a:t>3</a:t>
            </a:r>
            <a:r>
              <a:rPr lang="en-US" sz="2200" kern="0" dirty="0"/>
              <a:t> </a:t>
            </a: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xmlns="" id="{3AEFC20E-8B65-54DE-BBE3-7F4FF805035D}"/>
              </a:ext>
            </a:extLst>
          </p:cNvPr>
          <p:cNvSpPr txBox="1"/>
          <p:nvPr/>
        </p:nvSpPr>
        <p:spPr>
          <a:xfrm>
            <a:off x="10151269" y="5472730"/>
            <a:ext cx="3534761" cy="3385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>
              <a:defRPr sz="3770" b="0" i="0">
                <a:solidFill>
                  <a:schemeClr val="tx1"/>
                </a:solidFill>
                <a:latin typeface="Calibri" panose="020F0502020204030204"/>
                <a:ea typeface="+mn-ea"/>
                <a:cs typeface="Calibri" panose="020F0502020204030204"/>
              </a:defRPr>
            </a:lvl1pPr>
            <a:lvl2pPr marL="574675">
              <a:defRPr>
                <a:latin typeface="+mn-lt"/>
                <a:ea typeface="+mn-ea"/>
                <a:cs typeface="+mn-cs"/>
              </a:defRPr>
            </a:lvl2pPr>
            <a:lvl3pPr marL="1149350">
              <a:defRPr>
                <a:latin typeface="+mn-lt"/>
                <a:ea typeface="+mn-ea"/>
                <a:cs typeface="+mn-cs"/>
              </a:defRPr>
            </a:lvl3pPr>
            <a:lvl4pPr marL="1724660">
              <a:defRPr>
                <a:latin typeface="+mn-lt"/>
                <a:ea typeface="+mn-ea"/>
                <a:cs typeface="+mn-cs"/>
              </a:defRPr>
            </a:lvl4pPr>
            <a:lvl5pPr marL="2299335">
              <a:defRPr>
                <a:latin typeface="+mn-lt"/>
                <a:ea typeface="+mn-ea"/>
                <a:cs typeface="+mn-cs"/>
              </a:defRPr>
            </a:lvl5pPr>
            <a:lvl6pPr marL="2874010">
              <a:defRPr>
                <a:latin typeface="+mn-lt"/>
                <a:ea typeface="+mn-ea"/>
                <a:cs typeface="+mn-cs"/>
              </a:defRPr>
            </a:lvl6pPr>
            <a:lvl7pPr marL="3448685">
              <a:defRPr>
                <a:latin typeface="+mn-lt"/>
                <a:ea typeface="+mn-ea"/>
                <a:cs typeface="+mn-cs"/>
              </a:defRPr>
            </a:lvl7pPr>
            <a:lvl8pPr marL="4023995">
              <a:defRPr>
                <a:latin typeface="+mn-lt"/>
                <a:ea typeface="+mn-ea"/>
                <a:cs typeface="+mn-cs"/>
              </a:defRPr>
            </a:lvl8pPr>
            <a:lvl9pPr marL="4598670">
              <a:defRPr>
                <a:latin typeface="+mn-lt"/>
                <a:ea typeface="+mn-ea"/>
                <a:cs typeface="+mn-cs"/>
              </a:defRPr>
            </a:lvl9pPr>
          </a:lstStyle>
          <a:p>
            <a:r>
              <a:rPr lang="en-US" sz="2200" kern="0" dirty="0"/>
              <a:t> 10</a:t>
            </a:r>
            <a:r>
              <a:rPr lang="lt-LT" sz="2200" kern="0" dirty="0"/>
              <a:t>.</a:t>
            </a:r>
            <a:r>
              <a:rPr lang="en-US" sz="2200" kern="0" dirty="0"/>
              <a:t>2 µW/m</a:t>
            </a:r>
            <a:r>
              <a:rPr lang="en-US" sz="2200" kern="0" baseline="30000" dirty="0"/>
              <a:t>3 </a:t>
            </a:r>
            <a:r>
              <a:rPr lang="en-US" sz="2200" kern="0" dirty="0"/>
              <a:t>– 1.3 </a:t>
            </a:r>
            <a:r>
              <a:rPr lang="en-US" sz="2200" kern="0" dirty="0" err="1"/>
              <a:t>mW</a:t>
            </a:r>
            <a:r>
              <a:rPr lang="en-US" sz="2200" kern="0" dirty="0"/>
              <a:t>/m</a:t>
            </a:r>
            <a:r>
              <a:rPr lang="en-US" sz="2200" kern="0" baseline="30000" dirty="0"/>
              <a:t>3</a:t>
            </a:r>
            <a:r>
              <a:rPr lang="en-US" sz="2200" kern="0" dirty="0"/>
              <a:t> </a:t>
            </a:r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xmlns="" id="{1A1C2D0B-FCFC-4444-A128-654047ADF7FD}"/>
              </a:ext>
            </a:extLst>
          </p:cNvPr>
          <p:cNvGrpSpPr/>
          <p:nvPr/>
        </p:nvGrpSpPr>
        <p:grpSpPr>
          <a:xfrm>
            <a:off x="104777" y="91325"/>
            <a:ext cx="12966690" cy="1904737"/>
            <a:chOff x="4903827" y="3637800"/>
            <a:chExt cx="5625592" cy="1109983"/>
          </a:xfrm>
        </p:grpSpPr>
        <p:grpSp>
          <p:nvGrpSpPr>
            <p:cNvPr id="51" name="Groupe 30">
              <a:extLst>
                <a:ext uri="{FF2B5EF4-FFF2-40B4-BE49-F238E27FC236}">
                  <a16:creationId xmlns:a16="http://schemas.microsoft.com/office/drawing/2014/main" xmlns="" id="{7D41C079-EFF8-71C9-ECD4-A3B869D1DBEF}"/>
                </a:ext>
              </a:extLst>
            </p:cNvPr>
            <p:cNvGrpSpPr/>
            <p:nvPr/>
          </p:nvGrpSpPr>
          <p:grpSpPr>
            <a:xfrm>
              <a:off x="4903827" y="3637800"/>
              <a:ext cx="5625592" cy="1109982"/>
              <a:chOff x="5158082" y="2585040"/>
              <a:chExt cx="5633605" cy="1125517"/>
            </a:xfrm>
          </p:grpSpPr>
          <p:grpSp>
            <p:nvGrpSpPr>
              <p:cNvPr id="53" name="Groupe 10">
                <a:extLst>
                  <a:ext uri="{FF2B5EF4-FFF2-40B4-BE49-F238E27FC236}">
                    <a16:creationId xmlns:a16="http://schemas.microsoft.com/office/drawing/2014/main" xmlns="" id="{52F13781-47BD-CCA6-090F-927008A525BD}"/>
                  </a:ext>
                </a:extLst>
              </p:cNvPr>
              <p:cNvGrpSpPr/>
              <p:nvPr/>
            </p:nvGrpSpPr>
            <p:grpSpPr>
              <a:xfrm>
                <a:off x="7190089" y="2585040"/>
                <a:ext cx="1734120" cy="713081"/>
                <a:chOff x="7367889" y="4934540"/>
                <a:chExt cx="1734120" cy="713081"/>
              </a:xfrm>
            </p:grpSpPr>
            <p:sp>
              <p:nvSpPr>
                <p:cNvPr id="61" name="Rectangle avec flèche vers le bas 11">
                  <a:extLst>
                    <a:ext uri="{FF2B5EF4-FFF2-40B4-BE49-F238E27FC236}">
                      <a16:creationId xmlns:a16="http://schemas.microsoft.com/office/drawing/2014/main" xmlns="" id="{C607F0EF-4F0E-6794-C217-AF2A6ACDDCE0}"/>
                    </a:ext>
                  </a:extLst>
                </p:cNvPr>
                <p:cNvSpPr/>
                <p:nvPr/>
              </p:nvSpPr>
              <p:spPr bwMode="auto">
                <a:xfrm>
                  <a:off x="7367889" y="4934540"/>
                  <a:ext cx="1728192" cy="713081"/>
                </a:xfrm>
                <a:prstGeom prst="downArrowCallout">
                  <a:avLst/>
                </a:prstGeom>
                <a:solidFill>
                  <a:srgbClr val="E6A514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/>
                <a:lstStyle>
                  <a:defPPr>
                    <a:defRPr lang="en-US"/>
                  </a:defPPr>
                  <a:lvl1pPr marL="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096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2192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8288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4384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30480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6576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2672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8768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GB" sz="2400">
                    <a:latin typeface="Century Gothic" pitchFamily="34" charset="0"/>
                  </a:endParaRPr>
                </a:p>
              </p:txBody>
            </p:sp>
            <p:sp>
              <p:nvSpPr>
                <p:cNvPr id="62" name="ZoneTexte 12">
                  <a:extLst>
                    <a:ext uri="{FF2B5EF4-FFF2-40B4-BE49-F238E27FC236}">
                      <a16:creationId xmlns:a16="http://schemas.microsoft.com/office/drawing/2014/main" xmlns="" id="{325C0921-B52C-C32E-6439-88E4A0AC4A13}"/>
                    </a:ext>
                  </a:extLst>
                </p:cNvPr>
                <p:cNvSpPr txBox="1"/>
                <p:nvPr/>
              </p:nvSpPr>
              <p:spPr>
                <a:xfrm>
                  <a:off x="7380196" y="5023720"/>
                  <a:ext cx="1721813" cy="236427"/>
                </a:xfrm>
                <a:prstGeom prst="rect">
                  <a:avLst/>
                </a:prstGeom>
                <a:solidFill>
                  <a:srgbClr val="E6A514"/>
                </a:solidFill>
              </p:spPr>
              <p:txBody>
                <a:bodyPr wrap="square" rtlCol="0">
                  <a:spAutoFit/>
                </a:bodyPr>
                <a:lstStyle>
                  <a:defPPr>
                    <a:defRPr lang="en-US"/>
                  </a:defPPr>
                  <a:lvl1pPr marL="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096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2192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8288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4384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30480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6576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2672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8768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n-US" sz="2000" dirty="0"/>
                    <a:t>Intermediate Level Waste</a:t>
                  </a:r>
                  <a:r>
                    <a:rPr lang="fr-FR" sz="2000" dirty="0"/>
                    <a:t>(ILW) </a:t>
                  </a:r>
                  <a:endParaRPr lang="en-GB" sz="2000" dirty="0"/>
                </a:p>
              </p:txBody>
            </p:sp>
          </p:grpSp>
          <p:grpSp>
            <p:nvGrpSpPr>
              <p:cNvPr id="54" name="Groupe 13">
                <a:extLst>
                  <a:ext uri="{FF2B5EF4-FFF2-40B4-BE49-F238E27FC236}">
                    <a16:creationId xmlns:a16="http://schemas.microsoft.com/office/drawing/2014/main" xmlns="" id="{B2165949-2C15-5DC1-B06C-093F882B42BA}"/>
                  </a:ext>
                </a:extLst>
              </p:cNvPr>
              <p:cNvGrpSpPr/>
              <p:nvPr/>
            </p:nvGrpSpPr>
            <p:grpSpPr>
              <a:xfrm>
                <a:off x="9054273" y="2587984"/>
                <a:ext cx="1737414" cy="713844"/>
                <a:chOff x="6729609" y="4561020"/>
                <a:chExt cx="1737414" cy="713844"/>
              </a:xfrm>
            </p:grpSpPr>
            <p:sp>
              <p:nvSpPr>
                <p:cNvPr id="59" name="Rectangle avec flèche vers le bas 14">
                  <a:extLst>
                    <a:ext uri="{FF2B5EF4-FFF2-40B4-BE49-F238E27FC236}">
                      <a16:creationId xmlns:a16="http://schemas.microsoft.com/office/drawing/2014/main" xmlns="" id="{060D95F4-8049-5165-D2C6-5DC3E46B1C07}"/>
                    </a:ext>
                  </a:extLst>
                </p:cNvPr>
                <p:cNvSpPr/>
                <p:nvPr/>
              </p:nvSpPr>
              <p:spPr bwMode="auto">
                <a:xfrm>
                  <a:off x="6729609" y="4561020"/>
                  <a:ext cx="1728192" cy="713844"/>
                </a:xfrm>
                <a:prstGeom prst="downArrowCallout">
                  <a:avLst/>
                </a:prstGeom>
                <a:solidFill>
                  <a:srgbClr val="FF66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/>
                <a:lstStyle>
                  <a:defPPr>
                    <a:defRPr lang="en-US"/>
                  </a:defPPr>
                  <a:lvl1pPr marL="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096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2192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8288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4384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30480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6576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2672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8768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GB" sz="2400">
                    <a:latin typeface="Century Gothic" pitchFamily="34" charset="0"/>
                  </a:endParaRPr>
                </a:p>
              </p:txBody>
            </p:sp>
            <p:sp>
              <p:nvSpPr>
                <p:cNvPr id="60" name="ZoneTexte 15">
                  <a:extLst>
                    <a:ext uri="{FF2B5EF4-FFF2-40B4-BE49-F238E27FC236}">
                      <a16:creationId xmlns:a16="http://schemas.microsoft.com/office/drawing/2014/main" xmlns="" id="{04D7F1CC-5C22-C431-AA85-0258411AC3EF}"/>
                    </a:ext>
                  </a:extLst>
                </p:cNvPr>
                <p:cNvSpPr txBox="1"/>
                <p:nvPr/>
              </p:nvSpPr>
              <p:spPr>
                <a:xfrm>
                  <a:off x="6745209" y="4649432"/>
                  <a:ext cx="1721814" cy="23642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en-US"/>
                  </a:defPPr>
                  <a:lvl1pPr marL="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096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2192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8288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4384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30480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6576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2672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8768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n-US" sz="2000" dirty="0"/>
                    <a:t>High Level Waste </a:t>
                  </a:r>
                  <a:r>
                    <a:rPr lang="fr-FR" sz="2000" dirty="0"/>
                    <a:t>(HLW) </a:t>
                  </a:r>
                  <a:endParaRPr lang="en-GB" sz="2000" dirty="0"/>
                </a:p>
              </p:txBody>
            </p:sp>
          </p:grpSp>
          <p:grpSp>
            <p:nvGrpSpPr>
              <p:cNvPr id="55" name="Groupe 16">
                <a:extLst>
                  <a:ext uri="{FF2B5EF4-FFF2-40B4-BE49-F238E27FC236}">
                    <a16:creationId xmlns:a16="http://schemas.microsoft.com/office/drawing/2014/main" xmlns="" id="{E3D0D1FE-160F-6FBF-D2B2-290CDE1C41E5}"/>
                  </a:ext>
                </a:extLst>
              </p:cNvPr>
              <p:cNvGrpSpPr/>
              <p:nvPr/>
            </p:nvGrpSpPr>
            <p:grpSpPr>
              <a:xfrm>
                <a:off x="5158082" y="2585040"/>
                <a:ext cx="1731718" cy="713082"/>
                <a:chOff x="3664942" y="6538200"/>
                <a:chExt cx="1731718" cy="713082"/>
              </a:xfrm>
            </p:grpSpPr>
            <p:sp>
              <p:nvSpPr>
                <p:cNvPr id="57" name="Rectangle avec flèche vers le bas 17">
                  <a:extLst>
                    <a:ext uri="{FF2B5EF4-FFF2-40B4-BE49-F238E27FC236}">
                      <a16:creationId xmlns:a16="http://schemas.microsoft.com/office/drawing/2014/main" xmlns="" id="{94D04076-5694-10EC-47AD-70125243175C}"/>
                    </a:ext>
                  </a:extLst>
                </p:cNvPr>
                <p:cNvSpPr/>
                <p:nvPr/>
              </p:nvSpPr>
              <p:spPr bwMode="auto">
                <a:xfrm>
                  <a:off x="3668468" y="6538200"/>
                  <a:ext cx="1728192" cy="713082"/>
                </a:xfrm>
                <a:prstGeom prst="downArrowCallout">
                  <a:avLst/>
                </a:prstGeom>
                <a:solidFill>
                  <a:srgbClr val="6699FF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/>
                <a:lstStyle>
                  <a:defPPr>
                    <a:defRPr lang="en-US"/>
                  </a:defPPr>
                  <a:lvl1pPr marL="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096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2192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8288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4384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30480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6576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2672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8768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GB" sz="2400">
                    <a:latin typeface="Century Gothic" pitchFamily="34" charset="0"/>
                  </a:endParaRPr>
                </a:p>
              </p:txBody>
            </p:sp>
            <p:sp>
              <p:nvSpPr>
                <p:cNvPr id="58" name="ZoneTexte 18">
                  <a:extLst>
                    <a:ext uri="{FF2B5EF4-FFF2-40B4-BE49-F238E27FC236}">
                      <a16:creationId xmlns:a16="http://schemas.microsoft.com/office/drawing/2014/main" xmlns="" id="{942B2310-3B7A-7C42-7204-B65B2289C7A5}"/>
                    </a:ext>
                  </a:extLst>
                </p:cNvPr>
                <p:cNvSpPr txBox="1"/>
                <p:nvPr/>
              </p:nvSpPr>
              <p:spPr>
                <a:xfrm>
                  <a:off x="3664942" y="6627380"/>
                  <a:ext cx="1728192" cy="23642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en-US"/>
                  </a:defPPr>
                  <a:lvl1pPr marL="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096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2192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8288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4384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30480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6576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2672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8768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n-US" sz="2000" dirty="0"/>
                    <a:t>Low Level Waste</a:t>
                  </a:r>
                  <a:r>
                    <a:rPr lang="fr-FR" sz="2000" dirty="0"/>
                    <a:t>(LLW) </a:t>
                  </a:r>
                  <a:endParaRPr lang="en-GB" sz="2000" dirty="0"/>
                </a:p>
              </p:txBody>
            </p:sp>
          </p:grpSp>
          <p:sp>
            <p:nvSpPr>
              <p:cNvPr id="56" name="ZoneTexte 28">
                <a:extLst>
                  <a:ext uri="{FF2B5EF4-FFF2-40B4-BE49-F238E27FC236}">
                    <a16:creationId xmlns:a16="http://schemas.microsoft.com/office/drawing/2014/main" xmlns="" id="{B047C1CF-6BFF-6D41-736B-BDD5A620065F}"/>
                  </a:ext>
                </a:extLst>
              </p:cNvPr>
              <p:cNvSpPr txBox="1"/>
              <p:nvPr/>
            </p:nvSpPr>
            <p:spPr>
              <a:xfrm>
                <a:off x="6121694" y="3346824"/>
                <a:ext cx="1584176" cy="363733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fr-FR" sz="1600" dirty="0"/>
                  <a:t>Acceptance </a:t>
                </a:r>
                <a:r>
                  <a:rPr lang="fr-FR" sz="1600" dirty="0" err="1"/>
                  <a:t>criteria</a:t>
                </a:r>
                <a:endParaRPr lang="fr-FR" sz="1600" dirty="0"/>
              </a:p>
              <a:p>
                <a:pPr algn="ctr"/>
                <a:r>
                  <a:rPr lang="en-US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&lt;1.6 × 10⁷ </a:t>
                </a:r>
                <a:r>
                  <a:rPr lang="en-US" sz="1800" dirty="0" err="1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Bq</a:t>
                </a:r>
                <a:r>
                  <a:rPr lang="en-US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/kg</a:t>
                </a:r>
                <a:endParaRPr lang="en-GB" sz="1600" dirty="0"/>
              </a:p>
            </p:txBody>
          </p:sp>
        </p:grpSp>
        <p:sp>
          <p:nvSpPr>
            <p:cNvPr id="52" name="ZoneTexte 28">
              <a:extLst>
                <a:ext uri="{FF2B5EF4-FFF2-40B4-BE49-F238E27FC236}">
                  <a16:creationId xmlns:a16="http://schemas.microsoft.com/office/drawing/2014/main" xmlns="" id="{2AD6874F-710B-AB6F-1E5E-F2A559BADB7D}"/>
                </a:ext>
              </a:extLst>
            </p:cNvPr>
            <p:cNvSpPr txBox="1"/>
            <p:nvPr/>
          </p:nvSpPr>
          <p:spPr>
            <a:xfrm>
              <a:off x="7948806" y="4389070"/>
              <a:ext cx="1581923" cy="358713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fr-FR" sz="1600" dirty="0"/>
                <a:t>Acceptance </a:t>
              </a:r>
              <a:r>
                <a:rPr lang="fr-FR" sz="1600" dirty="0" err="1"/>
                <a:t>criteria</a:t>
              </a:r>
              <a:endParaRPr lang="fr-FR" sz="1600" dirty="0"/>
            </a:p>
            <a:p>
              <a:pPr algn="ctr"/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&lt;2 kW/m³</a:t>
              </a:r>
              <a:endParaRPr lang="en-GB" sz="1600" dirty="0"/>
            </a:p>
          </p:txBody>
        </p:sp>
      </p:grpSp>
      <p:sp>
        <p:nvSpPr>
          <p:cNvPr id="64" name="Rectangle: Rounded Corners 63">
            <a:extLst>
              <a:ext uri="{FF2B5EF4-FFF2-40B4-BE49-F238E27FC236}">
                <a16:creationId xmlns:a16="http://schemas.microsoft.com/office/drawing/2014/main" xmlns="" id="{89FC1DD5-BF8D-F213-A70A-11883F5F0B36}"/>
              </a:ext>
            </a:extLst>
          </p:cNvPr>
          <p:cNvSpPr/>
          <p:nvPr/>
        </p:nvSpPr>
        <p:spPr>
          <a:xfrm>
            <a:off x="7413572" y="3824008"/>
            <a:ext cx="381000" cy="370832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  <a:endParaRPr lang="lt-LT" dirty="0"/>
          </a:p>
        </p:txBody>
      </p:sp>
      <p:sp>
        <p:nvSpPr>
          <p:cNvPr id="65" name="Rectangle: Rounded Corners 64">
            <a:extLst>
              <a:ext uri="{FF2B5EF4-FFF2-40B4-BE49-F238E27FC236}">
                <a16:creationId xmlns:a16="http://schemas.microsoft.com/office/drawing/2014/main" xmlns="" id="{ED861C12-BD03-71F9-59AB-B0BF1ABD3E46}"/>
              </a:ext>
            </a:extLst>
          </p:cNvPr>
          <p:cNvSpPr/>
          <p:nvPr/>
        </p:nvSpPr>
        <p:spPr>
          <a:xfrm>
            <a:off x="7420728" y="5169720"/>
            <a:ext cx="381000" cy="370832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</a:t>
            </a:r>
            <a:endParaRPr lang="lt-LT" dirty="0"/>
          </a:p>
        </p:txBody>
      </p:sp>
      <p:sp>
        <p:nvSpPr>
          <p:cNvPr id="66" name="Rectangle: Rounded Corners 65">
            <a:extLst>
              <a:ext uri="{FF2B5EF4-FFF2-40B4-BE49-F238E27FC236}">
                <a16:creationId xmlns:a16="http://schemas.microsoft.com/office/drawing/2014/main" xmlns="" id="{E506F8A1-288E-21D3-F5E6-827F394C0E64}"/>
              </a:ext>
            </a:extLst>
          </p:cNvPr>
          <p:cNvSpPr/>
          <p:nvPr/>
        </p:nvSpPr>
        <p:spPr>
          <a:xfrm>
            <a:off x="7403799" y="6454222"/>
            <a:ext cx="381000" cy="370832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3</a:t>
            </a:r>
            <a:endParaRPr lang="lt-LT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6EB8FB55-68E1-7CE2-D11D-4671C0B1F1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631968"/>
            <a:ext cx="7442602" cy="393088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A0DC2F26-324E-1C72-70E4-B1BD5EDFD3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49" y="3630706"/>
            <a:ext cx="7401422" cy="3932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4794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7" grpId="0"/>
      <p:bldP spid="48" grpId="0"/>
      <p:bldP spid="7" grpId="0"/>
      <p:bldP spid="6" grpId="0" animBg="1"/>
      <p:bldP spid="16" grpId="0"/>
      <p:bldP spid="17" grpId="0"/>
      <p:bldP spid="18" grpId="0"/>
      <p:bldP spid="64" grpId="0" animBg="1"/>
      <p:bldP spid="65" grpId="0" animBg="1"/>
      <p:bldP spid="6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339AD101-BB63-2D0E-A664-6A079DB2B4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8" name="Connecteur droit 23">
            <a:extLst>
              <a:ext uri="{FF2B5EF4-FFF2-40B4-BE49-F238E27FC236}">
                <a16:creationId xmlns:a16="http://schemas.microsoft.com/office/drawing/2014/main" xmlns="" id="{40F8D883-DD6A-9039-F706-E8FB0695FDE1}"/>
              </a:ext>
            </a:extLst>
          </p:cNvPr>
          <p:cNvCxnSpPr/>
          <p:nvPr/>
        </p:nvCxnSpPr>
        <p:spPr bwMode="auto">
          <a:xfrm>
            <a:off x="8937622" y="169716"/>
            <a:ext cx="0" cy="3486687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9" name="Connecteur droit 22">
            <a:extLst>
              <a:ext uri="{FF2B5EF4-FFF2-40B4-BE49-F238E27FC236}">
                <a16:creationId xmlns:a16="http://schemas.microsoft.com/office/drawing/2014/main" xmlns="" id="{B76101B0-5F52-09D1-5F44-822EE12ABD8F}"/>
              </a:ext>
            </a:extLst>
          </p:cNvPr>
          <p:cNvCxnSpPr/>
          <p:nvPr/>
        </p:nvCxnSpPr>
        <p:spPr bwMode="auto">
          <a:xfrm>
            <a:off x="4588645" y="0"/>
            <a:ext cx="0" cy="3657392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71B71B76-C87F-CEF0-C705-830A7A91ACD0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lt-LT" smtClean="0"/>
              <a:t>17</a:t>
            </a:fld>
            <a:endParaRPr lang="lt-LT"/>
          </a:p>
        </p:txBody>
      </p:sp>
      <p:sp>
        <p:nvSpPr>
          <p:cNvPr id="38" name="Text 6">
            <a:extLst>
              <a:ext uri="{FF2B5EF4-FFF2-40B4-BE49-F238E27FC236}">
                <a16:creationId xmlns:a16="http://schemas.microsoft.com/office/drawing/2014/main" xmlns="" id="{66D7DCA4-D3D0-BD83-4E90-459062B2760B}"/>
              </a:ext>
            </a:extLst>
          </p:cNvPr>
          <p:cNvSpPr/>
          <p:nvPr/>
        </p:nvSpPr>
        <p:spPr>
          <a:xfrm>
            <a:off x="6135307" y="5186072"/>
            <a:ext cx="312590" cy="39081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2435"/>
              </a:lnSpc>
            </a:pPr>
            <a:endParaRPr lang="en-US" sz="2435" dirty="0"/>
          </a:p>
        </p:txBody>
      </p:sp>
      <p:sp>
        <p:nvSpPr>
          <p:cNvPr id="45" name="Text Placeholder 2">
            <a:extLst>
              <a:ext uri="{FF2B5EF4-FFF2-40B4-BE49-F238E27FC236}">
                <a16:creationId xmlns:a16="http://schemas.microsoft.com/office/drawing/2014/main" xmlns="" id="{D7788611-B845-B4FF-79A9-2C75A7C93EC4}"/>
              </a:ext>
            </a:extLst>
          </p:cNvPr>
          <p:cNvSpPr txBox="1"/>
          <p:nvPr/>
        </p:nvSpPr>
        <p:spPr>
          <a:xfrm>
            <a:off x="8154411" y="3803206"/>
            <a:ext cx="5813931" cy="3385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>
              <a:defRPr sz="3770" b="0" i="0">
                <a:solidFill>
                  <a:schemeClr val="tx1"/>
                </a:solidFill>
                <a:latin typeface="Calibri" panose="020F0502020204030204"/>
                <a:ea typeface="+mn-ea"/>
                <a:cs typeface="Calibri" panose="020F0502020204030204"/>
              </a:defRPr>
            </a:lvl1pPr>
            <a:lvl2pPr marL="574675">
              <a:defRPr>
                <a:latin typeface="+mn-lt"/>
                <a:ea typeface="+mn-ea"/>
                <a:cs typeface="+mn-cs"/>
              </a:defRPr>
            </a:lvl2pPr>
            <a:lvl3pPr marL="1149350">
              <a:defRPr>
                <a:latin typeface="+mn-lt"/>
                <a:ea typeface="+mn-ea"/>
                <a:cs typeface="+mn-cs"/>
              </a:defRPr>
            </a:lvl3pPr>
            <a:lvl4pPr marL="1724660">
              <a:defRPr>
                <a:latin typeface="+mn-lt"/>
                <a:ea typeface="+mn-ea"/>
                <a:cs typeface="+mn-cs"/>
              </a:defRPr>
            </a:lvl4pPr>
            <a:lvl5pPr marL="2299335">
              <a:defRPr>
                <a:latin typeface="+mn-lt"/>
                <a:ea typeface="+mn-ea"/>
                <a:cs typeface="+mn-cs"/>
              </a:defRPr>
            </a:lvl5pPr>
            <a:lvl6pPr marL="2874010">
              <a:defRPr>
                <a:latin typeface="+mn-lt"/>
                <a:ea typeface="+mn-ea"/>
                <a:cs typeface="+mn-cs"/>
              </a:defRPr>
            </a:lvl6pPr>
            <a:lvl7pPr marL="3448685">
              <a:defRPr>
                <a:latin typeface="+mn-lt"/>
                <a:ea typeface="+mn-ea"/>
                <a:cs typeface="+mn-cs"/>
              </a:defRPr>
            </a:lvl7pPr>
            <a:lvl8pPr marL="4023995">
              <a:defRPr>
                <a:latin typeface="+mn-lt"/>
                <a:ea typeface="+mn-ea"/>
                <a:cs typeface="+mn-cs"/>
              </a:defRPr>
            </a:lvl8pPr>
            <a:lvl9pPr marL="4598670">
              <a:defRPr>
                <a:latin typeface="+mn-lt"/>
                <a:ea typeface="+mn-ea"/>
                <a:cs typeface="+mn-cs"/>
              </a:defRPr>
            </a:lvl9pPr>
          </a:lstStyle>
          <a:p>
            <a:r>
              <a:rPr lang="lt-LT" sz="2200" kern="0" dirty="0" err="1"/>
              <a:t>Divertor</a:t>
            </a:r>
            <a:r>
              <a:rPr lang="lt-LT" sz="2200" kern="0" dirty="0"/>
              <a:t>: </a:t>
            </a:r>
            <a:r>
              <a:rPr lang="en-US" sz="2200" kern="0" dirty="0"/>
              <a:t>0.35 MBq/kg-13 </a:t>
            </a:r>
            <a:r>
              <a:rPr lang="en-US" sz="2200" kern="0" dirty="0" err="1"/>
              <a:t>GBq</a:t>
            </a:r>
            <a:r>
              <a:rPr lang="en-US" sz="2200" kern="0" dirty="0"/>
              <a:t>/kg</a:t>
            </a:r>
            <a:endParaRPr lang="lt-LT" sz="2200" kern="0" dirty="0"/>
          </a:p>
        </p:txBody>
      </p:sp>
      <p:sp>
        <p:nvSpPr>
          <p:cNvPr id="47" name="Text Placeholder 2">
            <a:extLst>
              <a:ext uri="{FF2B5EF4-FFF2-40B4-BE49-F238E27FC236}">
                <a16:creationId xmlns:a16="http://schemas.microsoft.com/office/drawing/2014/main" xmlns="" id="{D51D095A-10CD-95C4-920A-781A733B7F04}"/>
              </a:ext>
            </a:extLst>
          </p:cNvPr>
          <p:cNvSpPr txBox="1"/>
          <p:nvPr/>
        </p:nvSpPr>
        <p:spPr>
          <a:xfrm>
            <a:off x="8093869" y="5131279"/>
            <a:ext cx="5813931" cy="3385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>
              <a:defRPr sz="3770" b="0" i="0">
                <a:solidFill>
                  <a:schemeClr val="tx1"/>
                </a:solidFill>
                <a:latin typeface="Calibri" panose="020F0502020204030204"/>
                <a:ea typeface="+mn-ea"/>
                <a:cs typeface="Calibri" panose="020F0502020204030204"/>
              </a:defRPr>
            </a:lvl1pPr>
            <a:lvl2pPr marL="574675">
              <a:defRPr>
                <a:latin typeface="+mn-lt"/>
                <a:ea typeface="+mn-ea"/>
                <a:cs typeface="+mn-cs"/>
              </a:defRPr>
            </a:lvl2pPr>
            <a:lvl3pPr marL="1149350">
              <a:defRPr>
                <a:latin typeface="+mn-lt"/>
                <a:ea typeface="+mn-ea"/>
                <a:cs typeface="+mn-cs"/>
              </a:defRPr>
            </a:lvl3pPr>
            <a:lvl4pPr marL="1724660">
              <a:defRPr>
                <a:latin typeface="+mn-lt"/>
                <a:ea typeface="+mn-ea"/>
                <a:cs typeface="+mn-cs"/>
              </a:defRPr>
            </a:lvl4pPr>
            <a:lvl5pPr marL="2299335">
              <a:defRPr>
                <a:latin typeface="+mn-lt"/>
                <a:ea typeface="+mn-ea"/>
                <a:cs typeface="+mn-cs"/>
              </a:defRPr>
            </a:lvl5pPr>
            <a:lvl6pPr marL="2874010">
              <a:defRPr>
                <a:latin typeface="+mn-lt"/>
                <a:ea typeface="+mn-ea"/>
                <a:cs typeface="+mn-cs"/>
              </a:defRPr>
            </a:lvl6pPr>
            <a:lvl7pPr marL="3448685">
              <a:defRPr>
                <a:latin typeface="+mn-lt"/>
                <a:ea typeface="+mn-ea"/>
                <a:cs typeface="+mn-cs"/>
              </a:defRPr>
            </a:lvl7pPr>
            <a:lvl8pPr marL="4023995">
              <a:defRPr>
                <a:latin typeface="+mn-lt"/>
                <a:ea typeface="+mn-ea"/>
                <a:cs typeface="+mn-cs"/>
              </a:defRPr>
            </a:lvl8pPr>
            <a:lvl9pPr marL="4598670">
              <a:defRPr>
                <a:latin typeface="+mn-lt"/>
                <a:ea typeface="+mn-ea"/>
                <a:cs typeface="+mn-cs"/>
              </a:defRPr>
            </a:lvl9pPr>
          </a:lstStyle>
          <a:p>
            <a:r>
              <a:rPr lang="en-US" sz="2200" kern="0" dirty="0"/>
              <a:t>Breeding Blanket</a:t>
            </a:r>
            <a:r>
              <a:rPr lang="lt-LT" sz="2200" kern="0" dirty="0"/>
              <a:t>: </a:t>
            </a:r>
            <a:r>
              <a:rPr lang="en-US" sz="2200" kern="0" dirty="0"/>
              <a:t>34.7 MBq/kg – 13.7 </a:t>
            </a:r>
            <a:r>
              <a:rPr lang="en-US" sz="2200" kern="0" dirty="0" err="1"/>
              <a:t>GBq</a:t>
            </a:r>
            <a:r>
              <a:rPr lang="en-US" sz="2200" kern="0" dirty="0"/>
              <a:t>/kg</a:t>
            </a:r>
          </a:p>
        </p:txBody>
      </p:sp>
      <p:sp>
        <p:nvSpPr>
          <p:cNvPr id="48" name="Text Placeholder 2">
            <a:extLst>
              <a:ext uri="{FF2B5EF4-FFF2-40B4-BE49-F238E27FC236}">
                <a16:creationId xmlns:a16="http://schemas.microsoft.com/office/drawing/2014/main" xmlns="" id="{83F558E3-9094-66CA-FC50-D37422416DF7}"/>
              </a:ext>
            </a:extLst>
          </p:cNvPr>
          <p:cNvSpPr txBox="1"/>
          <p:nvPr/>
        </p:nvSpPr>
        <p:spPr>
          <a:xfrm>
            <a:off x="8093869" y="6494843"/>
            <a:ext cx="5813931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>
              <a:defRPr sz="3770" b="0" i="0">
                <a:solidFill>
                  <a:schemeClr val="tx1"/>
                </a:solidFill>
                <a:latin typeface="Calibri" panose="020F0502020204030204"/>
                <a:ea typeface="+mn-ea"/>
                <a:cs typeface="Calibri" panose="020F0502020204030204"/>
              </a:defRPr>
            </a:lvl1pPr>
            <a:lvl2pPr marL="574675">
              <a:defRPr>
                <a:latin typeface="+mn-lt"/>
                <a:ea typeface="+mn-ea"/>
                <a:cs typeface="+mn-cs"/>
              </a:defRPr>
            </a:lvl2pPr>
            <a:lvl3pPr marL="1149350">
              <a:defRPr>
                <a:latin typeface="+mn-lt"/>
                <a:ea typeface="+mn-ea"/>
                <a:cs typeface="+mn-cs"/>
              </a:defRPr>
            </a:lvl3pPr>
            <a:lvl4pPr marL="1724660">
              <a:defRPr>
                <a:latin typeface="+mn-lt"/>
                <a:ea typeface="+mn-ea"/>
                <a:cs typeface="+mn-cs"/>
              </a:defRPr>
            </a:lvl4pPr>
            <a:lvl5pPr marL="2299335">
              <a:defRPr>
                <a:latin typeface="+mn-lt"/>
                <a:ea typeface="+mn-ea"/>
                <a:cs typeface="+mn-cs"/>
              </a:defRPr>
            </a:lvl5pPr>
            <a:lvl6pPr marL="2874010">
              <a:defRPr>
                <a:latin typeface="+mn-lt"/>
                <a:ea typeface="+mn-ea"/>
                <a:cs typeface="+mn-cs"/>
              </a:defRPr>
            </a:lvl6pPr>
            <a:lvl7pPr marL="3448685">
              <a:defRPr>
                <a:latin typeface="+mn-lt"/>
                <a:ea typeface="+mn-ea"/>
                <a:cs typeface="+mn-cs"/>
              </a:defRPr>
            </a:lvl7pPr>
            <a:lvl8pPr marL="4023995">
              <a:defRPr>
                <a:latin typeface="+mn-lt"/>
                <a:ea typeface="+mn-ea"/>
                <a:cs typeface="+mn-cs"/>
              </a:defRPr>
            </a:lvl8pPr>
            <a:lvl9pPr marL="4598670">
              <a:defRPr>
                <a:latin typeface="+mn-lt"/>
                <a:ea typeface="+mn-ea"/>
                <a:cs typeface="+mn-cs"/>
              </a:defRPr>
            </a:lvl9pPr>
          </a:lstStyle>
          <a:p>
            <a:r>
              <a:rPr lang="en-US" sz="2200" kern="0" dirty="0"/>
              <a:t>Vacuum vessel</a:t>
            </a:r>
            <a:r>
              <a:rPr lang="lt-LT" sz="2200" kern="0" dirty="0"/>
              <a:t>: </a:t>
            </a:r>
            <a:r>
              <a:rPr lang="en-US" sz="2200" kern="0" dirty="0"/>
              <a:t>34.7 MBq/kg – 13.7MBq/kg</a:t>
            </a:r>
          </a:p>
          <a:p>
            <a:endParaRPr lang="en-US" sz="2200" kern="0" dirty="0"/>
          </a:p>
        </p:txBody>
      </p:sp>
      <p:sp>
        <p:nvSpPr>
          <p:cNvPr id="6" name="ZoneTexte 28">
            <a:extLst>
              <a:ext uri="{FF2B5EF4-FFF2-40B4-BE49-F238E27FC236}">
                <a16:creationId xmlns:a16="http://schemas.microsoft.com/office/drawing/2014/main" xmlns="" id="{3E58914B-D533-D463-21FD-DA5BFAF0AB1E}"/>
              </a:ext>
            </a:extLst>
          </p:cNvPr>
          <p:cNvSpPr txBox="1"/>
          <p:nvPr/>
        </p:nvSpPr>
        <p:spPr>
          <a:xfrm>
            <a:off x="-15484" y="2108294"/>
            <a:ext cx="13460021" cy="338554"/>
          </a:xfrm>
          <a:prstGeom prst="rect">
            <a:avLst/>
          </a:prstGeom>
          <a:solidFill>
            <a:srgbClr val="4F81BD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b="1" dirty="0">
                <a:solidFill>
                  <a:schemeClr val="bg1"/>
                </a:solidFill>
              </a:rPr>
              <a:t>After 100 years</a:t>
            </a:r>
            <a:endParaRPr lang="en-GB" sz="1600" b="1" dirty="0">
              <a:solidFill>
                <a:schemeClr val="bg1"/>
              </a:solidFill>
            </a:endParaRP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xmlns="" id="{841A8DF6-6043-82DC-85EE-15FC50756FC7}"/>
              </a:ext>
            </a:extLst>
          </p:cNvPr>
          <p:cNvSpPr txBox="1"/>
          <p:nvPr/>
        </p:nvSpPr>
        <p:spPr>
          <a:xfrm>
            <a:off x="9211451" y="4106397"/>
            <a:ext cx="4283740" cy="3385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>
              <a:defRPr sz="3770" b="0" i="0">
                <a:solidFill>
                  <a:schemeClr val="tx1"/>
                </a:solidFill>
                <a:latin typeface="Calibri" panose="020F0502020204030204"/>
                <a:ea typeface="+mn-ea"/>
                <a:cs typeface="Calibri" panose="020F0502020204030204"/>
              </a:defRPr>
            </a:lvl1pPr>
            <a:lvl2pPr marL="574675">
              <a:defRPr>
                <a:latin typeface="+mn-lt"/>
                <a:ea typeface="+mn-ea"/>
                <a:cs typeface="+mn-cs"/>
              </a:defRPr>
            </a:lvl2pPr>
            <a:lvl3pPr marL="1149350">
              <a:defRPr>
                <a:latin typeface="+mn-lt"/>
                <a:ea typeface="+mn-ea"/>
                <a:cs typeface="+mn-cs"/>
              </a:defRPr>
            </a:lvl3pPr>
            <a:lvl4pPr marL="1724660">
              <a:defRPr>
                <a:latin typeface="+mn-lt"/>
                <a:ea typeface="+mn-ea"/>
                <a:cs typeface="+mn-cs"/>
              </a:defRPr>
            </a:lvl4pPr>
            <a:lvl5pPr marL="2299335">
              <a:defRPr>
                <a:latin typeface="+mn-lt"/>
                <a:ea typeface="+mn-ea"/>
                <a:cs typeface="+mn-cs"/>
              </a:defRPr>
            </a:lvl5pPr>
            <a:lvl6pPr marL="2874010">
              <a:defRPr>
                <a:latin typeface="+mn-lt"/>
                <a:ea typeface="+mn-ea"/>
                <a:cs typeface="+mn-cs"/>
              </a:defRPr>
            </a:lvl6pPr>
            <a:lvl7pPr marL="3448685">
              <a:defRPr>
                <a:latin typeface="+mn-lt"/>
                <a:ea typeface="+mn-ea"/>
                <a:cs typeface="+mn-cs"/>
              </a:defRPr>
            </a:lvl7pPr>
            <a:lvl8pPr marL="4023995">
              <a:defRPr>
                <a:latin typeface="+mn-lt"/>
                <a:ea typeface="+mn-ea"/>
                <a:cs typeface="+mn-cs"/>
              </a:defRPr>
            </a:lvl8pPr>
            <a:lvl9pPr marL="4598670">
              <a:defRPr>
                <a:latin typeface="+mn-lt"/>
                <a:ea typeface="+mn-ea"/>
                <a:cs typeface="+mn-cs"/>
              </a:defRPr>
            </a:lvl9pPr>
          </a:lstStyle>
          <a:p>
            <a:r>
              <a:rPr lang="en-US" sz="2200" kern="0" dirty="0"/>
              <a:t> 12.1µW/m</a:t>
            </a:r>
            <a:r>
              <a:rPr lang="en-US" sz="2200" kern="0" baseline="30000" dirty="0"/>
              <a:t>3 </a:t>
            </a:r>
            <a:r>
              <a:rPr lang="en-US" sz="2200" kern="0" dirty="0"/>
              <a:t>– 0.336 W/m</a:t>
            </a:r>
            <a:r>
              <a:rPr lang="en-US" sz="2200" kern="0" baseline="30000" dirty="0"/>
              <a:t>3</a:t>
            </a:r>
            <a:r>
              <a:rPr lang="en-US" sz="2200" kern="0" dirty="0"/>
              <a:t> 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xmlns="" id="{D919CCFE-8A6C-2602-259D-CA31612A34E0}"/>
              </a:ext>
            </a:extLst>
          </p:cNvPr>
          <p:cNvSpPr txBox="1"/>
          <p:nvPr/>
        </p:nvSpPr>
        <p:spPr>
          <a:xfrm>
            <a:off x="9922669" y="6840932"/>
            <a:ext cx="4135324" cy="3385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>
              <a:defRPr sz="3770" b="0" i="0">
                <a:solidFill>
                  <a:schemeClr val="tx1"/>
                </a:solidFill>
                <a:latin typeface="Calibri" panose="020F0502020204030204"/>
                <a:ea typeface="+mn-ea"/>
                <a:cs typeface="Calibri" panose="020F0502020204030204"/>
              </a:defRPr>
            </a:lvl1pPr>
            <a:lvl2pPr marL="574675">
              <a:defRPr>
                <a:latin typeface="+mn-lt"/>
                <a:ea typeface="+mn-ea"/>
                <a:cs typeface="+mn-cs"/>
              </a:defRPr>
            </a:lvl2pPr>
            <a:lvl3pPr marL="1149350">
              <a:defRPr>
                <a:latin typeface="+mn-lt"/>
                <a:ea typeface="+mn-ea"/>
                <a:cs typeface="+mn-cs"/>
              </a:defRPr>
            </a:lvl3pPr>
            <a:lvl4pPr marL="1724660">
              <a:defRPr>
                <a:latin typeface="+mn-lt"/>
                <a:ea typeface="+mn-ea"/>
                <a:cs typeface="+mn-cs"/>
              </a:defRPr>
            </a:lvl4pPr>
            <a:lvl5pPr marL="2299335">
              <a:defRPr>
                <a:latin typeface="+mn-lt"/>
                <a:ea typeface="+mn-ea"/>
                <a:cs typeface="+mn-cs"/>
              </a:defRPr>
            </a:lvl5pPr>
            <a:lvl6pPr marL="2874010">
              <a:defRPr>
                <a:latin typeface="+mn-lt"/>
                <a:ea typeface="+mn-ea"/>
                <a:cs typeface="+mn-cs"/>
              </a:defRPr>
            </a:lvl6pPr>
            <a:lvl7pPr marL="3448685">
              <a:defRPr>
                <a:latin typeface="+mn-lt"/>
                <a:ea typeface="+mn-ea"/>
                <a:cs typeface="+mn-cs"/>
              </a:defRPr>
            </a:lvl7pPr>
            <a:lvl8pPr marL="4023995">
              <a:defRPr>
                <a:latin typeface="+mn-lt"/>
                <a:ea typeface="+mn-ea"/>
                <a:cs typeface="+mn-cs"/>
              </a:defRPr>
            </a:lvl8pPr>
            <a:lvl9pPr marL="4598670">
              <a:defRPr>
                <a:latin typeface="+mn-lt"/>
                <a:ea typeface="+mn-ea"/>
                <a:cs typeface="+mn-cs"/>
              </a:defRPr>
            </a:lvl9pPr>
          </a:lstStyle>
          <a:p>
            <a:r>
              <a:rPr lang="en-US" sz="2200" kern="0" dirty="0"/>
              <a:t> 0.77 </a:t>
            </a:r>
            <a:r>
              <a:rPr lang="en-US" sz="2200" kern="0" dirty="0" err="1"/>
              <a:t>mW</a:t>
            </a:r>
            <a:r>
              <a:rPr lang="en-US" sz="2200" kern="0" dirty="0"/>
              <a:t>/m</a:t>
            </a:r>
            <a:r>
              <a:rPr lang="en-US" sz="2200" kern="0" baseline="30000" dirty="0"/>
              <a:t>3 </a:t>
            </a:r>
            <a:r>
              <a:rPr lang="en-US" sz="2200" kern="0" dirty="0"/>
              <a:t>– 0.336 W/m</a:t>
            </a:r>
            <a:r>
              <a:rPr lang="en-US" sz="2200" kern="0" baseline="30000" dirty="0"/>
              <a:t>3</a:t>
            </a:r>
            <a:endParaRPr lang="en-US" sz="2200" kern="0" dirty="0"/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xmlns="" id="{51838BDA-E3ED-CFE7-70A6-DFF482EBF5A4}"/>
              </a:ext>
            </a:extLst>
          </p:cNvPr>
          <p:cNvSpPr txBox="1"/>
          <p:nvPr/>
        </p:nvSpPr>
        <p:spPr>
          <a:xfrm>
            <a:off x="10075069" y="5477516"/>
            <a:ext cx="3534761" cy="3385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>
              <a:defRPr sz="3770" b="0" i="0">
                <a:solidFill>
                  <a:schemeClr val="tx1"/>
                </a:solidFill>
                <a:latin typeface="Calibri" panose="020F0502020204030204"/>
                <a:ea typeface="+mn-ea"/>
                <a:cs typeface="Calibri" panose="020F0502020204030204"/>
              </a:defRPr>
            </a:lvl1pPr>
            <a:lvl2pPr marL="574675">
              <a:defRPr>
                <a:latin typeface="+mn-lt"/>
                <a:ea typeface="+mn-ea"/>
                <a:cs typeface="+mn-cs"/>
              </a:defRPr>
            </a:lvl2pPr>
            <a:lvl3pPr marL="1149350">
              <a:defRPr>
                <a:latin typeface="+mn-lt"/>
                <a:ea typeface="+mn-ea"/>
                <a:cs typeface="+mn-cs"/>
              </a:defRPr>
            </a:lvl3pPr>
            <a:lvl4pPr marL="1724660">
              <a:defRPr>
                <a:latin typeface="+mn-lt"/>
                <a:ea typeface="+mn-ea"/>
                <a:cs typeface="+mn-cs"/>
              </a:defRPr>
            </a:lvl4pPr>
            <a:lvl5pPr marL="2299335">
              <a:defRPr>
                <a:latin typeface="+mn-lt"/>
                <a:ea typeface="+mn-ea"/>
                <a:cs typeface="+mn-cs"/>
              </a:defRPr>
            </a:lvl5pPr>
            <a:lvl6pPr marL="2874010">
              <a:defRPr>
                <a:latin typeface="+mn-lt"/>
                <a:ea typeface="+mn-ea"/>
                <a:cs typeface="+mn-cs"/>
              </a:defRPr>
            </a:lvl6pPr>
            <a:lvl7pPr marL="3448685">
              <a:defRPr>
                <a:latin typeface="+mn-lt"/>
                <a:ea typeface="+mn-ea"/>
                <a:cs typeface="+mn-cs"/>
              </a:defRPr>
            </a:lvl7pPr>
            <a:lvl8pPr marL="4023995">
              <a:defRPr>
                <a:latin typeface="+mn-lt"/>
                <a:ea typeface="+mn-ea"/>
                <a:cs typeface="+mn-cs"/>
              </a:defRPr>
            </a:lvl8pPr>
            <a:lvl9pPr marL="4598670">
              <a:defRPr>
                <a:latin typeface="+mn-lt"/>
                <a:ea typeface="+mn-ea"/>
                <a:cs typeface="+mn-cs"/>
              </a:defRPr>
            </a:lvl9pPr>
          </a:lstStyle>
          <a:p>
            <a:r>
              <a:rPr lang="en-US" sz="2200" kern="0" dirty="0"/>
              <a:t> 6.26 </a:t>
            </a:r>
            <a:r>
              <a:rPr lang="en-US" sz="2200" kern="0" dirty="0" err="1"/>
              <a:t>nW</a:t>
            </a:r>
            <a:r>
              <a:rPr lang="en-US" sz="2200" kern="0" dirty="0"/>
              <a:t>/m</a:t>
            </a:r>
            <a:r>
              <a:rPr lang="en-US" sz="2200" kern="0" baseline="30000" dirty="0"/>
              <a:t>3 </a:t>
            </a:r>
            <a:r>
              <a:rPr lang="en-US" sz="2200" kern="0" dirty="0"/>
              <a:t>– 0.145 µW/m</a:t>
            </a:r>
            <a:r>
              <a:rPr lang="en-US" sz="2200" kern="0" baseline="30000" dirty="0"/>
              <a:t>3</a:t>
            </a:r>
            <a:endParaRPr lang="en-US" sz="2200" kern="0" dirty="0"/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xmlns="" id="{55B64543-15CE-56C7-D83A-7B9DA656CF63}"/>
              </a:ext>
            </a:extLst>
          </p:cNvPr>
          <p:cNvSpPr txBox="1"/>
          <p:nvPr/>
        </p:nvSpPr>
        <p:spPr>
          <a:xfrm>
            <a:off x="271359" y="2459800"/>
            <a:ext cx="4510423" cy="6155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>
              <a:defRPr sz="3770" b="0" i="0">
                <a:solidFill>
                  <a:schemeClr val="tx1"/>
                </a:solidFill>
                <a:latin typeface="Calibri" panose="020F0502020204030204"/>
                <a:ea typeface="+mn-ea"/>
                <a:cs typeface="Calibri" panose="020F0502020204030204"/>
              </a:defRPr>
            </a:lvl1pPr>
            <a:lvl2pPr marL="574675">
              <a:defRPr>
                <a:latin typeface="+mn-lt"/>
                <a:ea typeface="+mn-ea"/>
                <a:cs typeface="+mn-cs"/>
              </a:defRPr>
            </a:lvl2pPr>
            <a:lvl3pPr marL="1149350">
              <a:defRPr>
                <a:latin typeface="+mn-lt"/>
                <a:ea typeface="+mn-ea"/>
                <a:cs typeface="+mn-cs"/>
              </a:defRPr>
            </a:lvl3pPr>
            <a:lvl4pPr marL="1724660">
              <a:defRPr>
                <a:latin typeface="+mn-lt"/>
                <a:ea typeface="+mn-ea"/>
                <a:cs typeface="+mn-cs"/>
              </a:defRPr>
            </a:lvl4pPr>
            <a:lvl5pPr marL="2299335">
              <a:defRPr>
                <a:latin typeface="+mn-lt"/>
                <a:ea typeface="+mn-ea"/>
                <a:cs typeface="+mn-cs"/>
              </a:defRPr>
            </a:lvl5pPr>
            <a:lvl6pPr marL="2874010">
              <a:defRPr>
                <a:latin typeface="+mn-lt"/>
                <a:ea typeface="+mn-ea"/>
                <a:cs typeface="+mn-cs"/>
              </a:defRPr>
            </a:lvl6pPr>
            <a:lvl7pPr marL="3448685">
              <a:defRPr>
                <a:latin typeface="+mn-lt"/>
                <a:ea typeface="+mn-ea"/>
                <a:cs typeface="+mn-cs"/>
              </a:defRPr>
            </a:lvl7pPr>
            <a:lvl8pPr marL="4023995">
              <a:defRPr>
                <a:latin typeface="+mn-lt"/>
                <a:ea typeface="+mn-ea"/>
                <a:cs typeface="+mn-cs"/>
              </a:defRPr>
            </a:lvl8pPr>
            <a:lvl9pPr marL="4598670">
              <a:defRPr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kern="0" dirty="0">
                <a:solidFill>
                  <a:srgbClr val="4F81BD"/>
                </a:solidFill>
              </a:rPr>
              <a:t>Ti Alloy</a:t>
            </a:r>
            <a:endParaRPr lang="lt-LT" sz="2000" kern="0" dirty="0">
              <a:solidFill>
                <a:srgbClr val="4F81BD"/>
              </a:solidFill>
            </a:endParaRPr>
          </a:p>
          <a:p>
            <a:r>
              <a:rPr lang="en-US" sz="2000" kern="0" dirty="0">
                <a:solidFill>
                  <a:srgbClr val="4F81BD"/>
                </a:solidFill>
              </a:rPr>
              <a:t>Tungsten in PFC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85A74B7E-78A8-1EDB-7316-FF6E786A422A}"/>
              </a:ext>
            </a:extLst>
          </p:cNvPr>
          <p:cNvSpPr txBox="1"/>
          <p:nvPr/>
        </p:nvSpPr>
        <p:spPr>
          <a:xfrm>
            <a:off x="4642311" y="2499151"/>
            <a:ext cx="4298639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>
              <a:defRPr sz="3770" b="0" i="0">
                <a:solidFill>
                  <a:schemeClr val="tx1"/>
                </a:solidFill>
                <a:latin typeface="Calibri" panose="020F0502020204030204"/>
                <a:ea typeface="+mn-ea"/>
                <a:cs typeface="Calibri" panose="020F0502020204030204"/>
              </a:defRPr>
            </a:lvl1pPr>
            <a:lvl2pPr marL="574675">
              <a:defRPr>
                <a:latin typeface="+mn-lt"/>
                <a:ea typeface="+mn-ea"/>
                <a:cs typeface="+mn-cs"/>
              </a:defRPr>
            </a:lvl2pPr>
            <a:lvl3pPr marL="1149350">
              <a:defRPr>
                <a:latin typeface="+mn-lt"/>
                <a:ea typeface="+mn-ea"/>
                <a:cs typeface="+mn-cs"/>
              </a:defRPr>
            </a:lvl3pPr>
            <a:lvl4pPr marL="1724660">
              <a:defRPr>
                <a:latin typeface="+mn-lt"/>
                <a:ea typeface="+mn-ea"/>
                <a:cs typeface="+mn-cs"/>
              </a:defRPr>
            </a:lvl4pPr>
            <a:lvl5pPr marL="2299335">
              <a:defRPr>
                <a:latin typeface="+mn-lt"/>
                <a:ea typeface="+mn-ea"/>
                <a:cs typeface="+mn-cs"/>
              </a:defRPr>
            </a:lvl5pPr>
            <a:lvl6pPr marL="2874010">
              <a:defRPr>
                <a:latin typeface="+mn-lt"/>
                <a:ea typeface="+mn-ea"/>
                <a:cs typeface="+mn-cs"/>
              </a:defRPr>
            </a:lvl6pPr>
            <a:lvl7pPr marL="3448685">
              <a:defRPr>
                <a:latin typeface="+mn-lt"/>
                <a:ea typeface="+mn-ea"/>
                <a:cs typeface="+mn-cs"/>
              </a:defRPr>
            </a:lvl7pPr>
            <a:lvl8pPr marL="4023995">
              <a:defRPr>
                <a:latin typeface="+mn-lt"/>
                <a:ea typeface="+mn-ea"/>
                <a:cs typeface="+mn-cs"/>
              </a:defRPr>
            </a:lvl8pPr>
            <a:lvl9pPr marL="4598670">
              <a:defRPr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kern="0" dirty="0">
                <a:solidFill>
                  <a:srgbClr val="E6A514"/>
                </a:solidFill>
              </a:rPr>
              <a:t>Rest divertor components</a:t>
            </a:r>
            <a:endParaRPr lang="lt-LT" sz="2000" kern="0" dirty="0">
              <a:solidFill>
                <a:srgbClr val="E6A514"/>
              </a:solidFill>
            </a:endParaRPr>
          </a:p>
          <a:p>
            <a:r>
              <a:rPr lang="en-US" sz="2000" kern="0" dirty="0">
                <a:solidFill>
                  <a:srgbClr val="E6A514"/>
                </a:solidFill>
              </a:rPr>
              <a:t>Breeding materials</a:t>
            </a:r>
          </a:p>
          <a:p>
            <a:r>
              <a:rPr lang="en-US" sz="2000" kern="0" dirty="0">
                <a:solidFill>
                  <a:srgbClr val="E6A514"/>
                </a:solidFill>
              </a:rPr>
              <a:t>Vacuum vessel</a:t>
            </a:r>
            <a:endParaRPr lang="lt-LT" sz="2000" kern="0" dirty="0">
              <a:solidFill>
                <a:srgbClr val="E6A514"/>
              </a:solidFill>
            </a:endParaRPr>
          </a:p>
        </p:txBody>
      </p:sp>
      <p:sp>
        <p:nvSpPr>
          <p:cNvPr id="65" name="Rectangle: Rounded Corners 64">
            <a:extLst>
              <a:ext uri="{FF2B5EF4-FFF2-40B4-BE49-F238E27FC236}">
                <a16:creationId xmlns:a16="http://schemas.microsoft.com/office/drawing/2014/main" xmlns="" id="{DFF97EC0-879D-929D-4B92-CADE80E40ED4}"/>
              </a:ext>
            </a:extLst>
          </p:cNvPr>
          <p:cNvSpPr/>
          <p:nvPr/>
        </p:nvSpPr>
        <p:spPr>
          <a:xfrm>
            <a:off x="7413572" y="3824008"/>
            <a:ext cx="381000" cy="370832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  <a:endParaRPr lang="lt-LT" dirty="0"/>
          </a:p>
        </p:txBody>
      </p:sp>
      <p:sp>
        <p:nvSpPr>
          <p:cNvPr id="66" name="Rectangle: Rounded Corners 65">
            <a:extLst>
              <a:ext uri="{FF2B5EF4-FFF2-40B4-BE49-F238E27FC236}">
                <a16:creationId xmlns:a16="http://schemas.microsoft.com/office/drawing/2014/main" xmlns="" id="{01F3DA4E-330B-8AE7-6113-E4ECE722BFEC}"/>
              </a:ext>
            </a:extLst>
          </p:cNvPr>
          <p:cNvSpPr/>
          <p:nvPr/>
        </p:nvSpPr>
        <p:spPr>
          <a:xfrm>
            <a:off x="7420728" y="5169720"/>
            <a:ext cx="381000" cy="370832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</a:t>
            </a:r>
            <a:endParaRPr lang="lt-LT" dirty="0"/>
          </a:p>
        </p:txBody>
      </p:sp>
      <p:sp>
        <p:nvSpPr>
          <p:cNvPr id="67" name="Rectangle: Rounded Corners 66">
            <a:extLst>
              <a:ext uri="{FF2B5EF4-FFF2-40B4-BE49-F238E27FC236}">
                <a16:creationId xmlns:a16="http://schemas.microsoft.com/office/drawing/2014/main" xmlns="" id="{2EBB7237-64C0-0786-2F5E-7D99E83E658F}"/>
              </a:ext>
            </a:extLst>
          </p:cNvPr>
          <p:cNvSpPr/>
          <p:nvPr/>
        </p:nvSpPr>
        <p:spPr>
          <a:xfrm>
            <a:off x="7413572" y="6502932"/>
            <a:ext cx="381000" cy="370832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3</a:t>
            </a:r>
            <a:endParaRPr lang="lt-LT" dirty="0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xmlns="" id="{B68F75EE-2292-195A-D9A4-9584B577BB10}"/>
              </a:ext>
            </a:extLst>
          </p:cNvPr>
          <p:cNvGrpSpPr/>
          <p:nvPr/>
        </p:nvGrpSpPr>
        <p:grpSpPr>
          <a:xfrm>
            <a:off x="104777" y="91325"/>
            <a:ext cx="12966690" cy="1904737"/>
            <a:chOff x="4903827" y="3637800"/>
            <a:chExt cx="5625592" cy="1109983"/>
          </a:xfrm>
        </p:grpSpPr>
        <p:grpSp>
          <p:nvGrpSpPr>
            <p:cNvPr id="24" name="Groupe 30">
              <a:extLst>
                <a:ext uri="{FF2B5EF4-FFF2-40B4-BE49-F238E27FC236}">
                  <a16:creationId xmlns:a16="http://schemas.microsoft.com/office/drawing/2014/main" xmlns="" id="{2755458C-CDE5-78BD-0E79-9E50DE5497CC}"/>
                </a:ext>
              </a:extLst>
            </p:cNvPr>
            <p:cNvGrpSpPr/>
            <p:nvPr/>
          </p:nvGrpSpPr>
          <p:grpSpPr>
            <a:xfrm>
              <a:off x="4903827" y="3637800"/>
              <a:ext cx="5625592" cy="1109982"/>
              <a:chOff x="5158082" y="2585040"/>
              <a:chExt cx="5633605" cy="1125517"/>
            </a:xfrm>
          </p:grpSpPr>
          <p:grpSp>
            <p:nvGrpSpPr>
              <p:cNvPr id="26" name="Groupe 10">
                <a:extLst>
                  <a:ext uri="{FF2B5EF4-FFF2-40B4-BE49-F238E27FC236}">
                    <a16:creationId xmlns:a16="http://schemas.microsoft.com/office/drawing/2014/main" xmlns="" id="{F232BA70-7C28-5EC7-965D-84478E173FB5}"/>
                  </a:ext>
                </a:extLst>
              </p:cNvPr>
              <p:cNvGrpSpPr/>
              <p:nvPr/>
            </p:nvGrpSpPr>
            <p:grpSpPr>
              <a:xfrm>
                <a:off x="7190089" y="2585040"/>
                <a:ext cx="1734120" cy="713081"/>
                <a:chOff x="7367889" y="4934540"/>
                <a:chExt cx="1734120" cy="713081"/>
              </a:xfrm>
            </p:grpSpPr>
            <p:sp>
              <p:nvSpPr>
                <p:cNvPr id="35" name="Rectangle avec flèche vers le bas 11">
                  <a:extLst>
                    <a:ext uri="{FF2B5EF4-FFF2-40B4-BE49-F238E27FC236}">
                      <a16:creationId xmlns:a16="http://schemas.microsoft.com/office/drawing/2014/main" xmlns="" id="{C016BB5C-9B88-5633-3EEB-EA8CCB6226F2}"/>
                    </a:ext>
                  </a:extLst>
                </p:cNvPr>
                <p:cNvSpPr/>
                <p:nvPr/>
              </p:nvSpPr>
              <p:spPr bwMode="auto">
                <a:xfrm>
                  <a:off x="7367889" y="4934540"/>
                  <a:ext cx="1728192" cy="713081"/>
                </a:xfrm>
                <a:prstGeom prst="downArrowCallout">
                  <a:avLst/>
                </a:prstGeom>
                <a:solidFill>
                  <a:srgbClr val="E6A514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/>
                <a:lstStyle>
                  <a:defPPr>
                    <a:defRPr lang="en-US"/>
                  </a:defPPr>
                  <a:lvl1pPr marL="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096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2192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8288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4384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30480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6576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2672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8768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GB" sz="2400">
                    <a:latin typeface="Century Gothic" pitchFamily="34" charset="0"/>
                  </a:endParaRPr>
                </a:p>
              </p:txBody>
            </p:sp>
            <p:sp>
              <p:nvSpPr>
                <p:cNvPr id="36" name="ZoneTexte 12">
                  <a:extLst>
                    <a:ext uri="{FF2B5EF4-FFF2-40B4-BE49-F238E27FC236}">
                      <a16:creationId xmlns:a16="http://schemas.microsoft.com/office/drawing/2014/main" xmlns="" id="{27C5D479-083C-614D-ADD0-365548DEB236}"/>
                    </a:ext>
                  </a:extLst>
                </p:cNvPr>
                <p:cNvSpPr txBox="1"/>
                <p:nvPr/>
              </p:nvSpPr>
              <p:spPr>
                <a:xfrm>
                  <a:off x="7380196" y="5023720"/>
                  <a:ext cx="1721813" cy="236427"/>
                </a:xfrm>
                <a:prstGeom prst="rect">
                  <a:avLst/>
                </a:prstGeom>
                <a:solidFill>
                  <a:srgbClr val="E6A514"/>
                </a:solidFill>
              </p:spPr>
              <p:txBody>
                <a:bodyPr wrap="square" rtlCol="0">
                  <a:spAutoFit/>
                </a:bodyPr>
                <a:lstStyle>
                  <a:defPPr>
                    <a:defRPr lang="en-US"/>
                  </a:defPPr>
                  <a:lvl1pPr marL="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096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2192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8288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4384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30480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6576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2672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8768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n-US" sz="2000" dirty="0"/>
                    <a:t>Intermediate Level Waste</a:t>
                  </a:r>
                  <a:r>
                    <a:rPr lang="fr-FR" sz="2000" dirty="0"/>
                    <a:t>(ILW) </a:t>
                  </a:r>
                  <a:endParaRPr lang="en-GB" sz="2000" dirty="0"/>
                </a:p>
              </p:txBody>
            </p:sp>
          </p:grpSp>
          <p:grpSp>
            <p:nvGrpSpPr>
              <p:cNvPr id="27" name="Groupe 13">
                <a:extLst>
                  <a:ext uri="{FF2B5EF4-FFF2-40B4-BE49-F238E27FC236}">
                    <a16:creationId xmlns:a16="http://schemas.microsoft.com/office/drawing/2014/main" xmlns="" id="{412E3C74-4620-155C-F395-4892F8E58EF7}"/>
                  </a:ext>
                </a:extLst>
              </p:cNvPr>
              <p:cNvGrpSpPr/>
              <p:nvPr/>
            </p:nvGrpSpPr>
            <p:grpSpPr>
              <a:xfrm>
                <a:off x="9054273" y="2587984"/>
                <a:ext cx="1737414" cy="713844"/>
                <a:chOff x="6729609" y="4561020"/>
                <a:chExt cx="1737414" cy="713844"/>
              </a:xfrm>
            </p:grpSpPr>
            <p:sp>
              <p:nvSpPr>
                <p:cNvPr id="33" name="Rectangle avec flèche vers le bas 14">
                  <a:extLst>
                    <a:ext uri="{FF2B5EF4-FFF2-40B4-BE49-F238E27FC236}">
                      <a16:creationId xmlns:a16="http://schemas.microsoft.com/office/drawing/2014/main" xmlns="" id="{D52C169C-BFCC-1A10-776A-5FB58B5491A3}"/>
                    </a:ext>
                  </a:extLst>
                </p:cNvPr>
                <p:cNvSpPr/>
                <p:nvPr/>
              </p:nvSpPr>
              <p:spPr bwMode="auto">
                <a:xfrm>
                  <a:off x="6729609" y="4561020"/>
                  <a:ext cx="1728192" cy="713844"/>
                </a:xfrm>
                <a:prstGeom prst="downArrowCallout">
                  <a:avLst/>
                </a:prstGeom>
                <a:solidFill>
                  <a:srgbClr val="FF66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/>
                <a:lstStyle>
                  <a:defPPr>
                    <a:defRPr lang="en-US"/>
                  </a:defPPr>
                  <a:lvl1pPr marL="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096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2192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8288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4384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30480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6576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2672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8768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GB" sz="2400">
                    <a:latin typeface="Century Gothic" pitchFamily="34" charset="0"/>
                  </a:endParaRPr>
                </a:p>
              </p:txBody>
            </p:sp>
            <p:sp>
              <p:nvSpPr>
                <p:cNvPr id="34" name="ZoneTexte 15">
                  <a:extLst>
                    <a:ext uri="{FF2B5EF4-FFF2-40B4-BE49-F238E27FC236}">
                      <a16:creationId xmlns:a16="http://schemas.microsoft.com/office/drawing/2014/main" xmlns="" id="{13C166B9-AAC8-3154-D1D8-E6236FE0FAEC}"/>
                    </a:ext>
                  </a:extLst>
                </p:cNvPr>
                <p:cNvSpPr txBox="1"/>
                <p:nvPr/>
              </p:nvSpPr>
              <p:spPr>
                <a:xfrm>
                  <a:off x="6745209" y="4649432"/>
                  <a:ext cx="1721814" cy="23642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en-US"/>
                  </a:defPPr>
                  <a:lvl1pPr marL="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096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2192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8288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4384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30480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6576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2672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8768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n-US" sz="2000" dirty="0"/>
                    <a:t>High Level Waste </a:t>
                  </a:r>
                  <a:r>
                    <a:rPr lang="fr-FR" sz="2000" dirty="0"/>
                    <a:t>(HLW) </a:t>
                  </a:r>
                  <a:endParaRPr lang="en-GB" sz="2000" dirty="0"/>
                </a:p>
              </p:txBody>
            </p:sp>
          </p:grpSp>
          <p:grpSp>
            <p:nvGrpSpPr>
              <p:cNvPr id="29" name="Groupe 16">
                <a:extLst>
                  <a:ext uri="{FF2B5EF4-FFF2-40B4-BE49-F238E27FC236}">
                    <a16:creationId xmlns:a16="http://schemas.microsoft.com/office/drawing/2014/main" xmlns="" id="{FF0F1D78-07AE-4BC3-2B56-83AF2E5CC0F4}"/>
                  </a:ext>
                </a:extLst>
              </p:cNvPr>
              <p:cNvGrpSpPr/>
              <p:nvPr/>
            </p:nvGrpSpPr>
            <p:grpSpPr>
              <a:xfrm>
                <a:off x="5158082" y="2585040"/>
                <a:ext cx="1731718" cy="713082"/>
                <a:chOff x="3664942" y="6538200"/>
                <a:chExt cx="1731718" cy="713082"/>
              </a:xfrm>
            </p:grpSpPr>
            <p:sp>
              <p:nvSpPr>
                <p:cNvPr id="31" name="Rectangle avec flèche vers le bas 17">
                  <a:extLst>
                    <a:ext uri="{FF2B5EF4-FFF2-40B4-BE49-F238E27FC236}">
                      <a16:creationId xmlns:a16="http://schemas.microsoft.com/office/drawing/2014/main" xmlns="" id="{EC1CDBC1-5D35-2E7D-39C3-B7C41BAB9996}"/>
                    </a:ext>
                  </a:extLst>
                </p:cNvPr>
                <p:cNvSpPr/>
                <p:nvPr/>
              </p:nvSpPr>
              <p:spPr bwMode="auto">
                <a:xfrm>
                  <a:off x="3668468" y="6538200"/>
                  <a:ext cx="1728192" cy="713082"/>
                </a:xfrm>
                <a:prstGeom prst="downArrowCallout">
                  <a:avLst/>
                </a:prstGeom>
                <a:solidFill>
                  <a:srgbClr val="6699FF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/>
                <a:lstStyle>
                  <a:defPPr>
                    <a:defRPr lang="en-US"/>
                  </a:defPPr>
                  <a:lvl1pPr marL="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096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2192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8288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4384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30480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6576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2672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8768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GB" sz="2400">
                    <a:latin typeface="Century Gothic" pitchFamily="34" charset="0"/>
                  </a:endParaRPr>
                </a:p>
              </p:txBody>
            </p:sp>
            <p:sp>
              <p:nvSpPr>
                <p:cNvPr id="32" name="ZoneTexte 18">
                  <a:extLst>
                    <a:ext uri="{FF2B5EF4-FFF2-40B4-BE49-F238E27FC236}">
                      <a16:creationId xmlns:a16="http://schemas.microsoft.com/office/drawing/2014/main" xmlns="" id="{5C9C4F87-DBD7-00EA-B71C-9EA692D2F6D1}"/>
                    </a:ext>
                  </a:extLst>
                </p:cNvPr>
                <p:cNvSpPr txBox="1"/>
                <p:nvPr/>
              </p:nvSpPr>
              <p:spPr>
                <a:xfrm>
                  <a:off x="3664942" y="6627380"/>
                  <a:ext cx="1728192" cy="23642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en-US"/>
                  </a:defPPr>
                  <a:lvl1pPr marL="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096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2192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8288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4384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30480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6576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2672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876800" algn="l" defTabSz="1219200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n-US" sz="2000" dirty="0"/>
                    <a:t>Low Level Waste</a:t>
                  </a:r>
                  <a:r>
                    <a:rPr lang="fr-FR" sz="2000" dirty="0"/>
                    <a:t>(LLW) </a:t>
                  </a:r>
                  <a:endParaRPr lang="en-GB" sz="2000" dirty="0"/>
                </a:p>
              </p:txBody>
            </p:sp>
          </p:grpSp>
          <p:sp>
            <p:nvSpPr>
              <p:cNvPr id="30" name="ZoneTexte 28">
                <a:extLst>
                  <a:ext uri="{FF2B5EF4-FFF2-40B4-BE49-F238E27FC236}">
                    <a16:creationId xmlns:a16="http://schemas.microsoft.com/office/drawing/2014/main" xmlns="" id="{0A39B1EF-6D5F-1254-214B-48991AC815F9}"/>
                  </a:ext>
                </a:extLst>
              </p:cNvPr>
              <p:cNvSpPr txBox="1"/>
              <p:nvPr/>
            </p:nvSpPr>
            <p:spPr>
              <a:xfrm>
                <a:off x="6121694" y="3346824"/>
                <a:ext cx="1584176" cy="363733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09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19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828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4384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0480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6576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2672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876800" algn="l" defTabSz="1219200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fr-FR" sz="1600" dirty="0"/>
                  <a:t>Acceptance </a:t>
                </a:r>
                <a:r>
                  <a:rPr lang="fr-FR" sz="1600" dirty="0" err="1"/>
                  <a:t>criteria</a:t>
                </a:r>
                <a:endParaRPr lang="fr-FR" sz="1600" dirty="0"/>
              </a:p>
              <a:p>
                <a:pPr algn="ctr"/>
                <a:r>
                  <a:rPr lang="en-US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&lt;1.6 × 10⁷ </a:t>
                </a:r>
                <a:r>
                  <a:rPr lang="en-US" sz="1800" dirty="0" err="1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Bq</a:t>
                </a:r>
                <a:r>
                  <a:rPr lang="en-US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/kg</a:t>
                </a:r>
                <a:endParaRPr lang="en-GB" sz="1600" dirty="0"/>
              </a:p>
            </p:txBody>
          </p:sp>
        </p:grpSp>
        <p:sp>
          <p:nvSpPr>
            <p:cNvPr id="25" name="ZoneTexte 28">
              <a:extLst>
                <a:ext uri="{FF2B5EF4-FFF2-40B4-BE49-F238E27FC236}">
                  <a16:creationId xmlns:a16="http://schemas.microsoft.com/office/drawing/2014/main" xmlns="" id="{A9790767-4CA4-7B75-B8E6-A87EA0A3A610}"/>
                </a:ext>
              </a:extLst>
            </p:cNvPr>
            <p:cNvSpPr txBox="1"/>
            <p:nvPr/>
          </p:nvSpPr>
          <p:spPr>
            <a:xfrm>
              <a:off x="7948806" y="4389070"/>
              <a:ext cx="1581923" cy="358713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4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0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8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fr-FR" sz="1600" dirty="0"/>
                <a:t>Acceptance </a:t>
              </a:r>
              <a:r>
                <a:rPr lang="fr-FR" sz="1600" dirty="0" err="1"/>
                <a:t>criteria</a:t>
              </a:r>
              <a:endParaRPr lang="fr-FR" sz="1600" dirty="0"/>
            </a:p>
            <a:p>
              <a:pPr algn="ctr"/>
              <a:r>
                <a:rPr lang="en-US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&lt;2 kW/m³</a:t>
              </a:r>
              <a:endParaRPr lang="en-GB" sz="1600" dirty="0"/>
            </a:p>
          </p:txBody>
        </p:sp>
      </p:grpSp>
      <p:pic>
        <p:nvPicPr>
          <p:cNvPr id="37" name="Picture 36">
            <a:extLst>
              <a:ext uri="{FF2B5EF4-FFF2-40B4-BE49-F238E27FC236}">
                <a16:creationId xmlns:a16="http://schemas.microsoft.com/office/drawing/2014/main" xmlns="" id="{40781317-3AA8-A311-5379-25C46F5326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992" y="3693569"/>
            <a:ext cx="7181555" cy="3906447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xmlns="" id="{EE59E1C0-F933-1213-6EA2-6F6F20F449F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0970" y="3656403"/>
            <a:ext cx="7132953" cy="3906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3525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7" grpId="0"/>
      <p:bldP spid="48" grpId="0"/>
      <p:bldP spid="6" grpId="0" animBg="1"/>
      <p:bldP spid="16" grpId="0"/>
      <p:bldP spid="17" grpId="0"/>
      <p:bldP spid="18" grpId="0"/>
      <p:bldP spid="2" grpId="0"/>
      <p:bldP spid="3" grpId="0"/>
      <p:bldP spid="65" grpId="0" animBg="1"/>
      <p:bldP spid="66" grpId="0" animBg="1"/>
      <p:bldP spid="6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7ED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82403" y="3008287"/>
            <a:ext cx="7327229" cy="1099522"/>
          </a:xfrm>
        </p:spPr>
        <p:txBody>
          <a:bodyPr>
            <a:noAutofit/>
          </a:bodyPr>
          <a:lstStyle/>
          <a:p>
            <a:pPr algn="l"/>
            <a:r>
              <a:rPr lang="en-US" sz="353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Thank you for you</a:t>
            </a:r>
            <a:r>
              <a:rPr lang="lt-LT" sz="353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lang="en-US" sz="353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attention </a:t>
            </a:r>
            <a:r>
              <a:rPr lang="lt-LT" sz="353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</a:t>
            </a:r>
            <a:endParaRPr lang="x-none" sz="353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52842-0133-6F45-BBB4-4E91FCE31F9A}" type="slidenum">
              <a:rPr lang="x-none" smtClean="0">
                <a:solidFill>
                  <a:prstClr val="black">
                    <a:tint val="75000"/>
                  </a:prstClr>
                </a:solidFill>
              </a:rPr>
              <a:t>18</a:t>
            </a:fld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920"/>
          <a:stretch>
            <a:fillRect/>
          </a:stretch>
        </p:blipFill>
        <p:spPr>
          <a:xfrm>
            <a:off x="12128310" y="535923"/>
            <a:ext cx="781852" cy="821326"/>
          </a:xfrm>
          <a:prstGeom prst="rect">
            <a:avLst/>
          </a:prstGeom>
        </p:spPr>
      </p:pic>
      <p:pic>
        <p:nvPicPr>
          <p:cNvPr id="4" name="Picture 3" descr="A black background with white letters&#10;&#10;AI-generated content may be incorrect.">
            <a:extLst>
              <a:ext uri="{FF2B5EF4-FFF2-40B4-BE49-F238E27FC236}">
                <a16:creationId xmlns:a16="http://schemas.microsoft.com/office/drawing/2014/main" xmlns="" id="{6C8D03C3-B3F2-C64D-FD90-589BC61EFB7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0988" y="896876"/>
            <a:ext cx="3962401" cy="106465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46F0655A-16A6-C065-276F-D1B764A039F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069" y="889646"/>
            <a:ext cx="2601127" cy="106465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23ACD5F8-B9D3-171C-22B4-52C3268765F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93389" y="0"/>
            <a:ext cx="7549709" cy="755814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8B350E1F-9A62-A148-F411-187148A3B3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52842-0133-6F45-BBB4-4E91FCE31F9A}" type="slidenum">
              <a:rPr lang="x-none" smtClean="0">
                <a:solidFill>
                  <a:prstClr val="black">
                    <a:tint val="75000"/>
                  </a:prstClr>
                </a:solidFill>
              </a:rPr>
              <a:t>2</a:t>
            </a:fld>
            <a:endParaRPr lang="x-non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xmlns="" id="{013376D8-2B82-C37D-7A97-CFFF960C5E6D}"/>
              </a:ext>
            </a:extLst>
          </p:cNvPr>
          <p:cNvSpPr txBox="1">
            <a:spLocks/>
          </p:cNvSpPr>
          <p:nvPr/>
        </p:nvSpPr>
        <p:spPr>
          <a:xfrm>
            <a:off x="188484" y="337390"/>
            <a:ext cx="3616375" cy="654025"/>
          </a:xfrm>
          <a:prstGeom prst="rect">
            <a:avLst/>
          </a:prstGeom>
          <a:solidFill>
            <a:schemeClr val="bg1"/>
          </a:solidFill>
          <a:ln/>
        </p:spPr>
        <p:txBody>
          <a:bodyPr vert="horz" wrap="none" lIns="0" tIns="0" rIns="0" bIns="0" rtlCol="0" anchor="t">
            <a:spAutoFit/>
          </a:bodyPr>
          <a:lstStyle>
            <a:lvl1pPr algn="l" defTabSz="100838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5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ts val="5100"/>
              </a:lnSpc>
            </a:pPr>
            <a:r>
              <a:rPr lang="en-US" sz="5400" dirty="0">
                <a:solidFill>
                  <a:schemeClr val="accent1"/>
                </a:solidFill>
                <a:latin typeface="Times New Roman" panose="02020603050405020304" pitchFamily="18" charset="0"/>
                <a:ea typeface="Alexandria" pitchFamily="34" charset="-122"/>
                <a:cs typeface="Times New Roman" panose="02020603050405020304" pitchFamily="18" charset="0"/>
              </a:rPr>
              <a:t>Introduction:</a:t>
            </a:r>
            <a:endParaRPr lang="lt-LT" sz="5400" dirty="0">
              <a:solidFill>
                <a:schemeClr val="accent1"/>
              </a:solidFill>
              <a:latin typeface="Times New Roman" panose="02020603050405020304" pitchFamily="18" charset="0"/>
              <a:ea typeface="Alexandria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2" name="Picture 2" descr="EUROfusion - Realising Fusion Energy">
            <a:extLst>
              <a:ext uri="{FF2B5EF4-FFF2-40B4-BE49-F238E27FC236}">
                <a16:creationId xmlns:a16="http://schemas.microsoft.com/office/drawing/2014/main" xmlns="" id="{3313D4E6-44F8-CB97-7C14-1994876879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43385" y="41364"/>
            <a:ext cx="815376" cy="815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4" name="Picture 2" descr="LEI Branding – Lithuanian Energy Institute">
            <a:extLst>
              <a:ext uri="{FF2B5EF4-FFF2-40B4-BE49-F238E27FC236}">
                <a16:creationId xmlns:a16="http://schemas.microsoft.com/office/drawing/2014/main" xmlns="" id="{3A114029-A637-0265-E83F-9D2DBB79DA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68557" y="103224"/>
            <a:ext cx="675526" cy="675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xmlns="" id="{8F0ECAB3-F321-2F1F-3A63-7F6DB81A5B35}"/>
              </a:ext>
            </a:extLst>
          </p:cNvPr>
          <p:cNvSpPr/>
          <p:nvPr/>
        </p:nvSpPr>
        <p:spPr>
          <a:xfrm>
            <a:off x="550069" y="1079022"/>
            <a:ext cx="1371600" cy="646330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2007</a:t>
            </a:r>
            <a:endParaRPr lang="lt-LT" dirty="0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xmlns="" id="{59682E39-D1AF-0C18-A946-CC1B53E81390}"/>
              </a:ext>
            </a:extLst>
          </p:cNvPr>
          <p:cNvSpPr/>
          <p:nvPr/>
        </p:nvSpPr>
        <p:spPr>
          <a:xfrm>
            <a:off x="525895" y="3567805"/>
            <a:ext cx="1371600" cy="685800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2012</a:t>
            </a:r>
            <a:endParaRPr lang="lt-LT" dirty="0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xmlns="" id="{CFEC582B-B173-B6F8-CEA3-0393B91914C6}"/>
              </a:ext>
            </a:extLst>
          </p:cNvPr>
          <p:cNvSpPr/>
          <p:nvPr/>
        </p:nvSpPr>
        <p:spPr>
          <a:xfrm>
            <a:off x="525895" y="5445774"/>
            <a:ext cx="1371600" cy="700749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2014</a:t>
            </a:r>
            <a:endParaRPr lang="lt-LT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84C288F1-AA4F-36B9-1FF2-E38B50145FAE}"/>
              </a:ext>
            </a:extLst>
          </p:cNvPr>
          <p:cNvSpPr txBox="1"/>
          <p:nvPr/>
        </p:nvSpPr>
        <p:spPr>
          <a:xfrm>
            <a:off x="513303" y="1745995"/>
            <a:ext cx="683605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altLang="lt-LT" dirty="0"/>
              <a:t>LEI signed EFDA association agreement and became involved in FUSION research</a:t>
            </a:r>
            <a:endParaRPr lang="lt-LT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0058FC2C-9F1F-E4C5-EACC-61B9933A05C5}"/>
              </a:ext>
            </a:extLst>
          </p:cNvPr>
          <p:cNvSpPr txBox="1"/>
          <p:nvPr/>
        </p:nvSpPr>
        <p:spPr>
          <a:xfrm>
            <a:off x="478956" y="2327974"/>
            <a:ext cx="683605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GB" altLang="lt-LT" dirty="0"/>
              <a:t>Activities mainly devoted to supporting the implementation of W7-X:</a:t>
            </a:r>
          </a:p>
          <a:p>
            <a:pPr lvl="1">
              <a:defRPr/>
            </a:pPr>
            <a:r>
              <a:rPr lang="en-GB" altLang="lt-LT" dirty="0"/>
              <a:t>Deterministic safety analysis</a:t>
            </a:r>
          </a:p>
          <a:p>
            <a:pPr lvl="1">
              <a:defRPr/>
            </a:pPr>
            <a:r>
              <a:rPr lang="en-GB" altLang="lt-LT" dirty="0"/>
              <a:t>Strength analysis of the port welds</a:t>
            </a:r>
          </a:p>
          <a:p>
            <a:pPr lvl="1">
              <a:defRPr/>
            </a:pPr>
            <a:r>
              <a:rPr lang="en-GB" altLang="lt-LT" dirty="0"/>
              <a:t>RAMI assessment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886F7AB7-F10A-00BE-1947-B046AE7600D2}"/>
              </a:ext>
            </a:extLst>
          </p:cNvPr>
          <p:cNvSpPr txBox="1"/>
          <p:nvPr/>
        </p:nvSpPr>
        <p:spPr>
          <a:xfrm>
            <a:off x="525895" y="4236003"/>
            <a:ext cx="547542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GB" altLang="lt-LT" dirty="0"/>
              <a:t>LEI become involved in activities related to neutronics in:</a:t>
            </a:r>
          </a:p>
          <a:p>
            <a:pPr>
              <a:defRPr/>
            </a:pPr>
            <a:r>
              <a:rPr lang="en-GB" altLang="lt-LT" dirty="0"/>
              <a:t>	DONES, </a:t>
            </a:r>
          </a:p>
          <a:p>
            <a:pPr>
              <a:defRPr/>
            </a:pPr>
            <a:r>
              <a:rPr lang="en-GB" altLang="lt-LT" dirty="0"/>
              <a:t>	</a:t>
            </a:r>
            <a:r>
              <a:rPr lang="en-GB" altLang="lt-LT" b="1" dirty="0"/>
              <a:t>DEMO</a:t>
            </a:r>
          </a:p>
          <a:p>
            <a:pPr>
              <a:defRPr/>
            </a:pPr>
            <a:r>
              <a:rPr lang="en-GB" altLang="lt-LT" dirty="0"/>
              <a:t>	JET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5C472469-108A-273C-93C2-4D41D75D028E}"/>
              </a:ext>
            </a:extLst>
          </p:cNvPr>
          <p:cNvSpPr txBox="1"/>
          <p:nvPr/>
        </p:nvSpPr>
        <p:spPr>
          <a:xfrm>
            <a:off x="544183" y="6167166"/>
            <a:ext cx="33528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altLang="lt-LT" dirty="0"/>
              <a:t>LEI became a member of </a:t>
            </a:r>
            <a:r>
              <a:rPr lang="en-GB" altLang="lt-LT" dirty="0" err="1"/>
              <a:t>FuseNet</a:t>
            </a:r>
            <a:endParaRPr lang="lt-LT" dirty="0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xmlns="" id="{26A225AA-F489-251C-CF8D-F7847D8123C8}"/>
              </a:ext>
            </a:extLst>
          </p:cNvPr>
          <p:cNvSpPr/>
          <p:nvPr/>
        </p:nvSpPr>
        <p:spPr>
          <a:xfrm>
            <a:off x="7436113" y="856740"/>
            <a:ext cx="5503869" cy="571515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altLang="lt-LT" dirty="0"/>
              <a:t>EUROfusion project  which LEI </a:t>
            </a:r>
            <a:endParaRPr lang="lt-LT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8832BA39-FF18-2444-EE19-358C892DEC80}"/>
              </a:ext>
            </a:extLst>
          </p:cNvPr>
          <p:cNvSpPr txBox="1"/>
          <p:nvPr/>
        </p:nvSpPr>
        <p:spPr>
          <a:xfrm>
            <a:off x="7436113" y="1428255"/>
            <a:ext cx="5196421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t-LT" b="1" dirty="0"/>
              <a:t>JET </a:t>
            </a:r>
            <a:r>
              <a:rPr lang="lt-LT" b="1" dirty="0" err="1"/>
              <a:t>campaign</a:t>
            </a:r>
            <a:r>
              <a:rPr lang="en-US" b="1" dirty="0"/>
              <a:t>s: </a:t>
            </a:r>
          </a:p>
          <a:p>
            <a:r>
              <a:rPr lang="en-US" b="1" dirty="0"/>
              <a:t>	</a:t>
            </a:r>
            <a:r>
              <a:rPr lang="en-US" dirty="0"/>
              <a:t>Bolometric data analysis</a:t>
            </a:r>
          </a:p>
          <a:p>
            <a:r>
              <a:rPr lang="en-US" dirty="0"/>
              <a:t>	Activation and dose rates calculations</a:t>
            </a:r>
          </a:p>
          <a:p>
            <a:r>
              <a:rPr lang="en-US" b="1" dirty="0"/>
              <a:t>SAFETY:</a:t>
            </a:r>
          </a:p>
          <a:p>
            <a:r>
              <a:rPr lang="en-US" b="1" dirty="0"/>
              <a:t>	</a:t>
            </a:r>
            <a:r>
              <a:rPr lang="en-US" dirty="0"/>
              <a:t>WCLL, HCPB DEMO neutronics calculations</a:t>
            </a:r>
          </a:p>
          <a:p>
            <a:pPr lvl="1">
              <a:defRPr/>
            </a:pPr>
            <a:r>
              <a:rPr lang="en-US" dirty="0"/>
              <a:t>	</a:t>
            </a:r>
            <a:r>
              <a:rPr lang="en-GB" altLang="lt-LT" dirty="0"/>
              <a:t>Deterministic safety analysis</a:t>
            </a:r>
          </a:p>
          <a:p>
            <a:pPr lvl="1">
              <a:defRPr/>
            </a:pPr>
            <a:r>
              <a:rPr lang="en-GB" altLang="lt-LT" dirty="0"/>
              <a:t>	RAMI assessment</a:t>
            </a:r>
            <a:endParaRPr lang="en-US" dirty="0"/>
          </a:p>
          <a:p>
            <a:r>
              <a:rPr lang="en-US" b="1" dirty="0"/>
              <a:t>ENS: </a:t>
            </a:r>
          </a:p>
          <a:p>
            <a:r>
              <a:rPr lang="en-US" b="1" dirty="0"/>
              <a:t>	</a:t>
            </a:r>
            <a:r>
              <a:rPr lang="en-US" dirty="0"/>
              <a:t>Neutronics analysis and SDDR of Hight Flux Test Module (HFTM) and Target Assembly </a:t>
            </a:r>
            <a:r>
              <a:rPr lang="lt-LT" dirty="0"/>
              <a:t> </a:t>
            </a:r>
          </a:p>
        </p:txBody>
      </p:sp>
      <p:pic>
        <p:nvPicPr>
          <p:cNvPr id="27" name="Picture 4">
            <a:extLst>
              <a:ext uri="{FF2B5EF4-FFF2-40B4-BE49-F238E27FC236}">
                <a16:creationId xmlns:a16="http://schemas.microsoft.com/office/drawing/2014/main" xmlns="" id="{305095C0-8150-7B17-5351-62C8CF3256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5881" y="4315324"/>
            <a:ext cx="2864071" cy="32475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5">
            <a:extLst>
              <a:ext uri="{FF2B5EF4-FFF2-40B4-BE49-F238E27FC236}">
                <a16:creationId xmlns:a16="http://schemas.microsoft.com/office/drawing/2014/main" xmlns="" id="{EF511D1E-815C-074B-E8D7-89F1213EEE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7" t="7037" r="5681" b="4231"/>
          <a:stretch>
            <a:fillRect/>
          </a:stretch>
        </p:blipFill>
        <p:spPr bwMode="auto">
          <a:xfrm>
            <a:off x="6860726" y="4290577"/>
            <a:ext cx="2327031" cy="32648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681089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8484" y="337390"/>
            <a:ext cx="2000548" cy="654025"/>
          </a:xfrm>
          <a:solidFill>
            <a:schemeClr val="bg1"/>
          </a:solidFill>
          <a:ln/>
        </p:spPr>
        <p:txBody>
          <a:bodyPr wrap="none" lIns="0" tIns="0" rIns="0" bIns="0" rtlCol="0" anchor="t">
            <a:spAutoFit/>
          </a:bodyPr>
          <a:lstStyle/>
          <a:p>
            <a:pPr algn="l" rtl="0">
              <a:lnSpc>
                <a:spcPts val="5100"/>
              </a:lnSpc>
            </a:pPr>
            <a:r>
              <a:rPr lang="en-US" sz="5400" kern="1200" dirty="0">
                <a:solidFill>
                  <a:schemeClr val="accent1"/>
                </a:solidFill>
                <a:latin typeface="Times New Roman" panose="02020603050405020304" pitchFamily="18" charset="0"/>
                <a:ea typeface="Alexandria" pitchFamily="34" charset="-122"/>
                <a:cs typeface="Times New Roman" panose="02020603050405020304" pitchFamily="18" charset="0"/>
              </a:rPr>
              <a:t>Model:</a:t>
            </a:r>
            <a:endParaRPr lang="lt-LT" sz="5400" kern="1200" dirty="0">
              <a:solidFill>
                <a:schemeClr val="accent1"/>
              </a:solidFill>
              <a:latin typeface="Times New Roman" panose="02020603050405020304" pitchFamily="18" charset="0"/>
              <a:ea typeface="Alexandria" pitchFamily="34" charset="-122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0863" y="7796651"/>
            <a:ext cx="3729317" cy="3241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Bef>
                <a:spcPts val="755"/>
              </a:spcBef>
              <a:spcAft>
                <a:spcPts val="755"/>
              </a:spcAft>
            </a:pPr>
            <a:r>
              <a:rPr lang="en-US" sz="1510" b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6 pav. </a:t>
            </a:r>
            <a:r>
              <a:rPr lang="lt-LT" sz="1510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WCLL </a:t>
            </a:r>
            <a:r>
              <a:rPr lang="en-US" sz="1510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Li</a:t>
            </a:r>
            <a:r>
              <a:rPr lang="lt-LT" sz="1510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čio klojinio MCNP modelis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604780" y="7759564"/>
            <a:ext cx="3956756" cy="3245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10" b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7 pav. </a:t>
            </a:r>
            <a:r>
              <a:rPr lang="pt-BR" sz="151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EU DEMO divertoriaus </a:t>
            </a:r>
            <a:r>
              <a:rPr lang="en-US" sz="1510" b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pt-BR" sz="151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MCNP  modelis.</a:t>
            </a:r>
            <a:endParaRPr lang="lt-LT" sz="1510" dirty="0"/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lt-LT" smtClean="0"/>
              <a:t>3</a:t>
            </a:fld>
            <a:endParaRPr lang="lt-LT"/>
          </a:p>
        </p:txBody>
      </p:sp>
      <p:sp>
        <p:nvSpPr>
          <p:cNvPr id="13" name="TextBox 12"/>
          <p:cNvSpPr txBox="1"/>
          <p:nvPr/>
        </p:nvSpPr>
        <p:spPr>
          <a:xfrm>
            <a:off x="9963629" y="7522334"/>
            <a:ext cx="3261756" cy="3245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10" b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4 pav. </a:t>
            </a:r>
            <a:r>
              <a:rPr lang="en-US" sz="1510" dirty="0" err="1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Vakuminio</a:t>
            </a:r>
            <a:r>
              <a:rPr lang="en-US" sz="151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510" dirty="0" err="1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indo</a:t>
            </a:r>
            <a:r>
              <a:rPr lang="en-US" sz="151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MCNP </a:t>
            </a:r>
            <a:r>
              <a:rPr lang="en-US" sz="1510" dirty="0" err="1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modelis</a:t>
            </a:r>
            <a:endParaRPr lang="lt-LT" sz="1510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612D3C9A-F699-B58C-4FC0-7244699E674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61346" y="1048989"/>
            <a:ext cx="1961785" cy="1459568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C516A16F-3619-C605-6FC1-D98CA8F4D84F}"/>
              </a:ext>
            </a:extLst>
          </p:cNvPr>
          <p:cNvSpPr txBox="1"/>
          <p:nvPr/>
        </p:nvSpPr>
        <p:spPr>
          <a:xfrm>
            <a:off x="12230995" y="4461886"/>
            <a:ext cx="183468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WCLL</a:t>
            </a:r>
          </a:p>
        </p:txBody>
      </p:sp>
      <p:pic>
        <p:nvPicPr>
          <p:cNvPr id="16" name="Grafik 6">
            <a:extLst>
              <a:ext uri="{FF2B5EF4-FFF2-40B4-BE49-F238E27FC236}">
                <a16:creationId xmlns:a16="http://schemas.microsoft.com/office/drawing/2014/main" xmlns="" id="{826B6B88-AD64-734D-40E5-A3E9501EF3B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977" t="10220" r="31735" b="11263"/>
          <a:stretch/>
        </p:blipFill>
        <p:spPr>
          <a:xfrm>
            <a:off x="11220314" y="2382745"/>
            <a:ext cx="2367417" cy="2182803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07C4F682-35E6-7480-2CFF-2A101FC2001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741"/>
          <a:stretch/>
        </p:blipFill>
        <p:spPr bwMode="auto">
          <a:xfrm>
            <a:off x="8790797" y="1007694"/>
            <a:ext cx="2309565" cy="171316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Picture 17" descr="A diagram of a structure&#10;&#10;Description automatically generated with medium confidence">
            <a:extLst>
              <a:ext uri="{FF2B5EF4-FFF2-40B4-BE49-F238E27FC236}">
                <a16:creationId xmlns:a16="http://schemas.microsoft.com/office/drawing/2014/main" xmlns="" id="{7FFBC144-3277-F8D8-E320-B51DA459FBE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14" t="15544" r="27743" b="14639"/>
          <a:stretch/>
        </p:blipFill>
        <p:spPr>
          <a:xfrm>
            <a:off x="8747816" y="2774291"/>
            <a:ext cx="2391032" cy="1737455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BC69CEB9-7A08-95D2-E609-8042E219D19F}"/>
              </a:ext>
            </a:extLst>
          </p:cNvPr>
          <p:cNvSpPr txBox="1"/>
          <p:nvPr/>
        </p:nvSpPr>
        <p:spPr>
          <a:xfrm>
            <a:off x="9228700" y="400236"/>
            <a:ext cx="183468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HCPB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34ABFBCE-7023-6234-64BF-DD5BE6DEABA9}"/>
              </a:ext>
            </a:extLst>
          </p:cNvPr>
          <p:cNvSpPr txBox="1"/>
          <p:nvPr/>
        </p:nvSpPr>
        <p:spPr>
          <a:xfrm>
            <a:off x="-30030" y="6926740"/>
            <a:ext cx="13057187" cy="5895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lt-LT" sz="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J.H. </a:t>
            </a:r>
            <a:r>
              <a:rPr lang="lt-LT" sz="6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You</a:t>
            </a:r>
            <a:r>
              <a:rPr lang="lt-LT" sz="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et </a:t>
            </a:r>
            <a:r>
              <a:rPr lang="lt-LT" sz="6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all</a:t>
            </a:r>
            <a:r>
              <a:rPr lang="lt-LT" sz="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., </a:t>
            </a:r>
            <a:r>
              <a:rPr lang="lt-LT" sz="6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Divertor</a:t>
            </a:r>
            <a:r>
              <a:rPr lang="lt-LT" sz="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lt-LT" sz="6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of</a:t>
            </a:r>
            <a:r>
              <a:rPr lang="lt-LT" sz="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lt-LT" sz="6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the</a:t>
            </a:r>
            <a:r>
              <a:rPr lang="lt-LT" sz="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lt-LT" sz="6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European</a:t>
            </a:r>
            <a:r>
              <a:rPr lang="lt-LT" sz="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DEMO: </a:t>
            </a:r>
            <a:r>
              <a:rPr lang="lt-LT" sz="6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Engineering</a:t>
            </a:r>
            <a:r>
              <a:rPr lang="lt-LT" sz="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lt-LT" sz="6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and</a:t>
            </a:r>
            <a:r>
              <a:rPr lang="lt-LT" sz="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lt-LT" sz="6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technologies</a:t>
            </a:r>
            <a:r>
              <a:rPr lang="lt-LT" sz="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lt-LT" sz="6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for</a:t>
            </a:r>
            <a:r>
              <a:rPr lang="lt-LT" sz="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lt-LT" sz="6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power</a:t>
            </a:r>
            <a:r>
              <a:rPr lang="lt-LT" sz="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lt-LT" sz="6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exhaust</a:t>
            </a:r>
            <a:r>
              <a:rPr lang="lt-LT" sz="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lt-LT" sz="6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Fusion</a:t>
            </a:r>
            <a:r>
              <a:rPr lang="lt-LT" sz="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lt-LT" sz="6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Engineering</a:t>
            </a:r>
            <a:r>
              <a:rPr lang="lt-LT" sz="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lt-LT" sz="6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and</a:t>
            </a:r>
            <a:r>
              <a:rPr lang="lt-LT" sz="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Design, </a:t>
            </a:r>
            <a:r>
              <a:rPr lang="lt-LT" sz="6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Volume</a:t>
            </a:r>
            <a:r>
              <a:rPr lang="lt-LT" sz="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175, https://doi.org/10.1016/j.fusengdes.2022.113010</a:t>
            </a:r>
          </a:p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lt-LT" sz="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P. </a:t>
            </a:r>
            <a:r>
              <a:rPr lang="lt-LT" sz="6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Pereslavtsev</a:t>
            </a:r>
            <a:r>
              <a:rPr lang="lt-LT" sz="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et </a:t>
            </a:r>
            <a:r>
              <a:rPr lang="lt-LT" sz="6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all</a:t>
            </a:r>
            <a:r>
              <a:rPr lang="lt-LT" sz="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., </a:t>
            </a:r>
            <a:r>
              <a:rPr lang="lt-LT" sz="6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Neutronic</a:t>
            </a:r>
            <a:r>
              <a:rPr lang="lt-LT" sz="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lt-LT" sz="6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Activity</a:t>
            </a:r>
            <a:r>
              <a:rPr lang="lt-LT" sz="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lt-LT" sz="6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for</a:t>
            </a:r>
            <a:r>
              <a:rPr lang="lt-LT" sz="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lt-LT" sz="6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Development</a:t>
            </a:r>
            <a:r>
              <a:rPr lang="lt-LT" sz="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lt-LT" sz="6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of</a:t>
            </a:r>
            <a:r>
              <a:rPr lang="lt-LT" sz="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lt-LT" sz="6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the</a:t>
            </a:r>
            <a:r>
              <a:rPr lang="lt-LT" sz="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lt-LT" sz="6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Promising</a:t>
            </a:r>
            <a:r>
              <a:rPr lang="lt-LT" sz="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lt-LT" sz="6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Alternative</a:t>
            </a:r>
            <a:r>
              <a:rPr lang="lt-LT" sz="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lt-LT" sz="6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Water-Cooled</a:t>
            </a:r>
            <a:r>
              <a:rPr lang="lt-LT" sz="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DEMO </a:t>
            </a:r>
            <a:r>
              <a:rPr lang="lt-LT" sz="6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Concepts</a:t>
            </a:r>
            <a:r>
              <a:rPr lang="lt-LT" sz="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lt-LT" sz="6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Applied</a:t>
            </a:r>
            <a:r>
              <a:rPr lang="lt-LT" sz="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lt-LT" sz="6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Sciences</a:t>
            </a:r>
            <a:r>
              <a:rPr lang="lt-LT" sz="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13. </a:t>
            </a:r>
            <a:r>
              <a:rPr lang="lt-LT" sz="600" u="sng" kern="100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  <a:hlinkClick r:id="rId8"/>
              </a:rPr>
              <a:t>https://doi.org/10.3390/app13137383</a:t>
            </a:r>
            <a:endParaRPr lang="lt-LT" sz="6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lt-LT" sz="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P. </a:t>
            </a:r>
            <a:r>
              <a:rPr lang="lt-LT" sz="6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Pereslavtsev</a:t>
            </a:r>
            <a:r>
              <a:rPr lang="lt-LT" sz="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et </a:t>
            </a:r>
            <a:r>
              <a:rPr lang="lt-LT" sz="6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all</a:t>
            </a:r>
            <a:r>
              <a:rPr lang="lt-LT" sz="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., </a:t>
            </a:r>
            <a:r>
              <a:rPr lang="lt-LT" sz="6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Analyses</a:t>
            </a:r>
            <a:r>
              <a:rPr lang="lt-LT" sz="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lt-LT" sz="6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of</a:t>
            </a:r>
            <a:r>
              <a:rPr lang="lt-LT" sz="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lt-LT" sz="6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the</a:t>
            </a:r>
            <a:r>
              <a:rPr lang="lt-LT" sz="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lt-LT" sz="6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shielding</a:t>
            </a:r>
            <a:r>
              <a:rPr lang="lt-LT" sz="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lt-LT" sz="6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options</a:t>
            </a:r>
            <a:r>
              <a:rPr lang="lt-LT" sz="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lt-LT" sz="6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for</a:t>
            </a:r>
            <a:r>
              <a:rPr lang="lt-LT" sz="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HCPB DEMO </a:t>
            </a:r>
            <a:r>
              <a:rPr lang="lt-LT" sz="6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blanket</a:t>
            </a:r>
            <a:r>
              <a:rPr lang="lt-LT" sz="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lt-LT" sz="6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Fusion</a:t>
            </a:r>
            <a:r>
              <a:rPr lang="lt-LT" sz="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lt-LT" sz="6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Engineering</a:t>
            </a:r>
            <a:r>
              <a:rPr lang="lt-LT" sz="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lt-LT" sz="6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and</a:t>
            </a:r>
            <a:r>
              <a:rPr lang="lt-LT" sz="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Design, </a:t>
            </a:r>
            <a:r>
              <a:rPr lang="lt-LT" sz="6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Volume</a:t>
            </a:r>
            <a:r>
              <a:rPr lang="lt-LT" sz="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156, https://doi.org/10.1016/j.fusengdes.2020.111605.</a:t>
            </a:r>
          </a:p>
        </p:txBody>
      </p:sp>
      <p:pic>
        <p:nvPicPr>
          <p:cNvPr id="3" name="Picture 2" descr="Fig. 3">
            <a:extLst>
              <a:ext uri="{FF2B5EF4-FFF2-40B4-BE49-F238E27FC236}">
                <a16:creationId xmlns:a16="http://schemas.microsoft.com/office/drawing/2014/main" xmlns="" id="{6A48953E-DAA3-87CF-5654-BBA472F5F59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1407" y="1114425"/>
            <a:ext cx="3207570" cy="3083567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 descr="Fig. 2. MCNP model of DEMO VV">
            <a:extLst>
              <a:ext uri="{FF2B5EF4-FFF2-40B4-BE49-F238E27FC236}">
                <a16:creationId xmlns:a16="http://schemas.microsoft.com/office/drawing/2014/main" xmlns="" id="{EFEF21BA-6D84-C647-6E43-430D9873F57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728637" y="833197"/>
            <a:ext cx="4762500" cy="3505200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xmlns="" id="{08807668-E884-1723-9148-7547EFAE99E0}"/>
              </a:ext>
            </a:extLst>
          </p:cNvPr>
          <p:cNvSpPr/>
          <p:nvPr/>
        </p:nvSpPr>
        <p:spPr>
          <a:xfrm>
            <a:off x="280273" y="4627052"/>
            <a:ext cx="381000" cy="370832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  <a:endParaRPr lang="lt-LT" dirty="0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xmlns="" id="{2E155FB9-8B88-23F3-FE6D-8F14E4D6AE53}"/>
              </a:ext>
            </a:extLst>
          </p:cNvPr>
          <p:cNvSpPr/>
          <p:nvPr/>
        </p:nvSpPr>
        <p:spPr>
          <a:xfrm>
            <a:off x="280273" y="5322332"/>
            <a:ext cx="381000" cy="404533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</a:t>
            </a:r>
            <a:endParaRPr lang="lt-LT" dirty="0"/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xmlns="" id="{4C88990D-C3D4-1319-F9AD-90984CA5EAF3}"/>
              </a:ext>
            </a:extLst>
          </p:cNvPr>
          <p:cNvSpPr/>
          <p:nvPr/>
        </p:nvSpPr>
        <p:spPr>
          <a:xfrm>
            <a:off x="280273" y="6126848"/>
            <a:ext cx="381000" cy="370832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3</a:t>
            </a:r>
            <a:endParaRPr lang="lt-LT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38FCA821-A6E5-8EB0-0BE3-F78C0F22608B}"/>
              </a:ext>
            </a:extLst>
          </p:cNvPr>
          <p:cNvSpPr txBox="1"/>
          <p:nvPr/>
        </p:nvSpPr>
        <p:spPr>
          <a:xfrm>
            <a:off x="726161" y="4581636"/>
            <a:ext cx="424350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DEMO Base Line 2017. 11.25° + 2019 DIVERTOR</a:t>
            </a:r>
            <a:endParaRPr lang="lt-LT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5B77652C-9543-4908-B448-CF7D67DC5C87}"/>
              </a:ext>
            </a:extLst>
          </p:cNvPr>
          <p:cNvSpPr txBox="1"/>
          <p:nvPr/>
        </p:nvSpPr>
        <p:spPr>
          <a:xfrm>
            <a:off x="726161" y="5296056"/>
            <a:ext cx="253665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Homogenized BB</a:t>
            </a:r>
            <a:endParaRPr lang="lt-LT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34BD19E7-C202-A0F5-93FE-DCF7773A4D11}"/>
              </a:ext>
            </a:extLst>
          </p:cNvPr>
          <p:cNvSpPr txBox="1"/>
          <p:nvPr/>
        </p:nvSpPr>
        <p:spPr>
          <a:xfrm>
            <a:off x="759548" y="6097570"/>
            <a:ext cx="391555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 semi-Heterogenized components</a:t>
            </a:r>
            <a:endParaRPr lang="lt-LT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21F5E8A7-FE9F-BA2F-5A1F-4615980B9AC9}"/>
              </a:ext>
            </a:extLst>
          </p:cNvPr>
          <p:cNvSpPr txBox="1"/>
          <p:nvPr/>
        </p:nvSpPr>
        <p:spPr>
          <a:xfrm>
            <a:off x="4863287" y="4585035"/>
            <a:ext cx="323058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DEMO Base Line 2017.</a:t>
            </a:r>
            <a:endParaRPr lang="lt-LT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xmlns="" id="{F143E4DA-F9A1-1CE3-0EAC-8570F46F1E20}"/>
              </a:ext>
            </a:extLst>
          </p:cNvPr>
          <p:cNvSpPr txBox="1"/>
          <p:nvPr/>
        </p:nvSpPr>
        <p:spPr>
          <a:xfrm>
            <a:off x="4826353" y="5276730"/>
            <a:ext cx="253665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Homogenized BB</a:t>
            </a:r>
            <a:endParaRPr lang="lt-LT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xmlns="" id="{5A7BAADF-8FC0-3080-A401-B78A284A7402}"/>
              </a:ext>
            </a:extLst>
          </p:cNvPr>
          <p:cNvSpPr txBox="1"/>
          <p:nvPr/>
        </p:nvSpPr>
        <p:spPr>
          <a:xfrm>
            <a:off x="4826353" y="6123313"/>
            <a:ext cx="391555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homogenized layers</a:t>
            </a:r>
            <a:endParaRPr lang="lt-LT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4505BCC1-BEB2-FC99-B890-E1C00E5CABDE}"/>
              </a:ext>
            </a:extLst>
          </p:cNvPr>
          <p:cNvSpPr txBox="1"/>
          <p:nvPr/>
        </p:nvSpPr>
        <p:spPr>
          <a:xfrm>
            <a:off x="9681109" y="4616242"/>
            <a:ext cx="253665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EU DEMO1 2018</a:t>
            </a:r>
            <a:endParaRPr lang="lt-LT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573E71A0-8AE9-AE26-3289-FD63F293CAF2}"/>
              </a:ext>
            </a:extLst>
          </p:cNvPr>
          <p:cNvSpPr txBox="1"/>
          <p:nvPr/>
        </p:nvSpPr>
        <p:spPr>
          <a:xfrm>
            <a:off x="9644175" y="5307937"/>
            <a:ext cx="253665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Heterogenized BB</a:t>
            </a:r>
            <a:endParaRPr lang="lt-LT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E5ABC1E6-0A16-4A78-35E9-73D9D0D11985}"/>
              </a:ext>
            </a:extLst>
          </p:cNvPr>
          <p:cNvSpPr txBox="1"/>
          <p:nvPr/>
        </p:nvSpPr>
        <p:spPr>
          <a:xfrm>
            <a:off x="9644175" y="6154520"/>
            <a:ext cx="391555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Breeding blanket cells</a:t>
            </a:r>
            <a:endParaRPr lang="lt-LT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EUROfusion - Realising Fusion Energy">
            <a:extLst>
              <a:ext uri="{FF2B5EF4-FFF2-40B4-BE49-F238E27FC236}">
                <a16:creationId xmlns:a16="http://schemas.microsoft.com/office/drawing/2014/main" xmlns="" id="{1E1EB28E-D382-3627-E7EA-1669CD5203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43385" y="41364"/>
            <a:ext cx="815376" cy="815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LEI Branding – Lithuanian Energy Institute">
            <a:extLst>
              <a:ext uri="{FF2B5EF4-FFF2-40B4-BE49-F238E27FC236}">
                <a16:creationId xmlns:a16="http://schemas.microsoft.com/office/drawing/2014/main" xmlns="" id="{49C5C345-5357-0BBC-55E6-1D6BCB928D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68557" y="103224"/>
            <a:ext cx="675526" cy="675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869" y="384200"/>
            <a:ext cx="4097275" cy="654025"/>
          </a:xfrm>
          <a:solidFill>
            <a:schemeClr val="bg1"/>
          </a:solidFill>
          <a:ln/>
        </p:spPr>
        <p:txBody>
          <a:bodyPr wrap="none" lIns="0" tIns="0" rIns="0" bIns="0" rtlCol="0" anchor="t">
            <a:spAutoFit/>
          </a:bodyPr>
          <a:lstStyle/>
          <a:p>
            <a:pPr algn="l" rtl="0">
              <a:lnSpc>
                <a:spcPts val="5100"/>
              </a:lnSpc>
            </a:pPr>
            <a:r>
              <a:rPr lang="lt-LT" sz="5400" kern="1200" dirty="0">
                <a:solidFill>
                  <a:schemeClr val="accent1"/>
                </a:solidFill>
                <a:latin typeface="Times New Roman" panose="02020603050405020304" pitchFamily="18" charset="0"/>
                <a:ea typeface="Alexandria" pitchFamily="34" charset="-122"/>
                <a:cs typeface="Times New Roman" panose="02020603050405020304" pitchFamily="18" charset="0"/>
              </a:rPr>
              <a:t>M</a:t>
            </a:r>
            <a:r>
              <a:rPr lang="en-US" sz="5400" kern="1200" dirty="0" err="1">
                <a:solidFill>
                  <a:schemeClr val="accent1"/>
                </a:solidFill>
                <a:latin typeface="Times New Roman" panose="02020603050405020304" pitchFamily="18" charset="0"/>
                <a:ea typeface="Alexandria" pitchFamily="34" charset="-122"/>
                <a:cs typeface="Times New Roman" panose="02020603050405020304" pitchFamily="18" charset="0"/>
              </a:rPr>
              <a:t>ethodology</a:t>
            </a:r>
            <a:r>
              <a:rPr lang="en-US" sz="5400" kern="1200" dirty="0">
                <a:solidFill>
                  <a:schemeClr val="accent1"/>
                </a:solidFill>
                <a:latin typeface="Times New Roman" panose="02020603050405020304" pitchFamily="18" charset="0"/>
                <a:ea typeface="Alexandria" pitchFamily="34" charset="-122"/>
                <a:cs typeface="Times New Roman" panose="02020603050405020304" pitchFamily="18" charset="0"/>
              </a:rPr>
              <a:t>:</a:t>
            </a:r>
            <a:r>
              <a:rPr lang="lt-LT" sz="5400" kern="1200" dirty="0">
                <a:solidFill>
                  <a:schemeClr val="accent1"/>
                </a:solidFill>
                <a:latin typeface="Times New Roman" panose="02020603050405020304" pitchFamily="18" charset="0"/>
                <a:ea typeface="Alexandria" pitchFamily="34" charset="-122"/>
                <a:cs typeface="Times New Roman" panose="02020603050405020304" pitchFamily="18" charset="0"/>
              </a:rPr>
              <a:t> </a:t>
            </a:r>
            <a:endParaRPr lang="en-US" sz="5400" kern="1200" dirty="0">
              <a:solidFill>
                <a:schemeClr val="accent1"/>
              </a:solidFill>
              <a:latin typeface="Times New Roman" panose="02020603050405020304" pitchFamily="18" charset="0"/>
              <a:ea typeface="Alexandria" pitchFamily="34" charset="-122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lt-LT" smtClean="0"/>
              <a:t>4</a:t>
            </a:fld>
            <a:endParaRPr lang="lt-LT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xmlns="" id="{E3DF9A54-A2E0-1DCD-F774-27E0ECB9303A}"/>
              </a:ext>
            </a:extLst>
          </p:cNvPr>
          <p:cNvSpPr/>
          <p:nvPr/>
        </p:nvSpPr>
        <p:spPr>
          <a:xfrm>
            <a:off x="2768901" y="1665617"/>
            <a:ext cx="1752600" cy="774648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MCNP</a:t>
            </a:r>
          </a:p>
          <a:p>
            <a:pPr algn="ctr"/>
            <a:r>
              <a:rPr lang="en-US" sz="2800" dirty="0"/>
              <a:t>ADVANTG</a:t>
            </a:r>
            <a:endParaRPr lang="lt-LT" sz="2800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xmlns="" id="{A47C997C-3781-C9AE-72A3-DF5ED8266CBD}"/>
              </a:ext>
            </a:extLst>
          </p:cNvPr>
          <p:cNvSpPr/>
          <p:nvPr/>
        </p:nvSpPr>
        <p:spPr>
          <a:xfrm>
            <a:off x="-3562" y="1598080"/>
            <a:ext cx="1868386" cy="909722"/>
          </a:xfrm>
          <a:prstGeom prst="rect">
            <a:avLst/>
          </a:prstGeom>
          <a:solidFill>
            <a:srgbClr val="575757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err="1"/>
              <a:t>Geomtry</a:t>
            </a:r>
            <a:endParaRPr lang="lt-LT" sz="1400" dirty="0"/>
          </a:p>
          <a:p>
            <a:pPr algn="ctr"/>
            <a:r>
              <a:rPr lang="en-US" sz="1400" dirty="0"/>
              <a:t>Material </a:t>
            </a:r>
            <a:r>
              <a:rPr lang="en-US" sz="1400" dirty="0" err="1"/>
              <a:t>describtion</a:t>
            </a:r>
            <a:endParaRPr lang="lt-LT" sz="1400" dirty="0"/>
          </a:p>
          <a:p>
            <a:pPr algn="ctr"/>
            <a:r>
              <a:rPr lang="en-US" sz="1400" dirty="0"/>
              <a:t>Source </a:t>
            </a:r>
            <a:r>
              <a:rPr lang="en-US" sz="1400" dirty="0" err="1"/>
              <a:t>describtion</a:t>
            </a:r>
            <a:endParaRPr lang="lt-LT" sz="1400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xmlns="" id="{51CFB82C-2BEE-F7C2-FB90-4C9F10DC456A}"/>
              </a:ext>
            </a:extLst>
          </p:cNvPr>
          <p:cNvSpPr/>
          <p:nvPr/>
        </p:nvSpPr>
        <p:spPr>
          <a:xfrm>
            <a:off x="2713431" y="3349988"/>
            <a:ext cx="1873232" cy="822892"/>
          </a:xfrm>
          <a:prstGeom prst="rect">
            <a:avLst/>
          </a:prstGeom>
          <a:solidFill>
            <a:srgbClr val="575757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Neutron flux</a:t>
            </a:r>
            <a:endParaRPr lang="lt-LT" sz="1400" dirty="0"/>
          </a:p>
          <a:p>
            <a:pPr algn="ctr"/>
            <a:r>
              <a:rPr lang="en-US" sz="1400" dirty="0"/>
              <a:t>Neutron spectra</a:t>
            </a:r>
            <a:endParaRPr lang="lt-LT" sz="1400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xmlns="" id="{612F1374-9863-4934-84AB-01B6A5F7B9BD}"/>
              </a:ext>
            </a:extLst>
          </p:cNvPr>
          <p:cNvSpPr/>
          <p:nvPr/>
        </p:nvSpPr>
        <p:spPr>
          <a:xfrm>
            <a:off x="5268395" y="1641495"/>
            <a:ext cx="1873232" cy="822892"/>
          </a:xfrm>
          <a:prstGeom prst="rect">
            <a:avLst/>
          </a:prstGeom>
          <a:solidFill>
            <a:srgbClr val="575757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Nuclear data </a:t>
            </a:r>
            <a:r>
              <a:rPr lang="en-US" sz="1400" dirty="0" err="1"/>
              <a:t>laibraries</a:t>
            </a:r>
            <a:r>
              <a:rPr lang="lt-LT" sz="1400" dirty="0"/>
              <a:t>:</a:t>
            </a:r>
          </a:p>
          <a:p>
            <a:pPr algn="ctr"/>
            <a:r>
              <a:rPr lang="lt-LT" sz="1400" dirty="0"/>
              <a:t>FENDL</a:t>
            </a:r>
          </a:p>
          <a:p>
            <a:pPr algn="ctr"/>
            <a:r>
              <a:rPr lang="lt-LT" sz="1400" dirty="0"/>
              <a:t>JEFF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xmlns="" id="{A0460D08-14F1-32D3-106E-CC0CCEAD122E}"/>
              </a:ext>
            </a:extLst>
          </p:cNvPr>
          <p:cNvSpPr/>
          <p:nvPr/>
        </p:nvSpPr>
        <p:spPr>
          <a:xfrm>
            <a:off x="2723892" y="6590139"/>
            <a:ext cx="1873232" cy="886626"/>
          </a:xfrm>
          <a:prstGeom prst="rect">
            <a:avLst/>
          </a:prstGeom>
          <a:solidFill>
            <a:srgbClr val="575757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Specific activity</a:t>
            </a:r>
          </a:p>
          <a:p>
            <a:pPr algn="ctr"/>
            <a:r>
              <a:rPr lang="en-US" sz="1400" dirty="0"/>
              <a:t>Decay Heat </a:t>
            </a:r>
          </a:p>
          <a:p>
            <a:pPr algn="ctr"/>
            <a:r>
              <a:rPr lang="en-US" sz="1400" dirty="0"/>
              <a:t>Dose Rate</a:t>
            </a:r>
            <a:endParaRPr lang="lt-LT" sz="1400" dirty="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xmlns="" id="{8279D7AE-E6C1-153E-7C99-4553543F01DA}"/>
              </a:ext>
            </a:extLst>
          </p:cNvPr>
          <p:cNvSpPr/>
          <p:nvPr/>
        </p:nvSpPr>
        <p:spPr>
          <a:xfrm>
            <a:off x="25557" y="4744138"/>
            <a:ext cx="1873232" cy="886626"/>
          </a:xfrm>
          <a:prstGeom prst="rect">
            <a:avLst/>
          </a:prstGeom>
          <a:solidFill>
            <a:srgbClr val="575757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Nuclear data libraries</a:t>
            </a:r>
            <a:endParaRPr lang="lt-LT" sz="1400" dirty="0"/>
          </a:p>
          <a:p>
            <a:pPr algn="ctr"/>
            <a:r>
              <a:rPr lang="lt-LT" sz="1400" dirty="0"/>
              <a:t>TENDL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xmlns="" id="{0000207E-6DF3-7874-8F73-00470642ED62}"/>
              </a:ext>
            </a:extLst>
          </p:cNvPr>
          <p:cNvSpPr/>
          <p:nvPr/>
        </p:nvSpPr>
        <p:spPr>
          <a:xfrm>
            <a:off x="2768901" y="4800127"/>
            <a:ext cx="1752600" cy="774648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sz="2800" dirty="0"/>
              <a:t>FISAPCT-II</a:t>
            </a:r>
          </a:p>
        </p:txBody>
      </p: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xmlns="" id="{E0D6E814-8163-1326-9361-B86CE6286DE8}"/>
              </a:ext>
            </a:extLst>
          </p:cNvPr>
          <p:cNvCxnSpPr>
            <a:cxnSpLocks/>
            <a:stCxn id="20" idx="2"/>
            <a:endCxn id="22" idx="0"/>
          </p:cNvCxnSpPr>
          <p:nvPr/>
        </p:nvCxnSpPr>
        <p:spPr>
          <a:xfrm>
            <a:off x="3645201" y="2440265"/>
            <a:ext cx="4846" cy="909723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xmlns="" id="{75382D74-C8A2-44C1-31A8-568F5DBE483E}"/>
              </a:ext>
            </a:extLst>
          </p:cNvPr>
          <p:cNvCxnSpPr>
            <a:cxnSpLocks/>
            <a:stCxn id="28" idx="2"/>
            <a:endCxn id="25" idx="0"/>
          </p:cNvCxnSpPr>
          <p:nvPr/>
        </p:nvCxnSpPr>
        <p:spPr>
          <a:xfrm>
            <a:off x="3645201" y="5574775"/>
            <a:ext cx="15307" cy="1015364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>
            <a:extLst>
              <a:ext uri="{FF2B5EF4-FFF2-40B4-BE49-F238E27FC236}">
                <a16:creationId xmlns:a16="http://schemas.microsoft.com/office/drawing/2014/main" xmlns="" id="{544A166F-A21B-BD99-C968-6056C37B4FA0}"/>
              </a:ext>
            </a:extLst>
          </p:cNvPr>
          <p:cNvCxnSpPr>
            <a:cxnSpLocks/>
            <a:stCxn id="26" idx="3"/>
            <a:endCxn id="28" idx="1"/>
          </p:cNvCxnSpPr>
          <p:nvPr/>
        </p:nvCxnSpPr>
        <p:spPr>
          <a:xfrm>
            <a:off x="1898789" y="5187451"/>
            <a:ext cx="870112" cy="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8" name="Straight Arrow Connector 187">
            <a:extLst>
              <a:ext uri="{FF2B5EF4-FFF2-40B4-BE49-F238E27FC236}">
                <a16:creationId xmlns:a16="http://schemas.microsoft.com/office/drawing/2014/main" xmlns="" id="{89625D2A-F23B-D77F-F63C-AEDEA0DAFE40}"/>
              </a:ext>
            </a:extLst>
          </p:cNvPr>
          <p:cNvCxnSpPr>
            <a:cxnSpLocks/>
            <a:stCxn id="21" idx="3"/>
            <a:endCxn id="20" idx="1"/>
          </p:cNvCxnSpPr>
          <p:nvPr/>
        </p:nvCxnSpPr>
        <p:spPr>
          <a:xfrm>
            <a:off x="1864824" y="2052941"/>
            <a:ext cx="904077" cy="0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2" name="Straight Arrow Connector 191">
            <a:extLst>
              <a:ext uri="{FF2B5EF4-FFF2-40B4-BE49-F238E27FC236}">
                <a16:creationId xmlns:a16="http://schemas.microsoft.com/office/drawing/2014/main" xmlns="" id="{64F1C23C-B082-D9D6-E036-212CEB51254B}"/>
              </a:ext>
            </a:extLst>
          </p:cNvPr>
          <p:cNvCxnSpPr>
            <a:stCxn id="23" idx="1"/>
            <a:endCxn id="20" idx="3"/>
          </p:cNvCxnSpPr>
          <p:nvPr/>
        </p:nvCxnSpPr>
        <p:spPr>
          <a:xfrm flipH="1">
            <a:off x="4521501" y="2052941"/>
            <a:ext cx="746894" cy="0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" name="TextBox 204">
            <a:extLst>
              <a:ext uri="{FF2B5EF4-FFF2-40B4-BE49-F238E27FC236}">
                <a16:creationId xmlns:a16="http://schemas.microsoft.com/office/drawing/2014/main" xmlns="" id="{53FD1369-E7E9-3A39-D2C2-1709FC2D9E3E}"/>
              </a:ext>
            </a:extLst>
          </p:cNvPr>
          <p:cNvSpPr txBox="1"/>
          <p:nvPr/>
        </p:nvSpPr>
        <p:spPr>
          <a:xfrm>
            <a:off x="8110544" y="1726134"/>
            <a:ext cx="477423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Particle transport calculations are performed using the MCNP code based on the Monte Carlo method.</a:t>
            </a:r>
          </a:p>
        </p:txBody>
      </p:sp>
      <p:sp>
        <p:nvSpPr>
          <p:cNvPr id="207" name="TextBox 206">
            <a:extLst>
              <a:ext uri="{FF2B5EF4-FFF2-40B4-BE49-F238E27FC236}">
                <a16:creationId xmlns:a16="http://schemas.microsoft.com/office/drawing/2014/main" xmlns="" id="{95BEAEA3-731A-181F-3289-43006AAB19FE}"/>
              </a:ext>
            </a:extLst>
          </p:cNvPr>
          <p:cNvSpPr txBox="1"/>
          <p:nvPr/>
        </p:nvSpPr>
        <p:spPr>
          <a:xfrm>
            <a:off x="8857877" y="3045230"/>
            <a:ext cx="389478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reduce statistical errors, and at the same time the duration of calculations, the variance reduction tool ADVANTG was used.</a:t>
            </a:r>
          </a:p>
        </p:txBody>
      </p:sp>
      <p:sp>
        <p:nvSpPr>
          <p:cNvPr id="209" name="TextBox 208">
            <a:extLst>
              <a:ext uri="{FF2B5EF4-FFF2-40B4-BE49-F238E27FC236}">
                <a16:creationId xmlns:a16="http://schemas.microsoft.com/office/drawing/2014/main" xmlns="" id="{A85EB42A-C92A-CADB-C993-6AD3DA866F7C}"/>
              </a:ext>
            </a:extLst>
          </p:cNvPr>
          <p:cNvSpPr txBox="1"/>
          <p:nvPr/>
        </p:nvSpPr>
        <p:spPr>
          <a:xfrm>
            <a:off x="8110543" y="4514027"/>
            <a:ext cx="4774231" cy="9497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FISPACT-II software package was chosen to be used for the analysis of nuclear reaction products, specific activity and decay heat</a:t>
            </a:r>
          </a:p>
        </p:txBody>
      </p:sp>
      <p:sp>
        <p:nvSpPr>
          <p:cNvPr id="223" name="Rectangle: Rounded Corners 222">
            <a:extLst>
              <a:ext uri="{FF2B5EF4-FFF2-40B4-BE49-F238E27FC236}">
                <a16:creationId xmlns:a16="http://schemas.microsoft.com/office/drawing/2014/main" xmlns="" id="{C7AB9C7D-1385-CE27-6621-D58131A1A25D}"/>
              </a:ext>
            </a:extLst>
          </p:cNvPr>
          <p:cNvSpPr/>
          <p:nvPr/>
        </p:nvSpPr>
        <p:spPr>
          <a:xfrm>
            <a:off x="7472997" y="1728450"/>
            <a:ext cx="381000" cy="370832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  <a:endParaRPr lang="lt-LT" dirty="0"/>
          </a:p>
        </p:txBody>
      </p:sp>
      <p:sp>
        <p:nvSpPr>
          <p:cNvPr id="224" name="Rectangle: Rounded Corners 223">
            <a:extLst>
              <a:ext uri="{FF2B5EF4-FFF2-40B4-BE49-F238E27FC236}">
                <a16:creationId xmlns:a16="http://schemas.microsoft.com/office/drawing/2014/main" xmlns="" id="{07F8023C-C8E9-4DB6-9CB3-F0F78D10A520}"/>
              </a:ext>
            </a:extLst>
          </p:cNvPr>
          <p:cNvSpPr/>
          <p:nvPr/>
        </p:nvSpPr>
        <p:spPr>
          <a:xfrm>
            <a:off x="7438700" y="4514027"/>
            <a:ext cx="381000" cy="370832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</a:t>
            </a:r>
            <a:endParaRPr lang="lt-LT" dirty="0"/>
          </a:p>
        </p:txBody>
      </p:sp>
      <p:sp>
        <p:nvSpPr>
          <p:cNvPr id="226" name="Rectangle: Rounded Corners 225">
            <a:extLst>
              <a:ext uri="{FF2B5EF4-FFF2-40B4-BE49-F238E27FC236}">
                <a16:creationId xmlns:a16="http://schemas.microsoft.com/office/drawing/2014/main" xmlns="" id="{B323A10D-B20A-8A6E-9AA3-2D22089401D3}"/>
              </a:ext>
            </a:extLst>
          </p:cNvPr>
          <p:cNvSpPr/>
          <p:nvPr/>
        </p:nvSpPr>
        <p:spPr>
          <a:xfrm>
            <a:off x="8110543" y="3135755"/>
            <a:ext cx="588081" cy="417070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1.1</a:t>
            </a:r>
            <a:endParaRPr lang="lt-LT" dirty="0"/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xmlns="" id="{B10440D1-FBF8-F446-1A6D-0E86B582B41E}"/>
              </a:ext>
            </a:extLst>
          </p:cNvPr>
          <p:cNvCxnSpPr>
            <a:cxnSpLocks/>
            <a:stCxn id="22" idx="2"/>
            <a:endCxn id="28" idx="0"/>
          </p:cNvCxnSpPr>
          <p:nvPr/>
        </p:nvCxnSpPr>
        <p:spPr>
          <a:xfrm flipH="1">
            <a:off x="3645201" y="4172880"/>
            <a:ext cx="4846" cy="627247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 descr="EUROfusion - Realising Fusion Energy">
            <a:extLst>
              <a:ext uri="{FF2B5EF4-FFF2-40B4-BE49-F238E27FC236}">
                <a16:creationId xmlns:a16="http://schemas.microsoft.com/office/drawing/2014/main" xmlns="" id="{DAA1B11B-00A8-D9CD-4F88-C46E2E9EF2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43385" y="41364"/>
            <a:ext cx="815376" cy="815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LEI Branding – Lithuanian Energy Institute">
            <a:extLst>
              <a:ext uri="{FF2B5EF4-FFF2-40B4-BE49-F238E27FC236}">
                <a16:creationId xmlns:a16="http://schemas.microsoft.com/office/drawing/2014/main" xmlns="" id="{62D9920B-5300-9B63-9F72-0C93CED790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68557" y="103224"/>
            <a:ext cx="675526" cy="675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lt-LT" smtClean="0"/>
              <a:t>5</a:t>
            </a:fld>
            <a:endParaRPr lang="lt-LT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8A2A41CC-5ECF-FFB1-8D08-12AF8AB09CB3}"/>
              </a:ext>
            </a:extLst>
          </p:cNvPr>
          <p:cNvSpPr txBox="1"/>
          <p:nvPr/>
        </p:nvSpPr>
        <p:spPr>
          <a:xfrm>
            <a:off x="578057" y="1243306"/>
            <a:ext cx="32766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Functional materials</a:t>
            </a:r>
            <a:endParaRPr lang="lt-LT" sz="2800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6357926E-D1A7-1D50-D653-802FABB58EEB}"/>
              </a:ext>
            </a:extLst>
          </p:cNvPr>
          <p:cNvSpPr txBox="1"/>
          <p:nvPr/>
        </p:nvSpPr>
        <p:spPr>
          <a:xfrm>
            <a:off x="1228537" y="1980757"/>
            <a:ext cx="336013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Lithium Orthosilicate</a:t>
            </a:r>
            <a:endParaRPr lang="lt-LT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95214E1B-E460-82B7-4561-0F1BA0EAEDBA}"/>
              </a:ext>
            </a:extLst>
          </p:cNvPr>
          <p:cNvSpPr txBox="1"/>
          <p:nvPr/>
        </p:nvSpPr>
        <p:spPr>
          <a:xfrm>
            <a:off x="1235869" y="2705939"/>
            <a:ext cx="3036306" cy="4689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Lithium</a:t>
            </a:r>
            <a:r>
              <a:rPr lang="lt-LT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lt-LT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lead</a:t>
            </a:r>
            <a:endParaRPr lang="lt-LT" sz="2400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10F1B847-28AB-CE80-AB27-74CF0A3F723C}"/>
              </a:ext>
            </a:extLst>
          </p:cNvPr>
          <p:cNvSpPr txBox="1"/>
          <p:nvPr/>
        </p:nvSpPr>
        <p:spPr>
          <a:xfrm>
            <a:off x="1275069" y="3349376"/>
            <a:ext cx="295790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t-LT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Water</a:t>
            </a:r>
            <a:endParaRPr lang="lt-LT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B6F79B3B-9287-2BA8-AA1E-E86CD7AFB943}"/>
              </a:ext>
            </a:extLst>
          </p:cNvPr>
          <p:cNvSpPr txBox="1"/>
          <p:nvPr/>
        </p:nvSpPr>
        <p:spPr>
          <a:xfrm>
            <a:off x="6709788" y="1231253"/>
            <a:ext cx="727286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Constructional materials</a:t>
            </a:r>
            <a:endParaRPr lang="lt-LT" sz="2800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58C9FFC2-8B37-C658-00D4-AACA3B653615}"/>
              </a:ext>
            </a:extLst>
          </p:cNvPr>
          <p:cNvSpPr txBox="1"/>
          <p:nvPr/>
        </p:nvSpPr>
        <p:spPr>
          <a:xfrm>
            <a:off x="6753604" y="1980757"/>
            <a:ext cx="581325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lt-LT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Stainless</a:t>
            </a:r>
            <a:r>
              <a:rPr lang="lt-LT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lt-LT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steels</a:t>
            </a:r>
            <a:r>
              <a:rPr lang="lt-LT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lt-LT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Eurofer</a:t>
            </a:r>
            <a:r>
              <a:rPr lang="lt-LT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ir </a:t>
            </a:r>
            <a:r>
              <a:rPr lang="lt-LT" sz="2400" i="1" u="none" strike="noStrike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316L(N)-IG</a:t>
            </a:r>
            <a:r>
              <a:rPr lang="lt-LT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D6860108-75AF-1645-1F2D-B1B1AC17DCE0}"/>
              </a:ext>
            </a:extLst>
          </p:cNvPr>
          <p:cNvSpPr txBox="1"/>
          <p:nvPr/>
        </p:nvSpPr>
        <p:spPr>
          <a:xfrm>
            <a:off x="6722269" y="2669226"/>
            <a:ext cx="727286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t-LT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Tungsten</a:t>
            </a:r>
            <a:r>
              <a:rPr lang="lt-LT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lt-LT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all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lt-LT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ys</a:t>
            </a:r>
            <a:r>
              <a:rPr lang="lt-LT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lt-LT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 ir </a:t>
            </a:r>
            <a:r>
              <a:rPr lang="lt-LT" sz="2400" i="1" u="none" strike="noStrike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W + </a:t>
            </a:r>
            <a:r>
              <a:rPr lang="lt-LT" sz="2400" i="1" u="none" strike="noStrike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CuCrZr</a:t>
            </a:r>
            <a:r>
              <a:rPr lang="lt-LT" sz="2400" i="1" u="none" strike="noStrike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lt-LT" sz="2400" i="1" u="none" strike="noStrike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Water</a:t>
            </a:r>
            <a:r>
              <a:rPr lang="lt-LT" sz="2400" u="none" strike="noStrike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lt-LT" sz="2400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xmlns="" id="{182C7E1C-7DB3-47E7-4943-8D61E6B7F1F6}"/>
              </a:ext>
            </a:extLst>
          </p:cNvPr>
          <p:cNvSpPr txBox="1"/>
          <p:nvPr/>
        </p:nvSpPr>
        <p:spPr>
          <a:xfrm>
            <a:off x="6804643" y="3372684"/>
            <a:ext cx="727286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lt-LT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Titanium</a:t>
            </a:r>
            <a:r>
              <a:rPr lang="lt-LT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lt-LT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alloy</a:t>
            </a:r>
            <a:endParaRPr lang="lt-LT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1FEF4A40-75AA-5C0B-2B01-92069F642B8C}"/>
              </a:ext>
            </a:extLst>
          </p:cNvPr>
          <p:cNvSpPr txBox="1"/>
          <p:nvPr/>
        </p:nvSpPr>
        <p:spPr>
          <a:xfrm>
            <a:off x="6709788" y="4016313"/>
            <a:ext cx="718396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lt-LT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Nickel-chromium-based</a:t>
            </a:r>
            <a:r>
              <a:rPr lang="lt-LT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lt-LT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superalloy</a:t>
            </a:r>
            <a:r>
              <a:rPr lang="lt-LT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lt-LT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Inconel</a:t>
            </a:r>
            <a:r>
              <a:rPr lang="lt-LT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xmlns="" id="{A819536C-4B1A-DC87-E3E5-EA399223AA39}"/>
              </a:ext>
            </a:extLst>
          </p:cNvPr>
          <p:cNvSpPr txBox="1">
            <a:spLocks/>
          </p:cNvSpPr>
          <p:nvPr/>
        </p:nvSpPr>
        <p:spPr>
          <a:xfrm>
            <a:off x="626269" y="352425"/>
            <a:ext cx="5212966" cy="654025"/>
          </a:xfrm>
          <a:prstGeom prst="rect">
            <a:avLst/>
          </a:prstGeom>
          <a:solidFill>
            <a:schemeClr val="bg1"/>
          </a:solidFill>
          <a:ln/>
        </p:spPr>
        <p:txBody>
          <a:bodyPr wrap="none" lIns="0" tIns="0" rIns="0" bIns="0" rtlCol="0" anchor="t">
            <a:spAutoFit/>
          </a:bodyPr>
          <a:lstStyle>
            <a:lvl1pPr>
              <a:defRPr sz="5910" b="0" i="0">
                <a:solidFill>
                  <a:srgbClr val="4E81BD"/>
                </a:solidFill>
                <a:latin typeface="Calibri" panose="020F0502020204030204"/>
                <a:ea typeface="+mj-ea"/>
                <a:cs typeface="Calibri" panose="020F0502020204030204"/>
              </a:defRPr>
            </a:lvl1pPr>
          </a:lstStyle>
          <a:p>
            <a:pPr algn="l" rtl="0">
              <a:lnSpc>
                <a:spcPts val="5100"/>
              </a:lnSpc>
            </a:pPr>
            <a:r>
              <a:rPr lang="en-US" sz="5400" kern="1200" dirty="0">
                <a:solidFill>
                  <a:schemeClr val="accent1"/>
                </a:solidFill>
                <a:latin typeface="Times New Roman" panose="02020603050405020304" pitchFamily="18" charset="0"/>
                <a:ea typeface="Alexandria" pitchFamily="34" charset="-122"/>
                <a:cs typeface="Times New Roman" panose="02020603050405020304" pitchFamily="18" charset="0"/>
              </a:rPr>
              <a:t>Reaction products: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xmlns="" id="{797A397E-D005-B04C-A804-09B523F79001}"/>
              </a:ext>
            </a:extLst>
          </p:cNvPr>
          <p:cNvSpPr/>
          <p:nvPr/>
        </p:nvSpPr>
        <p:spPr>
          <a:xfrm>
            <a:off x="580507" y="2005729"/>
            <a:ext cx="381000" cy="370832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  <a:endParaRPr lang="lt-LT" dirty="0"/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xmlns="" id="{42C525A5-F96D-DFFA-E21B-0BF8625157D1}"/>
              </a:ext>
            </a:extLst>
          </p:cNvPr>
          <p:cNvSpPr/>
          <p:nvPr/>
        </p:nvSpPr>
        <p:spPr>
          <a:xfrm>
            <a:off x="578155" y="2724569"/>
            <a:ext cx="381000" cy="370832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</a:t>
            </a:r>
            <a:endParaRPr lang="lt-LT" dirty="0"/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xmlns="" id="{509A697C-E4C2-D3F2-E8E6-B6BDDD6B2562}"/>
              </a:ext>
            </a:extLst>
          </p:cNvPr>
          <p:cNvSpPr/>
          <p:nvPr/>
        </p:nvSpPr>
        <p:spPr>
          <a:xfrm>
            <a:off x="578057" y="3405187"/>
            <a:ext cx="381000" cy="370832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3</a:t>
            </a:r>
            <a:endParaRPr lang="lt-LT" dirty="0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xmlns="" id="{CD28BE47-3786-A634-0876-76175200504A}"/>
              </a:ext>
            </a:extLst>
          </p:cNvPr>
          <p:cNvSpPr/>
          <p:nvPr/>
        </p:nvSpPr>
        <p:spPr>
          <a:xfrm>
            <a:off x="6091515" y="1971499"/>
            <a:ext cx="381000" cy="394614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  <a:endParaRPr lang="lt-LT" dirty="0"/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xmlns="" id="{EC67978A-0E3C-DF97-028E-CB2C9A588B83}"/>
              </a:ext>
            </a:extLst>
          </p:cNvPr>
          <p:cNvSpPr/>
          <p:nvPr/>
        </p:nvSpPr>
        <p:spPr>
          <a:xfrm>
            <a:off x="6087338" y="2728423"/>
            <a:ext cx="381000" cy="370832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</a:t>
            </a:r>
            <a:endParaRPr lang="lt-LT" dirty="0"/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xmlns="" id="{191B5701-1847-0DAE-555F-D0743428F853}"/>
              </a:ext>
            </a:extLst>
          </p:cNvPr>
          <p:cNvSpPr/>
          <p:nvPr/>
        </p:nvSpPr>
        <p:spPr>
          <a:xfrm>
            <a:off x="6087338" y="3388306"/>
            <a:ext cx="381000" cy="370832"/>
          </a:xfrm>
          <a:prstGeom prst="roundRect">
            <a:avLst>
              <a:gd name="adj" fmla="val 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3</a:t>
            </a:r>
            <a:endParaRPr lang="lt-LT" dirty="0"/>
          </a:p>
        </p:txBody>
      </p:sp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xmlns="" id="{711C6F15-D822-A437-234B-05C5049C8999}"/>
              </a:ext>
            </a:extLst>
          </p:cNvPr>
          <p:cNvSpPr/>
          <p:nvPr/>
        </p:nvSpPr>
        <p:spPr>
          <a:xfrm>
            <a:off x="6087338" y="4107146"/>
            <a:ext cx="381000" cy="370832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4</a:t>
            </a:r>
            <a:endParaRPr lang="lt-LT" dirty="0"/>
          </a:p>
        </p:txBody>
      </p:sp>
      <p:pic>
        <p:nvPicPr>
          <p:cNvPr id="2" name="Picture 2" descr="EUROfusion - Realising Fusion Energy">
            <a:extLst>
              <a:ext uri="{FF2B5EF4-FFF2-40B4-BE49-F238E27FC236}">
                <a16:creationId xmlns:a16="http://schemas.microsoft.com/office/drawing/2014/main" xmlns="" id="{97225263-1F1B-4575-9D1F-BF122475F0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43385" y="41364"/>
            <a:ext cx="815376" cy="815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LEI Branding – Lithuanian Energy Institute">
            <a:extLst>
              <a:ext uri="{FF2B5EF4-FFF2-40B4-BE49-F238E27FC236}">
                <a16:creationId xmlns:a16="http://schemas.microsoft.com/office/drawing/2014/main" xmlns="" id="{DBD3BBC8-110A-E835-48EA-B6AA772765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68557" y="103224"/>
            <a:ext cx="675526" cy="675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6ACBDB75-CFDA-7D48-4A5F-DCA7810628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75F2F23-AFB2-40AD-50F3-3932BBDA94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6269" y="352425"/>
            <a:ext cx="5866991" cy="654025"/>
          </a:xfrm>
          <a:solidFill>
            <a:schemeClr val="bg1"/>
          </a:solidFill>
          <a:ln/>
        </p:spPr>
        <p:txBody>
          <a:bodyPr wrap="none" lIns="0" tIns="0" rIns="0" bIns="0" rtlCol="0" anchor="t">
            <a:spAutoFit/>
          </a:bodyPr>
          <a:lstStyle/>
          <a:p>
            <a:pPr algn="l" rtl="0">
              <a:lnSpc>
                <a:spcPts val="5100"/>
              </a:lnSpc>
            </a:pPr>
            <a:r>
              <a:rPr lang="lt-LT" sz="5400" kern="1200" dirty="0" err="1">
                <a:solidFill>
                  <a:schemeClr val="accent1"/>
                </a:solidFill>
                <a:latin typeface="Times New Roman" panose="02020603050405020304" pitchFamily="18" charset="0"/>
                <a:ea typeface="Alexandria" pitchFamily="34" charset="-122"/>
                <a:cs typeface="Times New Roman" panose="02020603050405020304" pitchFamily="18" charset="0"/>
              </a:rPr>
              <a:t>Reaction</a:t>
            </a:r>
            <a:r>
              <a:rPr lang="lt-LT" sz="5400" kern="1200" dirty="0">
                <a:solidFill>
                  <a:schemeClr val="accent1"/>
                </a:solidFill>
                <a:latin typeface="Times New Roman" panose="02020603050405020304" pitchFamily="18" charset="0"/>
                <a:ea typeface="Alexandria" pitchFamily="34" charset="-122"/>
                <a:cs typeface="Times New Roman" panose="02020603050405020304" pitchFamily="18" charset="0"/>
              </a:rPr>
              <a:t> </a:t>
            </a:r>
            <a:r>
              <a:rPr lang="lt-LT" sz="5400" kern="1200" dirty="0" err="1">
                <a:solidFill>
                  <a:schemeClr val="accent1"/>
                </a:solidFill>
                <a:latin typeface="Times New Roman" panose="02020603050405020304" pitchFamily="18" charset="0"/>
                <a:ea typeface="Alexandria" pitchFamily="34" charset="-122"/>
                <a:cs typeface="Times New Roman" panose="02020603050405020304" pitchFamily="18" charset="0"/>
              </a:rPr>
              <a:t>Products</a:t>
            </a:r>
            <a:r>
              <a:rPr lang="en-US" sz="5400" kern="1200" dirty="0">
                <a:solidFill>
                  <a:schemeClr val="accent1"/>
                </a:solidFill>
                <a:latin typeface="Times New Roman" panose="02020603050405020304" pitchFamily="18" charset="0"/>
                <a:ea typeface="Alexandria" pitchFamily="34" charset="-122"/>
                <a:cs typeface="Times New Roman" panose="02020603050405020304" pitchFamily="18" charset="0"/>
              </a:rPr>
              <a:t>:1s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A0F04518-3CF7-CE48-A05C-A26A9DF46F2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C2C41A53-A1A6-59D0-8533-3F28CC61D2FE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lt-LT" smtClean="0"/>
              <a:t>6</a:t>
            </a:fld>
            <a:endParaRPr lang="lt-LT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xmlns="" id="{204CEE89-74B0-3A32-9529-34689633CDA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8330520"/>
              </p:ext>
            </p:extLst>
          </p:nvPr>
        </p:nvGraphicFramePr>
        <p:xfrm>
          <a:off x="245269" y="2257425"/>
          <a:ext cx="5791200" cy="3070578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9812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906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9906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375462">
                <a:tc>
                  <a:txBody>
                    <a:bodyPr/>
                    <a:lstStyle/>
                    <a:p>
                      <a:pPr algn="l" fontAlgn="b"/>
                      <a:endParaRPr lang="lt-LT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84" marR="7984" marT="7984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Nuclide</a:t>
                      </a:r>
                      <a:endParaRPr lang="lt-LT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84" marR="7984" marT="7984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Primary reactions</a:t>
                      </a:r>
                      <a:endParaRPr lang="lt-LT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84" marR="7984" marT="7984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lt-LT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84" marR="7984" marT="7984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5462">
                <a:tc>
                  <a:txBody>
                    <a:bodyPr/>
                    <a:lstStyle/>
                    <a:p>
                      <a:pPr algn="l" fontAlgn="b"/>
                      <a:r>
                        <a:rPr lang="lt-LT" sz="1600" b="1" u="none" strike="noStrike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Eurofer</a:t>
                      </a:r>
                      <a:endParaRPr lang="lt-LT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84" marR="7984" marT="7984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baseline="30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56</a:t>
                      </a:r>
                      <a:r>
                        <a:rPr lang="lt-LT" sz="1600" u="none" strike="noStrike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Mn</a:t>
                      </a:r>
                      <a:endParaRPr lang="lt-LT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84" marR="7984" marT="798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u="none" strike="noStrike" baseline="30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56</a:t>
                      </a:r>
                      <a:r>
                        <a:rPr lang="en-US" sz="16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Mn</a:t>
                      </a:r>
                      <a:r>
                        <a:rPr lang="lt-LT" sz="16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(n, γ)</a:t>
                      </a:r>
                      <a:r>
                        <a:rPr lang="en-US" sz="16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1600" u="none" strike="noStrike" baseline="30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56</a:t>
                      </a:r>
                      <a:r>
                        <a:rPr lang="en-US" sz="16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Fe(</a:t>
                      </a:r>
                      <a:r>
                        <a:rPr lang="en-US" sz="16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n,p</a:t>
                      </a:r>
                      <a:r>
                        <a:rPr lang="en-US" sz="16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lt-LT" sz="16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0.4; 88.698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84" marR="7984" marT="7984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38337">
                <a:tc>
                  <a:txBody>
                    <a:bodyPr/>
                    <a:lstStyle/>
                    <a:p>
                      <a:pPr algn="l" fontAlgn="b"/>
                      <a:r>
                        <a:rPr lang="lt-LT" sz="16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316L(N)-IG</a:t>
                      </a:r>
                      <a:endParaRPr lang="lt-LT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84" marR="7984" marT="7984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lt-LT" sz="1600" u="none" strike="noStrike" baseline="30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56</a:t>
                      </a:r>
                      <a:r>
                        <a:rPr lang="lt-LT" sz="16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Mn</a:t>
                      </a:r>
                      <a:endParaRPr lang="lt-LT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84" marR="7984" marT="798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u="none" strike="noStrike" baseline="30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56</a:t>
                      </a:r>
                      <a:r>
                        <a:rPr lang="en-US" sz="16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Mn</a:t>
                      </a:r>
                      <a:r>
                        <a:rPr lang="lt-LT" sz="16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(n, γ)</a:t>
                      </a:r>
                      <a:r>
                        <a:rPr lang="en-US" sz="16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1600" u="none" strike="noStrike" baseline="30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56</a:t>
                      </a:r>
                      <a:r>
                        <a:rPr lang="en-US" sz="16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Fe(</a:t>
                      </a:r>
                      <a:r>
                        <a:rPr lang="en-US" sz="16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n,p</a:t>
                      </a:r>
                      <a:r>
                        <a:rPr lang="en-US" sz="16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lt-LT" sz="16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984" marR="7984" marT="7984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2: 60</a:t>
                      </a:r>
                      <a:endParaRPr lang="lt-LT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84" marR="7984" marT="7984" marB="0" anchor="ctr"/>
                </a:tc>
                <a:extLst>
                  <a:ext uri="{0D108BD9-81ED-4DB2-BD59-A6C34878D82A}">
                    <a16:rowId xmlns:a16="http://schemas.microsoft.com/office/drawing/2014/main" xmlns="" val="3376353842"/>
                  </a:ext>
                </a:extLst>
              </a:tr>
              <a:tr h="238337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Water</a:t>
                      </a:r>
                      <a:endParaRPr lang="lt-LT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84" marR="7984" marT="7984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baseline="30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16</a:t>
                      </a:r>
                      <a:r>
                        <a:rPr lang="lt-LT" sz="16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lt-LT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84" marR="7984" marT="7984" marB="0"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1600" u="none" strike="noStrike" baseline="30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16</a:t>
                      </a:r>
                      <a:r>
                        <a:rPr lang="en-US" sz="16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</a:t>
                      </a:r>
                      <a:r>
                        <a:rPr lang="lt-LT" sz="16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(n, p)</a:t>
                      </a:r>
                      <a:endParaRPr lang="lt-LT" sz="16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lt-LT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84" marR="7984" marT="7984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0961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Tungsten</a:t>
                      </a:r>
                      <a:endParaRPr lang="lt-LT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84" marR="7984" marT="7984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baseline="30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187</a:t>
                      </a:r>
                      <a:r>
                        <a:rPr lang="lt-LT" sz="16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</a:t>
                      </a:r>
                      <a:endParaRPr lang="lt-LT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84" marR="7984" marT="7984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baseline="30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186</a:t>
                      </a:r>
                      <a:r>
                        <a:rPr lang="en-US" sz="16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W(n, </a:t>
                      </a:r>
                      <a:r>
                        <a:rPr lang="en-US" sz="16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γ</a:t>
                      </a:r>
                      <a:r>
                        <a:rPr lang="en-US" sz="16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lt-LT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84" marR="7984" marT="7984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99.96</a:t>
                      </a:r>
                      <a:endParaRPr lang="lt-LT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84" marR="7984" marT="7984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7717">
                <a:tc>
                  <a:txBody>
                    <a:bodyPr/>
                    <a:lstStyle/>
                    <a:p>
                      <a:pPr algn="l" fontAlgn="b"/>
                      <a:r>
                        <a:rPr lang="lt-LT" sz="16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 + </a:t>
                      </a:r>
                      <a:r>
                        <a:rPr lang="lt-LT" sz="1600" b="1" u="none" strike="noStrike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CuCrZr</a:t>
                      </a:r>
                      <a:r>
                        <a:rPr lang="lt-LT" sz="16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 </a:t>
                      </a:r>
                      <a:r>
                        <a:rPr lang="lt-LT" sz="1600" b="1" u="none" strike="noStrike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Water</a:t>
                      </a:r>
                      <a:endParaRPr lang="lt-LT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84" marR="7984" marT="7984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baseline="30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187</a:t>
                      </a:r>
                      <a:r>
                        <a:rPr lang="lt-LT" sz="16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</a:t>
                      </a:r>
                      <a:endParaRPr lang="lt-LT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84" marR="7984" marT="798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u="none" strike="noStrike" baseline="30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186</a:t>
                      </a:r>
                      <a:r>
                        <a:rPr lang="en-US" sz="16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 (n, </a:t>
                      </a:r>
                      <a:r>
                        <a:rPr lang="en-US" sz="16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γ</a:t>
                      </a:r>
                      <a:r>
                        <a:rPr lang="en-US" sz="16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lt-LT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84" marR="7984" marT="7984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81.9957</a:t>
                      </a:r>
                      <a:endParaRPr lang="lt-LT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84" marR="7984" marT="7984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38337">
                <a:tc>
                  <a:txBody>
                    <a:bodyPr/>
                    <a:lstStyle/>
                    <a:p>
                      <a:pPr algn="l" fontAlgn="b"/>
                      <a:r>
                        <a:rPr lang="lt-LT" sz="1600" b="1" u="none" strike="noStrike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Ti</a:t>
                      </a:r>
                      <a:r>
                        <a:rPr lang="lt-LT" sz="16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lt-LT" sz="1600" b="1" u="none" strike="noStrike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alloy</a:t>
                      </a:r>
                      <a:endParaRPr lang="lt-LT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84" marR="7984" marT="7984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baseline="30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lang="lt-LT" sz="16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endParaRPr lang="lt-LT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84" marR="7984" marT="7984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baseline="30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51</a:t>
                      </a:r>
                      <a:r>
                        <a:rPr lang="en-US" sz="16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V(n,</a:t>
                      </a:r>
                      <a:r>
                        <a:rPr lang="en-US" sz="16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γ</a:t>
                      </a:r>
                      <a:r>
                        <a:rPr lang="en-US" sz="16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lt-LT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84" marR="7984" marT="7984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4.5</a:t>
                      </a:r>
                      <a:endParaRPr lang="lt-LT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84" marR="7984" marT="7984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38337">
                <a:tc>
                  <a:txBody>
                    <a:bodyPr/>
                    <a:lstStyle/>
                    <a:p>
                      <a:pPr algn="l" fontAlgn="b"/>
                      <a:r>
                        <a:rPr lang="lt-LT" sz="1600" b="1" u="none" strike="noStrike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Inconel</a:t>
                      </a:r>
                      <a:r>
                        <a:rPr lang="lt-LT" sz="16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lt-LT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84" marR="7984" marT="7984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baseline="30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182</a:t>
                      </a:r>
                      <a:r>
                        <a:rPr lang="lt-LT" sz="16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Ta</a:t>
                      </a:r>
                      <a:endParaRPr lang="lt-LT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84" marR="7984" marT="7984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baseline="30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181</a:t>
                      </a:r>
                      <a:r>
                        <a:rPr lang="en-US" sz="16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Ta(n,</a:t>
                      </a:r>
                      <a:r>
                        <a:rPr lang="en-US" sz="16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γ)</a:t>
                      </a:r>
                      <a:endParaRPr lang="lt-LT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84" marR="7984" marT="7984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5.175</a:t>
                      </a:r>
                      <a:endParaRPr lang="lt-LT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84" marR="7984" marT="7984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75462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Lithium orthosilicate</a:t>
                      </a:r>
                      <a:endParaRPr lang="lt-LT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84" marR="7984" marT="7984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lt-LT" sz="1600" u="none" strike="noStrike" baseline="30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16</a:t>
                      </a:r>
                      <a:r>
                        <a:rPr lang="en-US" sz="16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lt-LT" sz="16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endParaRPr lang="lt-LT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84" marR="7984" marT="7984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baseline="30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16</a:t>
                      </a:r>
                      <a:r>
                        <a:rPr lang="en-US" sz="16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O(</a:t>
                      </a:r>
                      <a:r>
                        <a:rPr lang="en-US" sz="1600" b="0" u="none" strike="noStrike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n,p</a:t>
                      </a:r>
                      <a:r>
                        <a:rPr lang="en-US" sz="16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lt-LT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84" marR="7984" marT="7984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lt-LT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84" marR="7984" marT="7984" marB="0" anchor="ctr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75462">
                <a:tc>
                  <a:txBody>
                    <a:bodyPr/>
                    <a:lstStyle/>
                    <a:p>
                      <a:pPr algn="l" fontAlgn="b"/>
                      <a:r>
                        <a:rPr lang="lt-LT" sz="1600" b="1" u="none" strike="noStrike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Li-Pb</a:t>
                      </a:r>
                      <a:endParaRPr lang="lt-LT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84" marR="7984" marT="7984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baseline="30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207</a:t>
                      </a:r>
                      <a:r>
                        <a:rPr lang="lt-LT" sz="16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</a:t>
                      </a:r>
                      <a:r>
                        <a:rPr lang="en-US" sz="16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endParaRPr lang="lt-LT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84" marR="7984" marT="7984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baseline="30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208</a:t>
                      </a:r>
                      <a:r>
                        <a:rPr lang="en-US" sz="16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Pb(n,</a:t>
                      </a:r>
                      <a:r>
                        <a:rPr lang="en-US" sz="16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γ</a:t>
                      </a:r>
                      <a:r>
                        <a:rPr lang="en-US" sz="16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lt-LT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84" marR="7984" marT="7984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99.45</a:t>
                      </a:r>
                      <a:endParaRPr lang="lt-LT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84" marR="7984" marT="7984" marB="0" anchor="ctr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  <p:pic>
        <p:nvPicPr>
          <p:cNvPr id="6" name="Picture 2" descr="EUROfusion - Realising Fusion Energy">
            <a:extLst>
              <a:ext uri="{FF2B5EF4-FFF2-40B4-BE49-F238E27FC236}">
                <a16:creationId xmlns:a16="http://schemas.microsoft.com/office/drawing/2014/main" xmlns="" id="{5185ECC4-5ECB-50E6-D9F1-C3D2B84472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43385" y="41364"/>
            <a:ext cx="815376" cy="815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LEI Branding – Lithuanian Energy Institute">
            <a:extLst>
              <a:ext uri="{FF2B5EF4-FFF2-40B4-BE49-F238E27FC236}">
                <a16:creationId xmlns:a16="http://schemas.microsoft.com/office/drawing/2014/main" xmlns="" id="{8E765794-8CCC-4F70-6A5B-5C966A9E58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68557" y="103224"/>
            <a:ext cx="675526" cy="675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 descr="A graph of different colored lines&#10;&#10;AI-generated content may be incorrect.">
            <a:extLst>
              <a:ext uri="{FF2B5EF4-FFF2-40B4-BE49-F238E27FC236}">
                <a16:creationId xmlns:a16="http://schemas.microsoft.com/office/drawing/2014/main" xmlns="" id="{4AD9D569-7B30-2A76-2864-626E2A02728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398" y="1116440"/>
            <a:ext cx="6327718" cy="5719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02415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FAE01C21-6582-E292-E773-B823028914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BA070B4-2441-0D0D-BB5F-39844E4C2A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6269" y="352425"/>
            <a:ext cx="6937733" cy="654025"/>
          </a:xfrm>
          <a:solidFill>
            <a:schemeClr val="bg1"/>
          </a:solidFill>
          <a:ln/>
        </p:spPr>
        <p:txBody>
          <a:bodyPr wrap="none" lIns="0" tIns="0" rIns="0" bIns="0" rtlCol="0" anchor="t">
            <a:spAutoFit/>
          </a:bodyPr>
          <a:lstStyle/>
          <a:p>
            <a:pPr algn="l" rtl="0">
              <a:lnSpc>
                <a:spcPts val="5100"/>
              </a:lnSpc>
            </a:pPr>
            <a:r>
              <a:rPr lang="lt-LT" sz="5400" kern="1200" dirty="0" err="1">
                <a:solidFill>
                  <a:schemeClr val="accent1"/>
                </a:solidFill>
                <a:latin typeface="Times New Roman" panose="02020603050405020304" pitchFamily="18" charset="0"/>
                <a:ea typeface="Alexandria" pitchFamily="34" charset="-122"/>
                <a:cs typeface="Times New Roman" panose="02020603050405020304" pitchFamily="18" charset="0"/>
              </a:rPr>
              <a:t>Reaction</a:t>
            </a:r>
            <a:r>
              <a:rPr lang="lt-LT" sz="5400" kern="1200" dirty="0">
                <a:solidFill>
                  <a:schemeClr val="accent1"/>
                </a:solidFill>
                <a:latin typeface="Times New Roman" panose="02020603050405020304" pitchFamily="18" charset="0"/>
                <a:ea typeface="Alexandria" pitchFamily="34" charset="-122"/>
                <a:cs typeface="Times New Roman" panose="02020603050405020304" pitchFamily="18" charset="0"/>
              </a:rPr>
              <a:t> </a:t>
            </a:r>
            <a:r>
              <a:rPr lang="lt-LT" sz="5400" kern="1200" dirty="0" err="1">
                <a:solidFill>
                  <a:schemeClr val="accent1"/>
                </a:solidFill>
                <a:latin typeface="Times New Roman" panose="02020603050405020304" pitchFamily="18" charset="0"/>
                <a:ea typeface="Alexandria" pitchFamily="34" charset="-122"/>
                <a:cs typeface="Times New Roman" panose="02020603050405020304" pitchFamily="18" charset="0"/>
              </a:rPr>
              <a:t>Products</a:t>
            </a:r>
            <a:r>
              <a:rPr lang="en-US" sz="5400" kern="1200" dirty="0">
                <a:solidFill>
                  <a:schemeClr val="accent1"/>
                </a:solidFill>
                <a:latin typeface="Times New Roman" panose="02020603050405020304" pitchFamily="18" charset="0"/>
                <a:ea typeface="Alexandria" pitchFamily="34" charset="-122"/>
                <a:cs typeface="Times New Roman" panose="02020603050405020304" pitchFamily="18" charset="0"/>
              </a:rPr>
              <a:t>: 100y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DAA58217-1898-F32E-22C4-106CA130615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FE973C42-B687-8B46-C4C6-C0E14571326B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lt-LT" smtClean="0"/>
              <a:t>7</a:t>
            </a:fld>
            <a:endParaRPr lang="lt-LT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xmlns="" id="{2C6164CC-73A4-70A9-F284-53FCF16790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4951749"/>
              </p:ext>
            </p:extLst>
          </p:nvPr>
        </p:nvGraphicFramePr>
        <p:xfrm>
          <a:off x="245268" y="2409825"/>
          <a:ext cx="6096001" cy="2921244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98120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9050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264734">
                <a:tc>
                  <a:txBody>
                    <a:bodyPr/>
                    <a:lstStyle/>
                    <a:p>
                      <a:pPr marL="0" algn="l" fontAlgn="b"/>
                      <a:endParaRPr lang="lt-LT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984" marR="7984" marT="7984" marB="0" anchor="b"/>
                </a:tc>
                <a:tc>
                  <a:txBody>
                    <a:bodyPr/>
                    <a:lstStyle/>
                    <a:p>
                      <a:pPr marL="0" algn="l" fontAlgn="b"/>
                      <a:r>
                        <a:rPr lang="en-US" sz="16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Nuclide</a:t>
                      </a:r>
                      <a:endParaRPr lang="lt-LT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984" marR="7984" marT="7984" marB="0" anchor="b"/>
                </a:tc>
                <a:tc>
                  <a:txBody>
                    <a:bodyPr/>
                    <a:lstStyle/>
                    <a:p>
                      <a:pPr marL="0" algn="l" fontAlgn="b"/>
                      <a:r>
                        <a:rPr lang="en-US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Primary reaction</a:t>
                      </a:r>
                      <a:endParaRPr lang="lt-LT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984" marR="7984" marT="7984" marB="0" anchor="b"/>
                </a:tc>
                <a:tc>
                  <a:txBody>
                    <a:bodyPr/>
                    <a:lstStyle/>
                    <a:p>
                      <a:pPr marL="0" algn="l" fontAlgn="b"/>
                      <a:endParaRPr lang="lt-LT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984" marR="7984" marT="7984" marB="0" anchor="b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75530">
                <a:tc>
                  <a:txBody>
                    <a:bodyPr/>
                    <a:lstStyle/>
                    <a:p>
                      <a:pPr algn="l" fontAlgn="b"/>
                      <a:r>
                        <a:rPr lang="lt-LT" sz="1600" b="1" u="none" strike="noStrike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Eurofer</a:t>
                      </a:r>
                      <a:endParaRPr lang="lt-LT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84" marR="7984" marT="7984" marB="0" anchor="ctr"/>
                </a:tc>
                <a:tc>
                  <a:txBody>
                    <a:bodyPr/>
                    <a:lstStyle/>
                    <a:p>
                      <a:pPr marL="0" algn="l" fontAlgn="b"/>
                      <a:r>
                        <a:rPr lang="en-US" sz="1600" b="0" u="none" strike="noStrike" baseline="30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r>
                        <a:rPr lang="lt-LT" sz="16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endParaRPr lang="lt-LT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984" marR="7984" marT="7984" marB="0" anchor="b"/>
                </a:tc>
                <a:tc>
                  <a:txBody>
                    <a:bodyPr/>
                    <a:lstStyle/>
                    <a:p>
                      <a:pPr marL="0" marR="0" lvl="0" indent="0" algn="l" defTabSz="91440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u="none" strike="noStrike" baseline="30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14</a:t>
                      </a:r>
                      <a:r>
                        <a:rPr lang="en-US" sz="16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C(</a:t>
                      </a:r>
                      <a:r>
                        <a:rPr lang="en-US" sz="1600" b="0" u="none" strike="noStrike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n,p</a:t>
                      </a:r>
                      <a:r>
                        <a:rPr lang="en-US" sz="16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lt-LT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l" fontAlgn="b"/>
                      <a:r>
                        <a:rPr lang="en-US" sz="16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984" marR="7984" marT="7984" marB="0" anchor="b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5530">
                <a:tc>
                  <a:txBody>
                    <a:bodyPr/>
                    <a:lstStyle/>
                    <a:p>
                      <a:pPr algn="l" fontAlgn="b"/>
                      <a:r>
                        <a:rPr lang="lt-LT" sz="16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316L(N)-IG</a:t>
                      </a:r>
                      <a:endParaRPr lang="lt-LT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84" marR="7984" marT="7984" marB="0" anchor="ctr"/>
                </a:tc>
                <a:tc>
                  <a:txBody>
                    <a:bodyPr/>
                    <a:lstStyle/>
                    <a:p>
                      <a:pPr marL="0" algn="l" fontAlgn="b"/>
                      <a:r>
                        <a:rPr lang="en-US" sz="1600" b="0" u="none" strike="noStrike" baseline="30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14</a:t>
                      </a:r>
                      <a:r>
                        <a:rPr lang="lt-LT" sz="16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endParaRPr lang="lt-LT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984" marR="7984" marT="7984" marB="0" anchor="b"/>
                </a:tc>
                <a:tc>
                  <a:txBody>
                    <a:bodyPr/>
                    <a:lstStyle/>
                    <a:p>
                      <a:pPr marL="0" marR="0" lvl="0" indent="0" algn="l" defTabSz="91440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u="none" strike="noStrike" baseline="30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14</a:t>
                      </a:r>
                      <a:r>
                        <a:rPr lang="en-US" sz="16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C(</a:t>
                      </a:r>
                      <a:r>
                        <a:rPr lang="en-US" sz="1600" b="0" u="none" strike="noStrike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n,p</a:t>
                      </a:r>
                      <a:r>
                        <a:rPr lang="en-US" sz="16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lt-LT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984" marR="7984" marT="7984" marB="0" anchor="b"/>
                </a:tc>
                <a:tc>
                  <a:txBody>
                    <a:bodyPr/>
                    <a:lstStyle/>
                    <a:p>
                      <a:pPr marL="0" algn="l" fontAlgn="b"/>
                      <a:r>
                        <a:rPr lang="en-US" sz="16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0.028</a:t>
                      </a:r>
                      <a:endParaRPr lang="lt-LT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984" marR="7984" marT="7984" marB="0" anchor="b"/>
                </a:tc>
                <a:extLst>
                  <a:ext uri="{0D108BD9-81ED-4DB2-BD59-A6C34878D82A}">
                    <a16:rowId xmlns:a16="http://schemas.microsoft.com/office/drawing/2014/main" xmlns="" val="1365728957"/>
                  </a:ext>
                </a:extLst>
              </a:tr>
              <a:tr h="27553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Water</a:t>
                      </a:r>
                      <a:endParaRPr lang="lt-LT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84" marR="7984" marT="7984" marB="0" anchor="ctr"/>
                </a:tc>
                <a:tc>
                  <a:txBody>
                    <a:bodyPr/>
                    <a:lstStyle/>
                    <a:p>
                      <a:pPr marL="0" algn="l" fontAlgn="b"/>
                      <a:r>
                        <a:rPr lang="en-US" sz="1600" b="0" u="none" strike="noStrike" baseline="30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14</a:t>
                      </a:r>
                      <a:r>
                        <a:rPr lang="lt-LT" sz="16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endParaRPr lang="lt-LT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984" marR="7984" marT="7984" marB="0" anchor="b"/>
                </a:tc>
                <a:tc>
                  <a:txBody>
                    <a:bodyPr/>
                    <a:lstStyle/>
                    <a:p>
                      <a:pPr marL="0" algn="l" fontAlgn="b">
                        <a:buNone/>
                      </a:pPr>
                      <a:r>
                        <a:rPr lang="en-US" sz="1600" b="0" u="none" strike="noStrike" baseline="30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17</a:t>
                      </a:r>
                      <a:r>
                        <a:rPr lang="en-US" sz="16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</a:t>
                      </a:r>
                      <a:r>
                        <a:rPr lang="lt-LT" sz="16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(n,</a:t>
                      </a:r>
                      <a:r>
                        <a:rPr lang="el-GR" sz="16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α</a:t>
                      </a:r>
                      <a:r>
                        <a:rPr lang="lt-LT" sz="16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lt-LT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l" fontAlgn="b"/>
                      <a:r>
                        <a:rPr lang="en-US" sz="16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lt-LT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984" marR="7984" marT="7984" marB="0" anchor="b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8696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Tungsten</a:t>
                      </a:r>
                      <a:endParaRPr lang="lt-LT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84" marR="7984" marT="7984" marB="0" anchor="ctr"/>
                </a:tc>
                <a:tc>
                  <a:txBody>
                    <a:bodyPr/>
                    <a:lstStyle/>
                    <a:p>
                      <a:pPr marL="0" algn="l" fontAlgn="b"/>
                      <a:r>
                        <a:rPr lang="lt-LT" sz="1600" b="0" u="none" strike="noStrike" baseline="30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91</a:t>
                      </a:r>
                      <a:r>
                        <a:rPr lang="lt-LT" sz="16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Nb, </a:t>
                      </a:r>
                      <a:r>
                        <a:rPr lang="lt-LT" sz="1600" b="0" u="none" strike="noStrike" baseline="30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108m</a:t>
                      </a:r>
                      <a:r>
                        <a:rPr lang="lt-LT" sz="16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Ag</a:t>
                      </a:r>
                      <a:endParaRPr lang="lt-LT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984" marR="7984" marT="7984" marB="0" anchor="b"/>
                </a:tc>
                <a:tc>
                  <a:txBody>
                    <a:bodyPr/>
                    <a:lstStyle/>
                    <a:p>
                      <a:pPr marL="0" algn="l" fontAlgn="b"/>
                      <a:r>
                        <a:rPr lang="en-US" sz="1600" b="0" u="none" strike="noStrike" baseline="30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192</a:t>
                      </a:r>
                      <a:r>
                        <a:rPr lang="en-US" sz="16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Mo(n,2n)</a:t>
                      </a:r>
                    </a:p>
                    <a:p>
                      <a:pPr marL="0" algn="l" fontAlgn="b"/>
                      <a:r>
                        <a:rPr lang="en-US" sz="1600" b="0" u="none" strike="noStrike" baseline="30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109</a:t>
                      </a:r>
                      <a:r>
                        <a:rPr lang="en-US" sz="16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Ag(n,2n)</a:t>
                      </a:r>
                      <a:endParaRPr lang="lt-LT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984" marR="7984" marT="7984" marB="0" anchor="b"/>
                </a:tc>
                <a:tc>
                  <a:txBody>
                    <a:bodyPr/>
                    <a:lstStyle/>
                    <a:p>
                      <a:pPr marL="0" algn="l" fontAlgn="b"/>
                      <a:r>
                        <a:rPr lang="en-US" sz="16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</a:t>
                      </a:r>
                      <a:r>
                        <a:rPr lang="lt-LT" sz="16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 </a:t>
                      </a:r>
                      <a:r>
                        <a:rPr lang="en-US" sz="16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lt-LT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984" marR="7984" marT="7984" marB="0" anchor="b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1812">
                <a:tc>
                  <a:txBody>
                    <a:bodyPr/>
                    <a:lstStyle/>
                    <a:p>
                      <a:pPr algn="l" fontAlgn="b"/>
                      <a:r>
                        <a:rPr lang="lt-LT" sz="16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 + </a:t>
                      </a:r>
                      <a:r>
                        <a:rPr lang="lt-LT" sz="1600" b="1" u="none" strike="noStrike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CuCrZr</a:t>
                      </a:r>
                      <a:r>
                        <a:rPr lang="lt-LT" sz="16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 </a:t>
                      </a:r>
                      <a:r>
                        <a:rPr lang="lt-LT" sz="1600" b="1" u="none" strike="noStrike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Water</a:t>
                      </a:r>
                      <a:endParaRPr lang="lt-LT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84" marR="7984" marT="7984" marB="0" anchor="ctr"/>
                </a:tc>
                <a:tc>
                  <a:txBody>
                    <a:bodyPr/>
                    <a:lstStyle/>
                    <a:p>
                      <a:pPr marL="0" algn="l" fontAlgn="b"/>
                      <a:r>
                        <a:rPr lang="en-US" sz="1600" b="0" u="none" strike="noStrike" baseline="30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63</a:t>
                      </a:r>
                      <a:r>
                        <a:rPr lang="lt-LT" sz="1600" b="0" u="none" strike="noStrike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Ni</a:t>
                      </a:r>
                      <a:endParaRPr lang="lt-LT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984" marR="7984" marT="7984" marB="0" anchor="b"/>
                </a:tc>
                <a:tc>
                  <a:txBody>
                    <a:bodyPr/>
                    <a:lstStyle/>
                    <a:p>
                      <a:pPr marL="0" marR="0" lvl="0" indent="0" algn="l" defTabSz="91440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u="none" strike="noStrike" baseline="30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63</a:t>
                      </a:r>
                      <a:r>
                        <a:rPr lang="en-US" sz="16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Cu(</a:t>
                      </a:r>
                      <a:r>
                        <a:rPr lang="en-US" sz="1600" b="0" u="none" strike="noStrike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n,p</a:t>
                      </a:r>
                      <a:r>
                        <a:rPr lang="en-US" sz="16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lt-LT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984" marR="7984" marT="7984" marB="0" anchor="b"/>
                </a:tc>
                <a:tc>
                  <a:txBody>
                    <a:bodyPr/>
                    <a:lstStyle/>
                    <a:p>
                      <a:pPr marL="0" algn="l" fontAlgn="b"/>
                      <a:r>
                        <a:rPr lang="en-US" sz="16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15.02</a:t>
                      </a:r>
                      <a:endParaRPr lang="lt-LT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984" marR="7984" marT="7984" marB="0" anchor="b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79548">
                <a:tc>
                  <a:txBody>
                    <a:bodyPr/>
                    <a:lstStyle/>
                    <a:p>
                      <a:pPr algn="l" fontAlgn="b"/>
                      <a:r>
                        <a:rPr lang="lt-LT" sz="1600" b="1" u="none" strike="noStrike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Ti</a:t>
                      </a:r>
                      <a:r>
                        <a:rPr lang="lt-LT" sz="16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lt-LT" sz="1600" b="1" u="none" strike="noStrike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alloy</a:t>
                      </a:r>
                      <a:endParaRPr lang="lt-LT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84" marR="7984" marT="7984" marB="0" anchor="ctr"/>
                </a:tc>
                <a:tc>
                  <a:txBody>
                    <a:bodyPr/>
                    <a:lstStyle/>
                    <a:p>
                      <a:pPr marL="0" algn="l" fontAlgn="b"/>
                      <a:r>
                        <a:rPr lang="en-US" sz="1600" b="0" u="none" strike="noStrike" baseline="30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14</a:t>
                      </a:r>
                      <a:r>
                        <a:rPr lang="lt-LT" sz="16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endParaRPr lang="lt-LT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984" marR="7984" marT="7984" marB="0" anchor="b"/>
                </a:tc>
                <a:tc>
                  <a:txBody>
                    <a:bodyPr/>
                    <a:lstStyle/>
                    <a:p>
                      <a:pPr marL="0" marR="0" lvl="0" indent="0" algn="l" defTabSz="91440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u="none" strike="noStrike" baseline="30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14</a:t>
                      </a:r>
                      <a:r>
                        <a:rPr lang="en-US" sz="16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C(</a:t>
                      </a:r>
                      <a:r>
                        <a:rPr lang="en-US" sz="1600" b="0" u="none" strike="noStrike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n,p</a:t>
                      </a:r>
                      <a:r>
                        <a:rPr lang="en-US" sz="16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en-US" sz="1600" b="0" u="none" strike="noStrike" baseline="30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17</a:t>
                      </a:r>
                      <a:r>
                        <a:rPr lang="en-US" sz="16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</a:t>
                      </a:r>
                      <a:r>
                        <a:rPr lang="lt-LT" sz="16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(n,</a:t>
                      </a:r>
                      <a:r>
                        <a:rPr lang="el-GR" sz="16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α</a:t>
                      </a:r>
                      <a:r>
                        <a:rPr lang="lt-LT" sz="16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lt-LT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984" marR="7984" marT="7984" marB="0" anchor="b"/>
                </a:tc>
                <a:tc>
                  <a:txBody>
                    <a:bodyPr/>
                    <a:lstStyle/>
                    <a:p>
                      <a:pPr marL="0" algn="l" fontAlgn="b"/>
                      <a:r>
                        <a:rPr lang="en-US" sz="16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0.28: 0.2</a:t>
                      </a:r>
                      <a:endParaRPr lang="lt-LT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984" marR="7984" marT="7984" marB="0" anchor="b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75530">
                <a:tc>
                  <a:txBody>
                    <a:bodyPr/>
                    <a:lstStyle/>
                    <a:p>
                      <a:pPr algn="l" fontAlgn="b"/>
                      <a:r>
                        <a:rPr lang="lt-LT" sz="1600" b="1" u="none" strike="noStrike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Inconel</a:t>
                      </a:r>
                      <a:r>
                        <a:rPr lang="lt-LT" sz="16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lt-LT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84" marR="7984" marT="7984" marB="0" anchor="ctr"/>
                </a:tc>
                <a:tc>
                  <a:txBody>
                    <a:bodyPr/>
                    <a:lstStyle/>
                    <a:p>
                      <a:pPr marL="0" algn="l" fontAlgn="b"/>
                      <a:r>
                        <a:rPr lang="en-US" sz="1600" b="0" u="none" strike="noStrike" baseline="30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94</a:t>
                      </a:r>
                      <a:r>
                        <a:rPr lang="lt-LT" sz="1600" b="0" u="none" strike="noStrike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Nb</a:t>
                      </a:r>
                      <a:endParaRPr lang="lt-LT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984" marR="7984" marT="7984" marB="0" anchor="b"/>
                </a:tc>
                <a:tc>
                  <a:txBody>
                    <a:bodyPr/>
                    <a:lstStyle/>
                    <a:p>
                      <a:pPr marL="0" algn="l" fontAlgn="b"/>
                      <a:r>
                        <a:rPr lang="en-US" sz="1600" b="0" u="none" strike="noStrike" baseline="30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93</a:t>
                      </a:r>
                      <a:r>
                        <a:rPr lang="en-US" sz="16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Nb</a:t>
                      </a:r>
                      <a:r>
                        <a:rPr lang="lt-LT" sz="16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(n, γ)</a:t>
                      </a:r>
                      <a:endParaRPr lang="lt-LT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984" marR="7984" marT="7984" marB="0" anchor="b"/>
                </a:tc>
                <a:tc>
                  <a:txBody>
                    <a:bodyPr/>
                    <a:lstStyle/>
                    <a:p>
                      <a:pPr marL="0" algn="l" fontAlgn="b"/>
                      <a:r>
                        <a:rPr lang="en-US" sz="16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5.125</a:t>
                      </a:r>
                      <a:endParaRPr lang="lt-LT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984" marR="7984" marT="7984" marB="0" anchor="b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13936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Lithium orthosilicate</a:t>
                      </a:r>
                      <a:endParaRPr lang="lt-LT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84" marR="7984" marT="7984" marB="0" anchor="ctr"/>
                </a:tc>
                <a:tc>
                  <a:txBody>
                    <a:bodyPr/>
                    <a:lstStyle/>
                    <a:p>
                      <a:pPr marL="0" algn="l" fontAlgn="b"/>
                      <a:r>
                        <a:rPr lang="lt-LT" sz="1600" b="0" u="none" strike="noStrike" baseline="30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600" b="0" u="none" strike="noStrike" baseline="30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lt-LT" sz="16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endParaRPr lang="lt-LT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984" marR="7984" marT="7984" marB="0" anchor="b"/>
                </a:tc>
                <a:tc>
                  <a:txBody>
                    <a:bodyPr/>
                    <a:lstStyle/>
                    <a:p>
                      <a:pPr marL="0" algn="l" fontAlgn="b">
                        <a:buNone/>
                      </a:pPr>
                      <a:r>
                        <a:rPr lang="en-US" sz="1600" b="0" u="none" strike="noStrike" baseline="30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17</a:t>
                      </a:r>
                      <a:r>
                        <a:rPr lang="en-US" sz="16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</a:t>
                      </a:r>
                      <a:r>
                        <a:rPr lang="lt-LT" sz="16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(n,</a:t>
                      </a:r>
                      <a:r>
                        <a:rPr lang="el-GR" sz="16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α</a:t>
                      </a:r>
                      <a:r>
                        <a:rPr lang="lt-LT" sz="16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lt-LT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984" marR="7984" marT="7984" marB="0" anchor="b"/>
                </a:tc>
                <a:tc>
                  <a:txBody>
                    <a:bodyPr/>
                    <a:lstStyle/>
                    <a:p>
                      <a:pPr marL="0" algn="l" fontAlgn="b"/>
                      <a:r>
                        <a:rPr lang="en-US" sz="16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lt-LT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984" marR="7984" marT="7984" marB="0" anchor="b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75530">
                <a:tc>
                  <a:txBody>
                    <a:bodyPr/>
                    <a:lstStyle/>
                    <a:p>
                      <a:pPr algn="l" fontAlgn="b"/>
                      <a:r>
                        <a:rPr lang="lt-LT" sz="1600" b="1" u="none" strike="noStrike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Li-Pb</a:t>
                      </a:r>
                      <a:endParaRPr lang="lt-LT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84" marR="7984" marT="7984" marB="0" anchor="ctr"/>
                </a:tc>
                <a:tc>
                  <a:txBody>
                    <a:bodyPr/>
                    <a:lstStyle/>
                    <a:p>
                      <a:pPr marL="0" algn="l" fontAlgn="b"/>
                      <a:r>
                        <a:rPr lang="lt-LT" sz="1600" b="0" u="none" strike="noStrike" baseline="30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203</a:t>
                      </a:r>
                      <a:r>
                        <a:rPr lang="lt-LT" sz="16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Pb</a:t>
                      </a:r>
                      <a:endParaRPr lang="lt-LT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984" marR="7984" marT="7984" marB="0" anchor="b"/>
                </a:tc>
                <a:tc>
                  <a:txBody>
                    <a:bodyPr/>
                    <a:lstStyle/>
                    <a:p>
                      <a:pPr marL="0" algn="l" fontAlgn="b"/>
                      <a:r>
                        <a:rPr lang="en-US" sz="1600" b="0" u="none" strike="noStrike" baseline="30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204</a:t>
                      </a:r>
                      <a:r>
                        <a:rPr lang="en-US" sz="16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Pb(n,2n)</a:t>
                      </a:r>
                      <a:endParaRPr lang="lt-LT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984" marR="7984" marT="7984" marB="0" anchor="b"/>
                </a:tc>
                <a:tc>
                  <a:txBody>
                    <a:bodyPr/>
                    <a:lstStyle/>
                    <a:p>
                      <a:pPr marL="0" algn="l" fontAlgn="b"/>
                      <a:r>
                        <a:rPr lang="en-US" sz="16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99.45</a:t>
                      </a:r>
                      <a:endParaRPr lang="lt-LT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984" marR="7984" marT="7984" marB="0" anchor="b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  <p:pic>
        <p:nvPicPr>
          <p:cNvPr id="6" name="Picture 2" descr="EUROfusion - Realising Fusion Energy">
            <a:extLst>
              <a:ext uri="{FF2B5EF4-FFF2-40B4-BE49-F238E27FC236}">
                <a16:creationId xmlns:a16="http://schemas.microsoft.com/office/drawing/2014/main" xmlns="" id="{0F5DD258-4810-A712-13AF-FD62715A82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43385" y="41364"/>
            <a:ext cx="815376" cy="815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LEI Branding – Lithuanian Energy Institute">
            <a:extLst>
              <a:ext uri="{FF2B5EF4-FFF2-40B4-BE49-F238E27FC236}">
                <a16:creationId xmlns:a16="http://schemas.microsoft.com/office/drawing/2014/main" xmlns="" id="{D4267442-F597-3A03-792F-36975D66E7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68557" y="103224"/>
            <a:ext cx="675526" cy="675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A graph of different colored lines&#10;&#10;AI-generated content may be incorrect.">
            <a:extLst>
              <a:ext uri="{FF2B5EF4-FFF2-40B4-BE49-F238E27FC236}">
                <a16:creationId xmlns:a16="http://schemas.microsoft.com/office/drawing/2014/main" xmlns="" id="{9ED0EC5D-2FE7-6D76-B349-DC2BBDD2975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9868" y="1095375"/>
            <a:ext cx="6344055" cy="5734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34978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B55FDFE-E0B3-021C-DE7D-66D054D1C3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8835" y="382144"/>
            <a:ext cx="6936458" cy="654025"/>
          </a:xfrm>
          <a:solidFill>
            <a:schemeClr val="bg1"/>
          </a:solidFill>
          <a:ln/>
        </p:spPr>
        <p:txBody>
          <a:bodyPr wrap="square" lIns="0" tIns="0" rIns="0" bIns="0" rtlCol="0" anchor="t">
            <a:spAutoFit/>
          </a:bodyPr>
          <a:lstStyle/>
          <a:p>
            <a:pPr algn="l" rtl="0">
              <a:lnSpc>
                <a:spcPts val="5100"/>
              </a:lnSpc>
            </a:pPr>
            <a:r>
              <a:rPr lang="lt-LT" sz="5400" kern="1200" dirty="0" err="1">
                <a:solidFill>
                  <a:schemeClr val="accent1"/>
                </a:solidFill>
                <a:latin typeface="Times New Roman" panose="02020603050405020304" pitchFamily="18" charset="0"/>
                <a:ea typeface="Alexandria" pitchFamily="34" charset="-122"/>
                <a:cs typeface="Times New Roman" panose="02020603050405020304" pitchFamily="18" charset="0"/>
              </a:rPr>
              <a:t>Breeding</a:t>
            </a:r>
            <a:r>
              <a:rPr lang="lt-LT" sz="5400" kern="1200" dirty="0">
                <a:solidFill>
                  <a:schemeClr val="accent1"/>
                </a:solidFill>
                <a:latin typeface="Times New Roman" panose="02020603050405020304" pitchFamily="18" charset="0"/>
                <a:ea typeface="Alexandria" pitchFamily="34" charset="-122"/>
                <a:cs typeface="Times New Roman" panose="02020603050405020304" pitchFamily="18" charset="0"/>
              </a:rPr>
              <a:t> </a:t>
            </a:r>
            <a:r>
              <a:rPr lang="lt-LT" sz="5400" kern="1200" dirty="0" err="1">
                <a:solidFill>
                  <a:schemeClr val="accent1"/>
                </a:solidFill>
                <a:latin typeface="Times New Roman" panose="02020603050405020304" pitchFamily="18" charset="0"/>
                <a:ea typeface="Alexandria" pitchFamily="34" charset="-122"/>
                <a:cs typeface="Times New Roman" panose="02020603050405020304" pitchFamily="18" charset="0"/>
              </a:rPr>
              <a:t>blanket</a:t>
            </a:r>
            <a:r>
              <a:rPr lang="lt-LT" sz="5400" kern="1200" dirty="0">
                <a:solidFill>
                  <a:schemeClr val="accent1"/>
                </a:solidFill>
                <a:latin typeface="Times New Roman" panose="02020603050405020304" pitchFamily="18" charset="0"/>
                <a:ea typeface="Alexandria" pitchFamily="34" charset="-122"/>
                <a:cs typeface="Times New Roman" panose="02020603050405020304" pitchFamily="18" charset="0"/>
              </a:rPr>
              <a:t> </a:t>
            </a:r>
            <a:r>
              <a:rPr lang="lt-LT" sz="5400" kern="1200" dirty="0" err="1">
                <a:solidFill>
                  <a:schemeClr val="accent1"/>
                </a:solidFill>
                <a:latin typeface="Times New Roman" panose="02020603050405020304" pitchFamily="18" charset="0"/>
                <a:ea typeface="Alexandria" pitchFamily="34" charset="-122"/>
                <a:cs typeface="Times New Roman" panose="02020603050405020304" pitchFamily="18" charset="0"/>
              </a:rPr>
              <a:t>impact</a:t>
            </a:r>
            <a:r>
              <a:rPr lang="lt-LT" sz="5400" kern="1200" dirty="0">
                <a:solidFill>
                  <a:schemeClr val="accent1"/>
                </a:solidFill>
                <a:latin typeface="Times New Roman" panose="02020603050405020304" pitchFamily="18" charset="0"/>
                <a:ea typeface="Alexandria" pitchFamily="34" charset="-122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E5C6EF90-8353-493C-E559-1871C0C57A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85994" y="1761516"/>
            <a:ext cx="11872549" cy="580159"/>
          </a:xfrm>
        </p:spPr>
        <p:txBody>
          <a:bodyPr/>
          <a:lstStyle/>
          <a:p>
            <a:r>
              <a:rPr lang="lt-LT" dirty="0" err="1"/>
              <a:t>Was</a:t>
            </a:r>
            <a:r>
              <a:rPr lang="lt-LT" dirty="0"/>
              <a:t> </a:t>
            </a:r>
            <a:r>
              <a:rPr lang="lt-LT" dirty="0" err="1"/>
              <a:t>Evaluated</a:t>
            </a:r>
            <a:r>
              <a:rPr lang="lt-LT" dirty="0"/>
              <a:t>: 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CF68F05B-C12B-F418-AAAF-597A403DD4CD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lt-LT" smtClean="0"/>
              <a:t>8</a:t>
            </a:fld>
            <a:endParaRPr lang="lt-LT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xmlns="" id="{5357AEFC-D008-4933-E740-29E27EB90E37}"/>
              </a:ext>
            </a:extLst>
          </p:cNvPr>
          <p:cNvSpPr txBox="1">
            <a:spLocks/>
          </p:cNvSpPr>
          <p:nvPr/>
        </p:nvSpPr>
        <p:spPr>
          <a:xfrm>
            <a:off x="1235869" y="2587437"/>
            <a:ext cx="11872549" cy="58015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>
              <a:defRPr sz="3770" b="0" i="0">
                <a:solidFill>
                  <a:schemeClr val="tx1"/>
                </a:solidFill>
                <a:latin typeface="Calibri" panose="020F0502020204030204"/>
                <a:ea typeface="+mn-ea"/>
                <a:cs typeface="Calibri" panose="020F0502020204030204"/>
              </a:defRPr>
            </a:lvl1pPr>
            <a:lvl2pPr marL="574675">
              <a:defRPr>
                <a:latin typeface="+mn-lt"/>
                <a:ea typeface="+mn-ea"/>
                <a:cs typeface="+mn-cs"/>
              </a:defRPr>
            </a:lvl2pPr>
            <a:lvl3pPr marL="1149350">
              <a:defRPr>
                <a:latin typeface="+mn-lt"/>
                <a:ea typeface="+mn-ea"/>
                <a:cs typeface="+mn-cs"/>
              </a:defRPr>
            </a:lvl3pPr>
            <a:lvl4pPr marL="1724660">
              <a:defRPr>
                <a:latin typeface="+mn-lt"/>
                <a:ea typeface="+mn-ea"/>
                <a:cs typeface="+mn-cs"/>
              </a:defRPr>
            </a:lvl4pPr>
            <a:lvl5pPr marL="2299335">
              <a:defRPr>
                <a:latin typeface="+mn-lt"/>
                <a:ea typeface="+mn-ea"/>
                <a:cs typeface="+mn-cs"/>
              </a:defRPr>
            </a:lvl5pPr>
            <a:lvl6pPr marL="2874010">
              <a:defRPr>
                <a:latin typeface="+mn-lt"/>
                <a:ea typeface="+mn-ea"/>
                <a:cs typeface="+mn-cs"/>
              </a:defRPr>
            </a:lvl6pPr>
            <a:lvl7pPr marL="3448685">
              <a:defRPr>
                <a:latin typeface="+mn-lt"/>
                <a:ea typeface="+mn-ea"/>
                <a:cs typeface="+mn-cs"/>
              </a:defRPr>
            </a:lvl7pPr>
            <a:lvl8pPr marL="4023995">
              <a:defRPr>
                <a:latin typeface="+mn-lt"/>
                <a:ea typeface="+mn-ea"/>
                <a:cs typeface="+mn-cs"/>
              </a:defRPr>
            </a:lvl8pPr>
            <a:lvl9pPr marL="4598670">
              <a:defRPr>
                <a:latin typeface="+mn-lt"/>
                <a:ea typeface="+mn-ea"/>
                <a:cs typeface="+mn-cs"/>
              </a:defRPr>
            </a:lvl9pPr>
          </a:lstStyle>
          <a:p>
            <a:r>
              <a:rPr lang="lt-LT" kern="0" dirty="0" err="1"/>
              <a:t>Neutron</a:t>
            </a:r>
            <a:r>
              <a:rPr lang="lt-LT" kern="0" dirty="0"/>
              <a:t> </a:t>
            </a:r>
            <a:r>
              <a:rPr lang="lt-LT" kern="0" dirty="0" err="1"/>
              <a:t>Flux</a:t>
            </a:r>
            <a:r>
              <a:rPr lang="lt-LT" kern="0" dirty="0"/>
              <a:t>/</a:t>
            </a:r>
            <a:r>
              <a:rPr lang="lt-LT" kern="0" dirty="0" err="1"/>
              <a:t>Spectra</a:t>
            </a:r>
            <a:endParaRPr lang="lt-LT" kern="0" dirty="0"/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xmlns="" id="{8DB6F4FC-79D7-D3D9-B59F-8BF844ACE324}"/>
              </a:ext>
            </a:extLst>
          </p:cNvPr>
          <p:cNvSpPr txBox="1">
            <a:spLocks/>
          </p:cNvSpPr>
          <p:nvPr/>
        </p:nvSpPr>
        <p:spPr>
          <a:xfrm>
            <a:off x="1235868" y="3258979"/>
            <a:ext cx="11872549" cy="58015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>
              <a:defRPr sz="3770" b="0" i="0">
                <a:solidFill>
                  <a:schemeClr val="tx1"/>
                </a:solidFill>
                <a:latin typeface="Calibri" panose="020F0502020204030204"/>
                <a:ea typeface="+mn-ea"/>
                <a:cs typeface="Calibri" panose="020F0502020204030204"/>
              </a:defRPr>
            </a:lvl1pPr>
            <a:lvl2pPr marL="574675">
              <a:defRPr>
                <a:latin typeface="+mn-lt"/>
                <a:ea typeface="+mn-ea"/>
                <a:cs typeface="+mn-cs"/>
              </a:defRPr>
            </a:lvl2pPr>
            <a:lvl3pPr marL="1149350">
              <a:defRPr>
                <a:latin typeface="+mn-lt"/>
                <a:ea typeface="+mn-ea"/>
                <a:cs typeface="+mn-cs"/>
              </a:defRPr>
            </a:lvl3pPr>
            <a:lvl4pPr marL="1724660">
              <a:defRPr>
                <a:latin typeface="+mn-lt"/>
                <a:ea typeface="+mn-ea"/>
                <a:cs typeface="+mn-cs"/>
              </a:defRPr>
            </a:lvl4pPr>
            <a:lvl5pPr marL="2299335">
              <a:defRPr>
                <a:latin typeface="+mn-lt"/>
                <a:ea typeface="+mn-ea"/>
                <a:cs typeface="+mn-cs"/>
              </a:defRPr>
            </a:lvl5pPr>
            <a:lvl6pPr marL="2874010">
              <a:defRPr>
                <a:latin typeface="+mn-lt"/>
                <a:ea typeface="+mn-ea"/>
                <a:cs typeface="+mn-cs"/>
              </a:defRPr>
            </a:lvl6pPr>
            <a:lvl7pPr marL="3448685">
              <a:defRPr>
                <a:latin typeface="+mn-lt"/>
                <a:ea typeface="+mn-ea"/>
                <a:cs typeface="+mn-cs"/>
              </a:defRPr>
            </a:lvl7pPr>
            <a:lvl8pPr marL="4023995">
              <a:defRPr>
                <a:latin typeface="+mn-lt"/>
                <a:ea typeface="+mn-ea"/>
                <a:cs typeface="+mn-cs"/>
              </a:defRPr>
            </a:lvl8pPr>
            <a:lvl9pPr marL="4598670">
              <a:defRPr>
                <a:latin typeface="+mn-lt"/>
                <a:ea typeface="+mn-ea"/>
                <a:cs typeface="+mn-cs"/>
              </a:defRPr>
            </a:lvl9pPr>
          </a:lstStyle>
          <a:p>
            <a:r>
              <a:rPr lang="lt-LT" kern="0" dirty="0" err="1"/>
              <a:t>Specific</a:t>
            </a:r>
            <a:r>
              <a:rPr lang="lt-LT" kern="0" dirty="0"/>
              <a:t> </a:t>
            </a:r>
            <a:r>
              <a:rPr lang="lt-LT" kern="0" dirty="0" err="1"/>
              <a:t>Activity</a:t>
            </a:r>
            <a:endParaRPr lang="lt-LT" kern="0" dirty="0"/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xmlns="" id="{1D093D02-A769-4642-FF84-7FDF409CF88C}"/>
              </a:ext>
            </a:extLst>
          </p:cNvPr>
          <p:cNvSpPr txBox="1">
            <a:spLocks/>
          </p:cNvSpPr>
          <p:nvPr/>
        </p:nvSpPr>
        <p:spPr>
          <a:xfrm>
            <a:off x="1235868" y="3930521"/>
            <a:ext cx="11872549" cy="58015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>
              <a:defRPr sz="3770" b="0" i="0">
                <a:solidFill>
                  <a:schemeClr val="tx1"/>
                </a:solidFill>
                <a:latin typeface="Calibri" panose="020F0502020204030204"/>
                <a:ea typeface="+mn-ea"/>
                <a:cs typeface="Calibri" panose="020F0502020204030204"/>
              </a:defRPr>
            </a:lvl1pPr>
            <a:lvl2pPr marL="574675">
              <a:defRPr>
                <a:latin typeface="+mn-lt"/>
                <a:ea typeface="+mn-ea"/>
                <a:cs typeface="+mn-cs"/>
              </a:defRPr>
            </a:lvl2pPr>
            <a:lvl3pPr marL="1149350">
              <a:defRPr>
                <a:latin typeface="+mn-lt"/>
                <a:ea typeface="+mn-ea"/>
                <a:cs typeface="+mn-cs"/>
              </a:defRPr>
            </a:lvl3pPr>
            <a:lvl4pPr marL="1724660">
              <a:defRPr>
                <a:latin typeface="+mn-lt"/>
                <a:ea typeface="+mn-ea"/>
                <a:cs typeface="+mn-cs"/>
              </a:defRPr>
            </a:lvl4pPr>
            <a:lvl5pPr marL="2299335">
              <a:defRPr>
                <a:latin typeface="+mn-lt"/>
                <a:ea typeface="+mn-ea"/>
                <a:cs typeface="+mn-cs"/>
              </a:defRPr>
            </a:lvl5pPr>
            <a:lvl6pPr marL="2874010">
              <a:defRPr>
                <a:latin typeface="+mn-lt"/>
                <a:ea typeface="+mn-ea"/>
                <a:cs typeface="+mn-cs"/>
              </a:defRPr>
            </a:lvl6pPr>
            <a:lvl7pPr marL="3448685">
              <a:defRPr>
                <a:latin typeface="+mn-lt"/>
                <a:ea typeface="+mn-ea"/>
                <a:cs typeface="+mn-cs"/>
              </a:defRPr>
            </a:lvl7pPr>
            <a:lvl8pPr marL="4023995">
              <a:defRPr>
                <a:latin typeface="+mn-lt"/>
                <a:ea typeface="+mn-ea"/>
                <a:cs typeface="+mn-cs"/>
              </a:defRPr>
            </a:lvl8pPr>
            <a:lvl9pPr marL="4598670">
              <a:defRPr>
                <a:latin typeface="+mn-lt"/>
                <a:ea typeface="+mn-ea"/>
                <a:cs typeface="+mn-cs"/>
              </a:defRPr>
            </a:lvl9pPr>
          </a:lstStyle>
          <a:p>
            <a:r>
              <a:rPr lang="lt-LT" kern="0" dirty="0" err="1"/>
              <a:t>Decay</a:t>
            </a:r>
            <a:r>
              <a:rPr lang="lt-LT" kern="0" dirty="0"/>
              <a:t> </a:t>
            </a:r>
            <a:r>
              <a:rPr lang="lt-LT" kern="0" dirty="0" err="1"/>
              <a:t>Heat</a:t>
            </a:r>
            <a:endParaRPr lang="lt-LT" kern="0" dirty="0"/>
          </a:p>
        </p:txBody>
      </p:sp>
      <p:pic>
        <p:nvPicPr>
          <p:cNvPr id="17" name="Grafik 6">
            <a:extLst>
              <a:ext uri="{FF2B5EF4-FFF2-40B4-BE49-F238E27FC236}">
                <a16:creationId xmlns:a16="http://schemas.microsoft.com/office/drawing/2014/main" xmlns="" id="{4C5E15B2-6729-A38A-FF4D-ADD8F41C858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977" t="10220" r="31735" b="11263"/>
          <a:stretch/>
        </p:blipFill>
        <p:spPr>
          <a:xfrm>
            <a:off x="7720779" y="277107"/>
            <a:ext cx="3609488" cy="3328016"/>
          </a:xfrm>
          <a:prstGeom prst="rect">
            <a:avLst/>
          </a:prstGeom>
        </p:spPr>
      </p:pic>
      <p:pic>
        <p:nvPicPr>
          <p:cNvPr id="18" name="Picture 17" descr="A diagram of a structure&#10;&#10;Description automatically generated with medium confidence">
            <a:extLst>
              <a:ext uri="{FF2B5EF4-FFF2-40B4-BE49-F238E27FC236}">
                <a16:creationId xmlns:a16="http://schemas.microsoft.com/office/drawing/2014/main" xmlns="" id="{86B99085-FBB9-B547-A69B-BAFCD4079CE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14" t="15544" r="27743" b="14639"/>
          <a:stretch/>
        </p:blipFill>
        <p:spPr>
          <a:xfrm>
            <a:off x="7783787" y="3696506"/>
            <a:ext cx="3792560" cy="2755882"/>
          </a:xfrm>
          <a:prstGeom prst="rect">
            <a:avLst/>
          </a:prstGeom>
        </p:spPr>
      </p:pic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xmlns="" id="{3DF5DDA1-C700-7D8D-A2CA-9F232B833510}"/>
              </a:ext>
            </a:extLst>
          </p:cNvPr>
          <p:cNvSpPr/>
          <p:nvPr/>
        </p:nvSpPr>
        <p:spPr>
          <a:xfrm>
            <a:off x="576400" y="2706796"/>
            <a:ext cx="381000" cy="370832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  <a:endParaRPr lang="lt-LT" dirty="0"/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xmlns="" id="{12FF9C47-141D-B07B-B9E4-EC3CE97C94FF}"/>
              </a:ext>
            </a:extLst>
          </p:cNvPr>
          <p:cNvSpPr/>
          <p:nvPr/>
        </p:nvSpPr>
        <p:spPr>
          <a:xfrm>
            <a:off x="561625" y="3391962"/>
            <a:ext cx="381000" cy="370832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</a:t>
            </a:r>
            <a:endParaRPr lang="lt-LT" dirty="0"/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xmlns="" id="{2ABFAC1E-DA06-1F77-128A-D2F60FFB2DF6}"/>
              </a:ext>
            </a:extLst>
          </p:cNvPr>
          <p:cNvSpPr/>
          <p:nvPr/>
        </p:nvSpPr>
        <p:spPr>
          <a:xfrm>
            <a:off x="578155" y="4064961"/>
            <a:ext cx="381000" cy="370832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3</a:t>
            </a:r>
            <a:endParaRPr lang="lt-LT" dirty="0"/>
          </a:p>
        </p:txBody>
      </p:sp>
      <p:pic>
        <p:nvPicPr>
          <p:cNvPr id="5" name="Picture 2" descr="EUROfusion - Realising Fusion Energy">
            <a:extLst>
              <a:ext uri="{FF2B5EF4-FFF2-40B4-BE49-F238E27FC236}">
                <a16:creationId xmlns:a16="http://schemas.microsoft.com/office/drawing/2014/main" xmlns="" id="{9FE63033-7319-5025-257B-26D38AD67A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43385" y="41364"/>
            <a:ext cx="815376" cy="815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LEI Branding – Lithuanian Energy Institute">
            <a:extLst>
              <a:ext uri="{FF2B5EF4-FFF2-40B4-BE49-F238E27FC236}">
                <a16:creationId xmlns:a16="http://schemas.microsoft.com/office/drawing/2014/main" xmlns="" id="{B5B84340-C1A1-5B86-8798-5D1B3F91A3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68557" y="103224"/>
            <a:ext cx="675526" cy="675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66417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0069" y="352425"/>
            <a:ext cx="4866717" cy="654025"/>
          </a:xfrm>
          <a:solidFill>
            <a:schemeClr val="bg1"/>
          </a:solidFill>
          <a:ln/>
        </p:spPr>
        <p:txBody>
          <a:bodyPr wrap="none" lIns="0" tIns="0" rIns="0" bIns="0" rtlCol="0" anchor="t">
            <a:spAutoFit/>
          </a:bodyPr>
          <a:lstStyle/>
          <a:p>
            <a:pPr algn="l" rtl="0">
              <a:lnSpc>
                <a:spcPts val="5100"/>
              </a:lnSpc>
            </a:pPr>
            <a:r>
              <a:rPr lang="en-US" sz="5400" kern="1200" dirty="0">
                <a:solidFill>
                  <a:schemeClr val="accent1"/>
                </a:solidFill>
                <a:latin typeface="Times New Roman" panose="02020603050405020304" pitchFamily="18" charset="0"/>
                <a:ea typeface="Alexandria" pitchFamily="34" charset="-122"/>
                <a:cs typeface="Times New Roman" panose="02020603050405020304" pitchFamily="18" charset="0"/>
              </a:rPr>
              <a:t>Breeding Blanket</a:t>
            </a:r>
            <a:endParaRPr lang="lt-LT" sz="5400" kern="1200" dirty="0">
              <a:solidFill>
                <a:schemeClr val="accent1"/>
              </a:solidFill>
              <a:latin typeface="Times New Roman" panose="02020603050405020304" pitchFamily="18" charset="0"/>
              <a:ea typeface="Alexandria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8" name="Picture 7" descr="Fig.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0192" y="4622007"/>
            <a:ext cx="4035187" cy="2798693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 descr="Fig.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9965" y="4535274"/>
            <a:ext cx="4269180" cy="297216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Slide Number Placeholder 4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lt-LT" smtClean="0"/>
              <a:t>9</a:t>
            </a:fld>
            <a:endParaRPr lang="lt-L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45869" y="924088"/>
            <a:ext cx="479020" cy="222178"/>
          </a:xfrm>
        </p:spPr>
        <p:txBody>
          <a:bodyPr/>
          <a:lstStyle/>
          <a:p>
            <a:r>
              <a:rPr lang="lt-LT" sz="1255" dirty="0"/>
              <a:t>Y</a:t>
            </a:r>
            <a:r>
              <a:rPr lang="en-US" sz="1255" dirty="0"/>
              <a:t>=122</a:t>
            </a:r>
            <a:endParaRPr lang="lt-LT" sz="1255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64D076A2-CCEB-AFD0-953B-BBE6F663D1DB}"/>
              </a:ext>
            </a:extLst>
          </p:cNvPr>
          <p:cNvSpPr txBox="1"/>
          <p:nvPr/>
        </p:nvSpPr>
        <p:spPr>
          <a:xfrm>
            <a:off x="7323157" y="984756"/>
            <a:ext cx="5875625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t-L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At </a:t>
            </a:r>
            <a:r>
              <a:rPr lang="lt-L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first</a:t>
            </a:r>
            <a:r>
              <a:rPr lang="lt-L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lt-L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wall</a:t>
            </a:r>
            <a:r>
              <a:rPr lang="lt-L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lt-L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lt-L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Neutron</a:t>
            </a:r>
            <a:r>
              <a:rPr lang="lt-L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lt-L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flux</a:t>
            </a:r>
            <a:r>
              <a:rPr lang="lt-L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1.18 (WCLL)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lt-L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lt-L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 rate–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1.16 (WCLL)</a:t>
            </a:r>
            <a:endParaRPr lang="lt-LT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4F2C0CF6-585B-9D49-4D31-4A69744F1653}"/>
              </a:ext>
            </a:extLst>
          </p:cNvPr>
          <p:cNvSpPr txBox="1"/>
          <p:nvPr/>
        </p:nvSpPr>
        <p:spPr>
          <a:xfrm>
            <a:off x="7324912" y="2011913"/>
            <a:ext cx="5875625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t-L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Breeding</a:t>
            </a:r>
            <a:r>
              <a:rPr lang="lt-L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lt-L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zone</a:t>
            </a:r>
            <a:r>
              <a:rPr lang="lt-L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r>
              <a:rPr lang="lt-L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lt-L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Neutron</a:t>
            </a:r>
            <a:r>
              <a:rPr lang="lt-L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lt-L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flux</a:t>
            </a:r>
            <a:r>
              <a:rPr lang="lt-L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2.43 (WCLL)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lt-L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Dose</a:t>
            </a:r>
            <a:r>
              <a:rPr lang="lt-L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rate–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(WCLL)</a:t>
            </a:r>
            <a:endParaRPr lang="lt-LT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2A18ADE4-23CD-5952-0989-A350C0E14285}"/>
              </a:ext>
            </a:extLst>
          </p:cNvPr>
          <p:cNvSpPr txBox="1"/>
          <p:nvPr/>
        </p:nvSpPr>
        <p:spPr>
          <a:xfrm>
            <a:off x="7360117" y="3082570"/>
            <a:ext cx="5875625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t-L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Back</a:t>
            </a:r>
            <a:r>
              <a:rPr lang="lt-L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lt-L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Suppor</a:t>
            </a:r>
            <a:r>
              <a:rPr lang="lt-L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lt-L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system</a:t>
            </a:r>
            <a:r>
              <a:rPr lang="lt-L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r>
              <a:rPr lang="lt-L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lt-L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Neutron</a:t>
            </a:r>
            <a:r>
              <a:rPr lang="lt-L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lt-L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flux</a:t>
            </a:r>
            <a:r>
              <a:rPr lang="lt-L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5.34 (</a:t>
            </a:r>
            <a:r>
              <a:rPr lang="lt-L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HCPB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lt-LT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lt-L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 rate–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8.55 (</a:t>
            </a:r>
            <a:r>
              <a:rPr lang="lt-L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HCPB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lt-LT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xmlns="" id="{FB352D9D-F4E2-A8B1-FE22-F1CA38FCB174}"/>
              </a:ext>
            </a:extLst>
          </p:cNvPr>
          <p:cNvSpPr/>
          <p:nvPr/>
        </p:nvSpPr>
        <p:spPr>
          <a:xfrm>
            <a:off x="6739000" y="1077551"/>
            <a:ext cx="381000" cy="370832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  <a:endParaRPr lang="lt-LT" dirty="0"/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xmlns="" id="{8EA95C4E-2863-0F4C-B959-03666C295E9E}"/>
              </a:ext>
            </a:extLst>
          </p:cNvPr>
          <p:cNvSpPr/>
          <p:nvPr/>
        </p:nvSpPr>
        <p:spPr>
          <a:xfrm>
            <a:off x="6739000" y="2062034"/>
            <a:ext cx="381000" cy="370832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</a:t>
            </a:r>
            <a:endParaRPr lang="lt-LT" dirty="0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xmlns="" id="{11DF39B3-D7C8-1704-3464-55DE99BC3386}"/>
              </a:ext>
            </a:extLst>
          </p:cNvPr>
          <p:cNvSpPr/>
          <p:nvPr/>
        </p:nvSpPr>
        <p:spPr>
          <a:xfrm>
            <a:off x="6739000" y="3200138"/>
            <a:ext cx="381000" cy="370832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3</a:t>
            </a:r>
            <a:endParaRPr lang="lt-LT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F63A133B-25DA-9CCA-6C05-4B6ACC71FB2D}"/>
              </a:ext>
            </a:extLst>
          </p:cNvPr>
          <p:cNvSpPr txBox="1"/>
          <p:nvPr/>
        </p:nvSpPr>
        <p:spPr>
          <a:xfrm>
            <a:off x="7213362" y="537777"/>
            <a:ext cx="587562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Ratio:</a:t>
            </a:r>
            <a:endParaRPr lang="lt-LT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45271185-9F35-12F0-9130-95704568A95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4276" y="814004"/>
            <a:ext cx="6084850" cy="3768621"/>
          </a:xfrm>
          <a:prstGeom prst="rect">
            <a:avLst/>
          </a:prstGeom>
        </p:spPr>
      </p:pic>
      <p:pic>
        <p:nvPicPr>
          <p:cNvPr id="6" name="Picture 2" descr="EUROfusion - Realising Fusion Energy">
            <a:extLst>
              <a:ext uri="{FF2B5EF4-FFF2-40B4-BE49-F238E27FC236}">
                <a16:creationId xmlns:a16="http://schemas.microsoft.com/office/drawing/2014/main" xmlns="" id="{0DB44B2F-6290-B5FC-3D62-9BD96550C7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43385" y="41364"/>
            <a:ext cx="815376" cy="815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LEI Branding – Lithuanian Energy Institute">
            <a:extLst>
              <a:ext uri="{FF2B5EF4-FFF2-40B4-BE49-F238E27FC236}">
                <a16:creationId xmlns:a16="http://schemas.microsoft.com/office/drawing/2014/main" xmlns="" id="{DFD062FB-8AA9-E546-846D-C36DC57859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68557" y="103224"/>
            <a:ext cx="675526" cy="675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2013 - 2022 Theme">
  <a:themeElements>
    <a:clrScheme name="Office 2013 - 2022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2013 - 2022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2022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503DE618DB0A0C46A666FD2065503EE5" ma:contentTypeVersion="18" ma:contentTypeDescription="Crear nuevo documento." ma:contentTypeScope="" ma:versionID="a55d6e1f82753bc75c1276a45bfc3239">
  <xsd:schema xmlns:xsd="http://www.w3.org/2001/XMLSchema" xmlns:xs="http://www.w3.org/2001/XMLSchema" xmlns:p="http://schemas.microsoft.com/office/2006/metadata/properties" xmlns:ns2="6d625785-42e5-40a3-b03d-802bc6493bd9" xmlns:ns3="ed024c05-7945-4ac1-9cc3-716220b6cc02" targetNamespace="http://schemas.microsoft.com/office/2006/metadata/properties" ma:root="true" ma:fieldsID="57071e801e9544907012f04dcc364622" ns2:_="" ns3:_="">
    <xsd:import namespace="6d625785-42e5-40a3-b03d-802bc6493bd9"/>
    <xsd:import namespace="ed024c05-7945-4ac1-9cc3-716220b6cc0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d625785-42e5-40a3-b03d-802bc6493bd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Etiquetas de imagen" ma:readOnly="false" ma:fieldId="{5cf76f15-5ced-4ddc-b409-7134ff3c332f}" ma:taxonomyMulti="true" ma:sspId="d06a5c8c-1a73-4ba3-b11e-d38f132e128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5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d024c05-7945-4ac1-9cc3-716220b6cc02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f2d51215-bb1d-46df-9824-fec85c9f8692}" ma:internalName="TaxCatchAll" ma:showField="CatchAllData" ma:web="ed024c05-7945-4ac1-9cc3-716220b6cc0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ed024c05-7945-4ac1-9cc3-716220b6cc02" xsi:nil="true"/>
    <lcf76f155ced4ddcb4097134ff3c332f xmlns="6d625785-42e5-40a3-b03d-802bc6493bd9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B3A2D4D0-1AAC-42EA-B744-AD68D27FE58F}"/>
</file>

<file path=customXml/itemProps2.xml><?xml version="1.0" encoding="utf-8"?>
<ds:datastoreItem xmlns:ds="http://schemas.openxmlformats.org/officeDocument/2006/customXml" ds:itemID="{BA9E847E-264A-4872-B549-C35C2FACDD35}"/>
</file>

<file path=customXml/itemProps3.xml><?xml version="1.0" encoding="utf-8"?>
<ds:datastoreItem xmlns:ds="http://schemas.openxmlformats.org/officeDocument/2006/customXml" ds:itemID="{70D5A492-63E0-4E07-ADC1-6741EA19C588}"/>
</file>

<file path=docProps/app.xml><?xml version="1.0" encoding="utf-8"?>
<Properties xmlns="http://schemas.openxmlformats.org/officeDocument/2006/extended-properties" xmlns:vt="http://schemas.openxmlformats.org/officeDocument/2006/docPropsVTypes">
  <TotalTime>11523</TotalTime>
  <Words>1080</Words>
  <Application>Microsoft Office PowerPoint</Application>
  <PresentationFormat>Custom</PresentationFormat>
  <Paragraphs>346</Paragraphs>
  <Slides>18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18</vt:i4>
      </vt:variant>
    </vt:vector>
  </HeadingPairs>
  <TitlesOfParts>
    <vt:vector size="27" baseType="lpstr">
      <vt:lpstr>Alexandria</vt:lpstr>
      <vt:lpstr>Arial</vt:lpstr>
      <vt:lpstr>Calibri</vt:lpstr>
      <vt:lpstr>Calibri Light</vt:lpstr>
      <vt:lpstr>Century Gothic</vt:lpstr>
      <vt:lpstr>Times New Roman</vt:lpstr>
      <vt:lpstr>Wingdings</vt:lpstr>
      <vt:lpstr>Office Theme</vt:lpstr>
      <vt:lpstr>Office 2013 - 2022 Theme</vt:lpstr>
      <vt:lpstr>Overview of the Neutronics Calculations for EU DEMO at Lithuanian Energy Insitute</vt:lpstr>
      <vt:lpstr>PowerPoint Presentation</vt:lpstr>
      <vt:lpstr>Model:</vt:lpstr>
      <vt:lpstr>Methodology: </vt:lpstr>
      <vt:lpstr>PowerPoint Presentation</vt:lpstr>
      <vt:lpstr>Reaction Products:1s</vt:lpstr>
      <vt:lpstr>Reaction Products: 100y</vt:lpstr>
      <vt:lpstr>Breeding blanket impact:</vt:lpstr>
      <vt:lpstr>Breeding Blanket</vt:lpstr>
      <vt:lpstr>Breeding materials</vt:lpstr>
      <vt:lpstr>Vacuum vessel</vt:lpstr>
      <vt:lpstr>Divertor</vt:lpstr>
      <vt:lpstr>PowerPoint Presentation</vt:lpstr>
      <vt:lpstr>Materials radioactive waste classification</vt:lpstr>
      <vt:lpstr>PowerPoint Presentation</vt:lpstr>
      <vt:lpstr>PowerPoint Presentation</vt:lpstr>
      <vt:lpstr>PowerPoint Presentation</vt:lpstr>
      <vt:lpstr>Thank you for your attention 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Microsoft PowerPoint - Doktoranturos_ivadas_2020 09 01.pptx</dc:title>
  <dc:creator>Jolanta</dc:creator>
  <cp:lastModifiedBy>Breidokaite</cp:lastModifiedBy>
  <cp:revision>203</cp:revision>
  <dcterms:created xsi:type="dcterms:W3CDTF">2020-12-30T15:49:00Z</dcterms:created>
  <dcterms:modified xsi:type="dcterms:W3CDTF">2025-04-09T11:59:38Z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2020-09-01T02:00:00Z</vt:filetime>
  </property>
  <property fmtid="{D5CDD505-2E9C-101B-9397-08002B2CF9AE}" pid="3" name="Creator">
    <vt:lpwstr>PrimoPDF http://www.primopdf.com</vt:lpwstr>
  </property>
  <property fmtid="{D5CDD505-2E9C-101B-9397-08002B2CF9AE}" pid="4" name="LastSaved">
    <vt:filetime>2020-12-30T02:00:00Z</vt:filetime>
  </property>
  <property fmtid="{D5CDD505-2E9C-101B-9397-08002B2CF9AE}" pid="5" name="ICV">
    <vt:lpwstr>CFBDA28A64FD46028F9B88CE03321E38_13</vt:lpwstr>
  </property>
  <property fmtid="{D5CDD505-2E9C-101B-9397-08002B2CF9AE}" pid="6" name="KSOProductBuildVer">
    <vt:lpwstr>1033-12.2.0.20326</vt:lpwstr>
  </property>
  <property fmtid="{D5CDD505-2E9C-101B-9397-08002B2CF9AE}" pid="7" name="ContentTypeId">
    <vt:lpwstr>0x010100503DE618DB0A0C46A666FD2065503EE5</vt:lpwstr>
  </property>
</Properties>
</file>