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90" r:id="rId5"/>
    <p:sldId id="548" r:id="rId6"/>
    <p:sldId id="549" r:id="rId7"/>
    <p:sldId id="551" r:id="rId8"/>
    <p:sldId id="552" r:id="rId9"/>
    <p:sldId id="553" r:id="rId10"/>
    <p:sldId id="566" r:id="rId11"/>
    <p:sldId id="557" r:id="rId12"/>
    <p:sldId id="563" r:id="rId13"/>
    <p:sldId id="296" r:id="rId14"/>
    <p:sldId id="554" r:id="rId15"/>
    <p:sldId id="562" r:id="rId16"/>
    <p:sldId id="555" r:id="rId17"/>
    <p:sldId id="556" r:id="rId18"/>
    <p:sldId id="564" r:id="rId19"/>
    <p:sldId id="565" r:id="rId20"/>
  </p:sldIdLst>
  <p:sldSz cx="12192000" cy="6858000"/>
  <p:notesSz cx="6735763" cy="9866313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FF"/>
    <a:srgbClr val="66FF66"/>
    <a:srgbClr val="00FFFF"/>
    <a:srgbClr val="CC99FF"/>
    <a:srgbClr val="FF9900"/>
    <a:srgbClr val="66FFFF"/>
    <a:srgbClr val="008000"/>
    <a:srgbClr val="66FFCC"/>
    <a:srgbClr val="2E88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96573" autoAdjust="0"/>
  </p:normalViewPr>
  <p:slideViewPr>
    <p:cSldViewPr>
      <p:cViewPr varScale="1">
        <p:scale>
          <a:sx n="95" d="100"/>
          <a:sy n="95" d="100"/>
        </p:scale>
        <p:origin x="523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59" d="100"/>
          <a:sy n="159" d="100"/>
        </p:scale>
        <p:origin x="175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088B4-2577-4C8D-A9D6-E44667C820B0}" type="datetimeFigureOut">
              <a:rPr lang="en-US" smtClean="0"/>
              <a:t>4/4/2025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30213-9432-4F18-B067-B7FF447A9E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692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515B7-1845-4FE4-B742-C22B7D972988}" type="datetimeFigureOut">
              <a:rPr lang="en-GB" smtClean="0"/>
              <a:t>04/04/2025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70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B9611-48F0-4AB3-B59B-4E8CF4AFA5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9572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" y="739775"/>
            <a:ext cx="6577013" cy="37004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B9611-48F0-4AB3-B59B-4E8CF4AFA5E0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6390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C80E0CE-5CC2-3AC9-9743-4BD321E53A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178" y="1389"/>
            <a:ext cx="12198177" cy="686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626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B533958D-A252-2745-8CBA-FFC3D30A5100}"/>
              </a:ext>
            </a:extLst>
          </p:cNvPr>
          <p:cNvSpPr/>
          <p:nvPr userDrawn="1"/>
        </p:nvSpPr>
        <p:spPr>
          <a:xfrm>
            <a:off x="0" y="6536377"/>
            <a:ext cx="12192000" cy="34900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>
              <a:latin typeface="+mn-lt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11702123" y="6546830"/>
            <a:ext cx="4898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EBF430C-C0B6-4172-B972-8EEC760DEA7F}" type="slidenum">
              <a:rPr lang="en-GB" sz="1600" b="0" cap="none" spc="0" smtClean="0">
                <a:ln w="0"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pPr/>
              <a:t>‹#›</a:t>
            </a:fld>
            <a:endParaRPr lang="en-US" sz="1600" dirty="0">
              <a:ln w="0"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B072CCE-A606-7444-8064-B4976A3A4FE9}"/>
              </a:ext>
            </a:extLst>
          </p:cNvPr>
          <p:cNvCxnSpPr>
            <a:cxnSpLocks/>
          </p:cNvCxnSpPr>
          <p:nvPr userDrawn="1"/>
        </p:nvCxnSpPr>
        <p:spPr>
          <a:xfrm>
            <a:off x="0" y="589656"/>
            <a:ext cx="121920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483EEF9D-506D-E646-A0F7-690E133DF4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40" y="6546830"/>
            <a:ext cx="1404640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en-GB" sz="1600" b="0" cap="none" spc="0" dirty="0">
                <a:ln w="0"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defRPr>
            </a:lvl1pPr>
          </a:lstStyle>
          <a:p>
            <a:r>
              <a:rPr lang="it-IT"/>
              <a:t>20-Nov-2024</a:t>
            </a:r>
            <a:endParaRPr lang="en-US" dirty="0"/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6996A900-CB75-9041-8FEF-E0E4066A6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546830"/>
            <a:ext cx="3860800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>
              <a:defRPr lang="en-US" sz="1600" b="0" cap="none" spc="0" dirty="0">
                <a:ln w="0"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defRPr>
            </a:lvl1pPr>
          </a:lstStyle>
          <a:p>
            <a:r>
              <a:rPr lang="en-US"/>
              <a:t>IFMIF TCM#1  |  LIPAc Ancillaries – WCS, Vacuum, Alignment –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8124AA9-22D1-4924-8EA2-C31FBF009F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33452" y="8939"/>
            <a:ext cx="2147708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2E5D90D-873E-66F0-056C-EE50EA30EA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40" y="8967"/>
            <a:ext cx="1034775" cy="54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915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42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/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0.png"/><Relationship Id="rId13" Type="http://schemas.openxmlformats.org/officeDocument/2006/relationships/image" Target="../media/image36.png"/><Relationship Id="rId3" Type="http://schemas.openxmlformats.org/officeDocument/2006/relationships/image" Target="../media/image260.png"/><Relationship Id="rId7" Type="http://schemas.openxmlformats.org/officeDocument/2006/relationships/image" Target="../media/image33.png"/><Relationship Id="rId12" Type="http://schemas.openxmlformats.org/officeDocument/2006/relationships/image" Target="../media/image35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0.png"/><Relationship Id="rId11" Type="http://schemas.openxmlformats.org/officeDocument/2006/relationships/image" Target="../media/image35.png"/><Relationship Id="rId5" Type="http://schemas.openxmlformats.org/officeDocument/2006/relationships/image" Target="../media/image32.png"/><Relationship Id="rId10" Type="http://schemas.openxmlformats.org/officeDocument/2006/relationships/image" Target="../media/image330.png"/><Relationship Id="rId4" Type="http://schemas.openxmlformats.org/officeDocument/2006/relationships/image" Target="../media/image31.png"/><Relationship Id="rId9" Type="http://schemas.openxmlformats.org/officeDocument/2006/relationships/image" Target="../media/image34.png"/><Relationship Id="rId1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8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2C90F9-79EC-4D00-A20E-A1DE17B07462}"/>
              </a:ext>
            </a:extLst>
          </p:cNvPr>
          <p:cNvSpPr txBox="1"/>
          <p:nvPr/>
        </p:nvSpPr>
        <p:spPr>
          <a:xfrm>
            <a:off x="407368" y="1424970"/>
            <a:ext cx="11377264" cy="1938992"/>
          </a:xfrm>
          <a:prstGeom prst="rect">
            <a:avLst/>
          </a:prstGeom>
          <a:noFill/>
          <a:effectLst>
            <a:outerShdw dist="25400" dir="27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ja-JP" sz="4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Shutdown dose rate evaluation for the beam dump in the Linear IFMIF Prototype Accelerator (LIPAc) with Direct 1 Step MCNP</a:t>
            </a:r>
            <a:endParaRPr lang="es-ES" altLang="ja-JP" sz="4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9C39D6-35C5-4F38-B4EA-7A4C5C7A8048}"/>
              </a:ext>
            </a:extLst>
          </p:cNvPr>
          <p:cNvSpPr txBox="1"/>
          <p:nvPr/>
        </p:nvSpPr>
        <p:spPr>
          <a:xfrm>
            <a:off x="1631504" y="3965883"/>
            <a:ext cx="8676964" cy="584775"/>
          </a:xfrm>
          <a:prstGeom prst="rect">
            <a:avLst/>
          </a:prstGeom>
          <a:noFill/>
          <a:effectLst>
            <a:outerShdw dist="254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K. Kumagai, QST-Rokkasho, Japan</a:t>
            </a:r>
            <a:endParaRPr lang="es-ES" altLang="ja-JP" sz="32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7112FD-3C0B-4DAA-B7AD-34227C5B7E26}"/>
              </a:ext>
            </a:extLst>
          </p:cNvPr>
          <p:cNvSpPr txBox="1"/>
          <p:nvPr/>
        </p:nvSpPr>
        <p:spPr>
          <a:xfrm>
            <a:off x="1361474" y="5152580"/>
            <a:ext cx="9217024" cy="461665"/>
          </a:xfrm>
          <a:prstGeom prst="rect">
            <a:avLst/>
          </a:prstGeom>
          <a:noFill/>
          <a:effectLst>
            <a:outerShdw dist="254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S" altLang="ja-JP" b="1" dirty="0">
                <a:solidFill>
                  <a:schemeClr val="bg1"/>
                </a:solidFill>
              </a:rPr>
              <a:t>Fusion Neutronics Meeting 2025: ITER and beyond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CC0EAB-99FD-49E8-AD59-B341E8FAB3DD}"/>
              </a:ext>
            </a:extLst>
          </p:cNvPr>
          <p:cNvSpPr txBox="1"/>
          <p:nvPr/>
        </p:nvSpPr>
        <p:spPr>
          <a:xfrm>
            <a:off x="2459596" y="5580529"/>
            <a:ext cx="7272808" cy="830997"/>
          </a:xfrm>
          <a:prstGeom prst="rect">
            <a:avLst/>
          </a:prstGeom>
          <a:noFill/>
          <a:effectLst>
            <a:outerShdw dist="25400" dir="2700000" algn="tl" rotWithShape="0">
              <a:prstClr val="black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chemeClr val="bg1"/>
                </a:solidFill>
              </a:rPr>
              <a:t>Facultad</a:t>
            </a:r>
            <a:r>
              <a:rPr lang="en-US" b="1" dirty="0">
                <a:solidFill>
                  <a:schemeClr val="bg1"/>
                </a:solidFill>
              </a:rPr>
              <a:t> de </a:t>
            </a:r>
            <a:r>
              <a:rPr lang="en-US" b="1" dirty="0" err="1">
                <a:solidFill>
                  <a:schemeClr val="bg1"/>
                </a:solidFill>
              </a:rPr>
              <a:t>Educaci</a:t>
            </a:r>
            <a:r>
              <a:rPr lang="en-US" altLang="ja-JP" b="1" dirty="0" err="1">
                <a:solidFill>
                  <a:schemeClr val="bg1"/>
                </a:solidFill>
                <a:effectLst/>
                <a:cs typeface="Times New Roman" panose="02020603050405020304" pitchFamily="18" charset="0"/>
              </a:rPr>
              <a:t>ón</a:t>
            </a:r>
            <a:r>
              <a:rPr lang="en-US" altLang="ja-JP" b="1" dirty="0">
                <a:solidFill>
                  <a:schemeClr val="bg1"/>
                </a:solidFill>
                <a:effectLst/>
                <a:cs typeface="Times New Roman" panose="02020603050405020304" pitchFamily="18" charset="0"/>
              </a:rPr>
              <a:t> of UNED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7 – 10 April</a:t>
            </a:r>
          </a:p>
        </p:txBody>
      </p:sp>
    </p:spTree>
    <p:extLst>
      <p:ext uri="{BB962C8B-B14F-4D97-AF65-F5344CB8AC3E}">
        <p14:creationId xmlns:p14="http://schemas.microsoft.com/office/powerpoint/2010/main" val="3061209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45DB41-0F96-2047-675F-2F28146E9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uadroTexto 5">
            <a:extLst>
              <a:ext uri="{FF2B5EF4-FFF2-40B4-BE49-F238E27FC236}">
                <a16:creationId xmlns:a16="http://schemas.microsoft.com/office/drawing/2014/main" id="{4B500F6A-CCEF-0F89-A159-01C6353B9B83}"/>
              </a:ext>
            </a:extLst>
          </p:cNvPr>
          <p:cNvSpPr txBox="1"/>
          <p:nvPr/>
        </p:nvSpPr>
        <p:spPr>
          <a:xfrm>
            <a:off x="1667508" y="2843548"/>
            <a:ext cx="8856984" cy="586593"/>
          </a:xfrm>
          <a:prstGeom prst="rect">
            <a:avLst/>
          </a:prstGeom>
          <a:noFill/>
          <a:effectLst/>
        </p:spPr>
        <p:txBody>
          <a:bodyPr wrap="square" lIns="90000" tIns="72000" rIns="90000" bIns="0" rtlCol="0" anchor="ctr" anchorCtr="1">
            <a:noAutofit/>
          </a:bodyPr>
          <a:lstStyle/>
          <a:p>
            <a:r>
              <a:rPr lang="en-US" sz="4800" b="1" dirty="0">
                <a:solidFill>
                  <a:srgbClr val="0070C0"/>
                </a:solidFill>
                <a:ea typeface="Gill Sans Nova Book" panose="020B0502020204020203" pitchFamily="34" charset="-128"/>
                <a:cs typeface="Gill Sans Nova Book" panose="020B0502020204020203" pitchFamily="34" charset="-128"/>
              </a:rPr>
              <a:t>Thank you !</a:t>
            </a:r>
            <a:endParaRPr lang="es-ES" sz="4800" b="1" dirty="0">
              <a:solidFill>
                <a:srgbClr val="0070C0"/>
              </a:solidFill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788059F0-07C8-A566-28FA-8C05BFBF6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7568" y="6521097"/>
            <a:ext cx="8712968" cy="338554"/>
          </a:xfrm>
        </p:spPr>
        <p:txBody>
          <a:bodyPr/>
          <a:lstStyle/>
          <a:p>
            <a:r>
              <a:rPr lang="en-US" dirty="0"/>
              <a:t>Fusion Neutronics Meeting 2025  |  </a:t>
            </a:r>
            <a:r>
              <a:rPr lang="en-US" altLang="ja-JP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SDR for beam dump in LIPAc w/ D1S MCNP</a:t>
            </a:r>
            <a:endParaRPr lang="es-ES" altLang="ja-JP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5" name="Date Placeholder 1">
            <a:extLst>
              <a:ext uri="{FF2B5EF4-FFF2-40B4-BE49-F238E27FC236}">
                <a16:creationId xmlns:a16="http://schemas.microsoft.com/office/drawing/2014/main" id="{5D3DD5D4-F770-FD14-893D-41F2F46E14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40" y="6546830"/>
            <a:ext cx="2052712" cy="338554"/>
          </a:xfrm>
        </p:spPr>
        <p:txBody>
          <a:bodyPr/>
          <a:lstStyle/>
          <a:p>
            <a:r>
              <a:rPr lang="it-IT" dirty="0"/>
              <a:t>7 – 10, April,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88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E5B88-9F05-24DC-1201-B9DF15ED1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911B60-AB2B-BC3A-15C4-BE2DB1744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7568" y="6521097"/>
            <a:ext cx="8712968" cy="338554"/>
          </a:xfrm>
        </p:spPr>
        <p:txBody>
          <a:bodyPr/>
          <a:lstStyle/>
          <a:p>
            <a:r>
              <a:rPr lang="en-US" dirty="0"/>
              <a:t>Fusion Neutronics Meeting 2025  |  </a:t>
            </a:r>
            <a:r>
              <a:rPr lang="en-US" altLang="ja-JP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SDR for beam dump in LIPAc w/ D1S MCNP</a:t>
            </a:r>
            <a:endParaRPr lang="es-ES" altLang="ja-JP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1736E9B2-D5A9-8C63-19B2-C763B427E2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40" y="6546830"/>
            <a:ext cx="2052712" cy="338554"/>
          </a:xfrm>
        </p:spPr>
        <p:txBody>
          <a:bodyPr/>
          <a:lstStyle/>
          <a:p>
            <a:r>
              <a:rPr lang="it-IT" dirty="0"/>
              <a:t>7 – 10, April, 2025</a:t>
            </a:r>
            <a:endParaRPr lang="en-US" dirty="0"/>
          </a:p>
        </p:txBody>
      </p:sp>
      <p:sp>
        <p:nvSpPr>
          <p:cNvPr id="2" name="CuadroTexto 5">
            <a:extLst>
              <a:ext uri="{FF2B5EF4-FFF2-40B4-BE49-F238E27FC236}">
                <a16:creationId xmlns:a16="http://schemas.microsoft.com/office/drawing/2014/main" id="{E0AD162B-7DF1-6380-1862-6342364AB04E}"/>
              </a:ext>
            </a:extLst>
          </p:cNvPr>
          <p:cNvSpPr txBox="1"/>
          <p:nvPr/>
        </p:nvSpPr>
        <p:spPr>
          <a:xfrm>
            <a:off x="1127448" y="0"/>
            <a:ext cx="8856984" cy="586593"/>
          </a:xfrm>
          <a:prstGeom prst="rect">
            <a:avLst/>
          </a:prstGeom>
          <a:noFill/>
          <a:effectLst/>
        </p:spPr>
        <p:txBody>
          <a:bodyPr wrap="square" lIns="90000" tIns="72000" rIns="90000" bIns="0" rtlCol="0" anchor="ctr" anchorCtr="1">
            <a:noAutofit/>
          </a:bodyPr>
          <a:lstStyle/>
          <a:p>
            <a:r>
              <a:rPr lang="en-GB" altLang="ja-JP" sz="4000" b="1" dirty="0">
                <a:solidFill>
                  <a:srgbClr val="0070C0"/>
                </a:solidFill>
                <a:latin typeface="Helvetica" pitchFamily="2" charset="0"/>
                <a:ea typeface="Gill Sans Nova Book" panose="020B0502020204020203" pitchFamily="34" charset="-128"/>
                <a:cs typeface="Gill Sans Nova Book" panose="020B0502020204020203" pitchFamily="34" charset="-128"/>
              </a:rPr>
              <a:t>Neutron flux around beam dump</a:t>
            </a:r>
            <a:endParaRPr lang="en-US" altLang="ja-JP" sz="4000" b="1" dirty="0">
              <a:solidFill>
                <a:srgbClr val="0070C0"/>
              </a:solidFill>
              <a:latin typeface="Helvetica" pitchFamily="2" charset="0"/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A8A76447-3491-9B02-5E24-153EDD6C207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48128" y="908720"/>
            <a:ext cx="4504499" cy="243242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51240914-0C08-7C54-3DC8-A224DC287F64}"/>
              </a:ext>
            </a:extLst>
          </p:cNvPr>
          <p:cNvGrpSpPr/>
          <p:nvPr/>
        </p:nvGrpSpPr>
        <p:grpSpPr>
          <a:xfrm>
            <a:off x="329882" y="2725854"/>
            <a:ext cx="6018161" cy="3624403"/>
            <a:chOff x="346686" y="836712"/>
            <a:chExt cx="6018161" cy="3624403"/>
          </a:xfrm>
        </p:grpSpPr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8093E676-9081-1F75-00A3-69969F3C6B1A}"/>
                </a:ext>
              </a:extLst>
            </p:cNvPr>
            <p:cNvGrpSpPr/>
            <p:nvPr/>
          </p:nvGrpSpPr>
          <p:grpSpPr>
            <a:xfrm>
              <a:off x="346686" y="836712"/>
              <a:ext cx="6018161" cy="3624403"/>
              <a:chOff x="344157" y="908720"/>
              <a:chExt cx="6018161" cy="3624403"/>
            </a:xfrm>
          </p:grpSpPr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id="{4C48A8C1-A7AE-448A-08EF-1B6C00AF3ABD}"/>
                  </a:ext>
                </a:extLst>
              </p:cNvPr>
              <p:cNvGrpSpPr/>
              <p:nvPr/>
            </p:nvGrpSpPr>
            <p:grpSpPr>
              <a:xfrm>
                <a:off x="1037196" y="908720"/>
                <a:ext cx="5325122" cy="3624403"/>
                <a:chOff x="6420036" y="1052734"/>
                <a:chExt cx="5325122" cy="3624403"/>
              </a:xfrm>
            </p:grpSpPr>
            <p:pic>
              <p:nvPicPr>
                <p:cNvPr id="10" name="図 9">
                  <a:extLst>
                    <a:ext uri="{FF2B5EF4-FFF2-40B4-BE49-F238E27FC236}">
                      <a16:creationId xmlns:a16="http://schemas.microsoft.com/office/drawing/2014/main" id="{4E1FA98C-604C-7D1E-B91F-C5F5EE5508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5400000" flipH="1">
                  <a:off x="6786076" y="686694"/>
                  <a:ext cx="3624403" cy="4356484"/>
                </a:xfrm>
                <a:prstGeom prst="rect">
                  <a:avLst/>
                </a:prstGeom>
              </p:spPr>
            </p:pic>
            <p:pic>
              <p:nvPicPr>
                <p:cNvPr id="15" name="図 14">
                  <a:extLst>
                    <a:ext uri="{FF2B5EF4-FFF2-40B4-BE49-F238E27FC236}">
                      <a16:creationId xmlns:a16="http://schemas.microsoft.com/office/drawing/2014/main" id="{7457B2BC-9568-D26A-E39D-F74606A25A9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0951255" y="1826696"/>
                  <a:ext cx="793903" cy="2261116"/>
                </a:xfrm>
                <a:prstGeom prst="rect">
                  <a:avLst/>
                </a:prstGeom>
              </p:spPr>
            </p:pic>
          </p:grpSp>
          <p:cxnSp>
            <p:nvCxnSpPr>
              <p:cNvPr id="22" name="直線矢印コネクタ 21">
                <a:extLst>
                  <a:ext uri="{FF2B5EF4-FFF2-40B4-BE49-F238E27FC236}">
                    <a16:creationId xmlns:a16="http://schemas.microsoft.com/office/drawing/2014/main" id="{38328E00-0EC9-8259-5822-5427A88719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3392" y="3068960"/>
                <a:ext cx="2160240" cy="0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TextBox 103">
                <a:extLst>
                  <a:ext uri="{FF2B5EF4-FFF2-40B4-BE49-F238E27FC236}">
                    <a16:creationId xmlns:a16="http://schemas.microsoft.com/office/drawing/2014/main" id="{E3C99272-B4F7-70C7-88B6-773E8CC35BE3}"/>
                  </a:ext>
                </a:extLst>
              </p:cNvPr>
              <p:cNvSpPr txBox="1"/>
              <p:nvPr/>
            </p:nvSpPr>
            <p:spPr>
              <a:xfrm>
                <a:off x="344157" y="2546778"/>
                <a:ext cx="197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ko-Kore-JP" sz="2000" b="1" dirty="0">
                    <a:solidFill>
                      <a:srgbClr val="FF0000"/>
                    </a:solidFill>
                  </a:rPr>
                  <a:t>Beam direction</a:t>
                </a:r>
                <a:endParaRPr kumimoji="1" lang="ko-Kore-JP" altLang="en-US" sz="20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38" name="TextBox 103">
              <a:extLst>
                <a:ext uri="{FF2B5EF4-FFF2-40B4-BE49-F238E27FC236}">
                  <a16:creationId xmlns:a16="http://schemas.microsoft.com/office/drawing/2014/main" id="{3C4EC3C6-73B0-02C7-B9CC-3E0BFBC6AD1C}"/>
                </a:ext>
              </a:extLst>
            </p:cNvPr>
            <p:cNvSpPr txBox="1"/>
            <p:nvPr/>
          </p:nvSpPr>
          <p:spPr>
            <a:xfrm>
              <a:off x="1286244" y="3899512"/>
              <a:ext cx="3860050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u="sng" dirty="0">
                  <a:solidFill>
                    <a:srgbClr val="0000FF"/>
                  </a:solidFill>
                </a:rPr>
                <a:t>Vertical section (neutron flux)</a:t>
              </a:r>
            </a:p>
          </p:txBody>
        </p:sp>
        <p:cxnSp>
          <p:nvCxnSpPr>
            <p:cNvPr id="40" name="直線矢印コネクタ 39">
              <a:extLst>
                <a:ext uri="{FF2B5EF4-FFF2-40B4-BE49-F238E27FC236}">
                  <a16:creationId xmlns:a16="http://schemas.microsoft.com/office/drawing/2014/main" id="{3B603558-F319-B6B1-71AA-84E280522D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56398" y="1827842"/>
              <a:ext cx="531265" cy="115009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テキスト ボックス 40">
              <a:extLst>
                <a:ext uri="{FF2B5EF4-FFF2-40B4-BE49-F238E27FC236}">
                  <a16:creationId xmlns:a16="http://schemas.microsoft.com/office/drawing/2014/main" id="{77ECF1B8-26E0-77B8-C8F6-D94787D7DF21}"/>
                </a:ext>
              </a:extLst>
            </p:cNvPr>
            <p:cNvSpPr txBox="1"/>
            <p:nvPr/>
          </p:nvSpPr>
          <p:spPr>
            <a:xfrm>
              <a:off x="4000307" y="1610674"/>
              <a:ext cx="1326832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Cu cone</a:t>
              </a:r>
              <a:endParaRPr kumimoji="1" lang="ja-JP" altLang="en-US" sz="2000" dirty="0"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  <p:cxnSp>
          <p:nvCxnSpPr>
            <p:cNvPr id="47" name="直線矢印コネクタ 46">
              <a:extLst>
                <a:ext uri="{FF2B5EF4-FFF2-40B4-BE49-F238E27FC236}">
                  <a16:creationId xmlns:a16="http://schemas.microsoft.com/office/drawing/2014/main" id="{EBCFF9D2-4A69-3C2B-29C9-E8D2123E052D}"/>
                </a:ext>
              </a:extLst>
            </p:cNvPr>
            <p:cNvCxnSpPr>
              <a:cxnSpLocks/>
            </p:cNvCxnSpPr>
            <p:nvPr/>
          </p:nvCxnSpPr>
          <p:spPr>
            <a:xfrm>
              <a:off x="2040601" y="1565158"/>
              <a:ext cx="948545" cy="111955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id="{1B06A40A-6C73-0F47-10F0-20D92613B4F6}"/>
                </a:ext>
              </a:extLst>
            </p:cNvPr>
            <p:cNvSpPr txBox="1"/>
            <p:nvPr/>
          </p:nvSpPr>
          <p:spPr>
            <a:xfrm>
              <a:off x="1301612" y="1292262"/>
              <a:ext cx="1239480" cy="7078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Concrete wall</a:t>
              </a:r>
              <a:endParaRPr kumimoji="1" lang="ja-JP" altLang="en-US" sz="2000" dirty="0"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  <p:cxnSp>
          <p:nvCxnSpPr>
            <p:cNvPr id="50" name="直線矢印コネクタ 49">
              <a:extLst>
                <a:ext uri="{FF2B5EF4-FFF2-40B4-BE49-F238E27FC236}">
                  <a16:creationId xmlns:a16="http://schemas.microsoft.com/office/drawing/2014/main" id="{F4477666-B5DC-8F89-C8A5-B57757B4A68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07905" y="3446610"/>
              <a:ext cx="736101" cy="5880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テキスト ボックス 52">
              <a:extLst>
                <a:ext uri="{FF2B5EF4-FFF2-40B4-BE49-F238E27FC236}">
                  <a16:creationId xmlns:a16="http://schemas.microsoft.com/office/drawing/2014/main" id="{1815E409-A7D8-03BF-98A9-D8641FD58EFC}"/>
                </a:ext>
              </a:extLst>
            </p:cNvPr>
            <p:cNvSpPr txBox="1"/>
            <p:nvPr/>
          </p:nvSpPr>
          <p:spPr>
            <a:xfrm>
              <a:off x="2196669" y="3341149"/>
              <a:ext cx="926253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Iron</a:t>
              </a:r>
              <a:endParaRPr kumimoji="1" lang="ja-JP" altLang="en-US" sz="2000" dirty="0"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  <p:cxnSp>
          <p:nvCxnSpPr>
            <p:cNvPr id="57" name="直線矢印コネクタ 56">
              <a:extLst>
                <a:ext uri="{FF2B5EF4-FFF2-40B4-BE49-F238E27FC236}">
                  <a16:creationId xmlns:a16="http://schemas.microsoft.com/office/drawing/2014/main" id="{D25C0D91-449F-B463-C0B3-D1D7AAA6EED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246017" y="3235900"/>
              <a:ext cx="417706" cy="33859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テキスト ボックス 55">
              <a:extLst>
                <a:ext uri="{FF2B5EF4-FFF2-40B4-BE49-F238E27FC236}">
                  <a16:creationId xmlns:a16="http://schemas.microsoft.com/office/drawing/2014/main" id="{79B82AAA-E2CE-1F06-1C5C-94632877E1D0}"/>
                </a:ext>
              </a:extLst>
            </p:cNvPr>
            <p:cNvSpPr txBox="1"/>
            <p:nvPr/>
          </p:nvSpPr>
          <p:spPr>
            <a:xfrm>
              <a:off x="4572601" y="3341149"/>
              <a:ext cx="707365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PE</a:t>
              </a:r>
              <a:endParaRPr kumimoji="1" lang="ja-JP" altLang="en-US" sz="2000" dirty="0"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  <p:cxnSp>
          <p:nvCxnSpPr>
            <p:cNvPr id="60" name="直線矢印コネクタ 59">
              <a:extLst>
                <a:ext uri="{FF2B5EF4-FFF2-40B4-BE49-F238E27FC236}">
                  <a16:creationId xmlns:a16="http://schemas.microsoft.com/office/drawing/2014/main" id="{AA83D6FC-ACBA-B83B-F856-232987515756}"/>
                </a:ext>
              </a:extLst>
            </p:cNvPr>
            <p:cNvCxnSpPr>
              <a:cxnSpLocks/>
            </p:cNvCxnSpPr>
            <p:nvPr/>
          </p:nvCxnSpPr>
          <p:spPr>
            <a:xfrm>
              <a:off x="3367733" y="1916832"/>
              <a:ext cx="646010" cy="98999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F89E6C39-BAED-285F-1A20-E29316B07643}"/>
                </a:ext>
              </a:extLst>
            </p:cNvPr>
            <p:cNvSpPr txBox="1"/>
            <p:nvPr/>
          </p:nvSpPr>
          <p:spPr>
            <a:xfrm>
              <a:off x="2721775" y="1603669"/>
              <a:ext cx="1117181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SS pipe</a:t>
              </a:r>
              <a:endParaRPr kumimoji="1" lang="ja-JP" altLang="en-US" sz="2000" dirty="0"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</p:grpSp>
      <p:sp>
        <p:nvSpPr>
          <p:cNvPr id="67" name="TextBox 103">
            <a:extLst>
              <a:ext uri="{FF2B5EF4-FFF2-40B4-BE49-F238E27FC236}">
                <a16:creationId xmlns:a16="http://schemas.microsoft.com/office/drawing/2014/main" id="{3E58C9AC-618D-A474-C555-1DA6348E4D64}"/>
              </a:ext>
            </a:extLst>
          </p:cNvPr>
          <p:cNvSpPr txBox="1"/>
          <p:nvPr/>
        </p:nvSpPr>
        <p:spPr>
          <a:xfrm>
            <a:off x="322135" y="785422"/>
            <a:ext cx="66379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en-US" altLang="ko-Kore-JP" dirty="0"/>
              <a:t>Beam dump geometry is modeled manually by defining Cu cone, Fe cylinder, etc. </a:t>
            </a:r>
          </a:p>
        </p:txBody>
      </p:sp>
      <p:sp>
        <p:nvSpPr>
          <p:cNvPr id="68" name="TextBox 103">
            <a:extLst>
              <a:ext uri="{FF2B5EF4-FFF2-40B4-BE49-F238E27FC236}">
                <a16:creationId xmlns:a16="http://schemas.microsoft.com/office/drawing/2014/main" id="{A566C215-9424-42ED-85EC-C461B5A296A5}"/>
              </a:ext>
            </a:extLst>
          </p:cNvPr>
          <p:cNvSpPr txBox="1"/>
          <p:nvPr/>
        </p:nvSpPr>
        <p:spPr>
          <a:xfrm>
            <a:off x="322135" y="1662337"/>
            <a:ext cx="66379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en-US" altLang="ko-Kore-JP" dirty="0"/>
              <a:t>Neutron flux is calculated for selecting nuclear reactions which contribute to SDR. 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C381035A-9C43-AE3D-6E73-EE4CBE8BB6EC}"/>
              </a:ext>
            </a:extLst>
          </p:cNvPr>
          <p:cNvGrpSpPr/>
          <p:nvPr/>
        </p:nvGrpSpPr>
        <p:grpSpPr>
          <a:xfrm>
            <a:off x="6777693" y="2737736"/>
            <a:ext cx="5309943" cy="4389220"/>
            <a:chOff x="6777693" y="2737736"/>
            <a:chExt cx="5309943" cy="4389220"/>
          </a:xfrm>
        </p:grpSpPr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89622FD0-02B2-14FE-557B-012469762214}"/>
                </a:ext>
              </a:extLst>
            </p:cNvPr>
            <p:cNvGrpSpPr/>
            <p:nvPr/>
          </p:nvGrpSpPr>
          <p:grpSpPr>
            <a:xfrm>
              <a:off x="6777693" y="2737736"/>
              <a:ext cx="5309943" cy="4389220"/>
              <a:chOff x="6777693" y="2737736"/>
              <a:chExt cx="5309943" cy="4389220"/>
            </a:xfrm>
          </p:grpSpPr>
          <p:pic>
            <p:nvPicPr>
              <p:cNvPr id="18" name="図 17">
                <a:extLst>
                  <a:ext uri="{FF2B5EF4-FFF2-40B4-BE49-F238E27FC236}">
                    <a16:creationId xmlns:a16="http://schemas.microsoft.com/office/drawing/2014/main" id="{A8FE5E59-C617-A18F-52F7-6BCE5A925F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6580625">
                <a:off x="7449782" y="2489101"/>
                <a:ext cx="4389220" cy="4886489"/>
              </a:xfrm>
              <a:prstGeom prst="rect">
                <a:avLst/>
              </a:prstGeom>
            </p:spPr>
          </p:pic>
          <p:cxnSp>
            <p:nvCxnSpPr>
              <p:cNvPr id="26" name="直線矢印コネクタ 25">
                <a:extLst>
                  <a:ext uri="{FF2B5EF4-FFF2-40B4-BE49-F238E27FC236}">
                    <a16:creationId xmlns:a16="http://schemas.microsoft.com/office/drawing/2014/main" id="{230FDE93-E6DA-B512-46E4-1C4CB4DCD8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60096" y="4725144"/>
                <a:ext cx="1609371" cy="0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矢印コネクタ 28">
                <a:extLst>
                  <a:ext uri="{FF2B5EF4-FFF2-40B4-BE49-F238E27FC236}">
                    <a16:creationId xmlns:a16="http://schemas.microsoft.com/office/drawing/2014/main" id="{CC18E5A8-73CD-5919-CB86-1001EA4961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69467" y="4725144"/>
                <a:ext cx="766893" cy="288032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TextBox 103">
                <a:extLst>
                  <a:ext uri="{FF2B5EF4-FFF2-40B4-BE49-F238E27FC236}">
                    <a16:creationId xmlns:a16="http://schemas.microsoft.com/office/drawing/2014/main" id="{E3C99272-B4F7-70C7-88B6-773E8CC35BE3}"/>
                  </a:ext>
                </a:extLst>
              </p:cNvPr>
              <p:cNvSpPr txBox="1"/>
              <p:nvPr/>
            </p:nvSpPr>
            <p:spPr>
              <a:xfrm>
                <a:off x="6777693" y="4309471"/>
                <a:ext cx="197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ko-Kore-JP" sz="2000" b="1" dirty="0">
                    <a:solidFill>
                      <a:srgbClr val="FF0000"/>
                    </a:solidFill>
                  </a:rPr>
                  <a:t>Beam direction</a:t>
                </a:r>
                <a:endParaRPr kumimoji="1" lang="ko-Kore-JP" altLang="en-US" sz="20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39" name="TextBox 103">
              <a:extLst>
                <a:ext uri="{FF2B5EF4-FFF2-40B4-BE49-F238E27FC236}">
                  <a16:creationId xmlns:a16="http://schemas.microsoft.com/office/drawing/2014/main" id="{E938FB31-B3A7-F3D9-BCCF-5623D16BF997}"/>
                </a:ext>
              </a:extLst>
            </p:cNvPr>
            <p:cNvSpPr txBox="1"/>
            <p:nvPr/>
          </p:nvSpPr>
          <p:spPr>
            <a:xfrm>
              <a:off x="7464152" y="5935358"/>
              <a:ext cx="3744416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u="sng" dirty="0">
                  <a:solidFill>
                    <a:srgbClr val="0000FF"/>
                  </a:solidFill>
                </a:rPr>
                <a:t>Horizontal section (n-flux)</a:t>
              </a:r>
            </a:p>
          </p:txBody>
        </p:sp>
        <p:cxnSp>
          <p:nvCxnSpPr>
            <p:cNvPr id="5" name="直線矢印コネクタ 4">
              <a:extLst>
                <a:ext uri="{FF2B5EF4-FFF2-40B4-BE49-F238E27FC236}">
                  <a16:creationId xmlns:a16="http://schemas.microsoft.com/office/drawing/2014/main" id="{7AEA7382-C0A6-1F76-DB3B-E4A55B80E6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06511" y="4913011"/>
              <a:ext cx="269102" cy="33415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40465212-D52F-0845-2FC4-8AD058FD791E}"/>
                </a:ext>
              </a:extLst>
            </p:cNvPr>
            <p:cNvSpPr txBox="1"/>
            <p:nvPr/>
          </p:nvSpPr>
          <p:spPr>
            <a:xfrm>
              <a:off x="6829084" y="5097067"/>
              <a:ext cx="1909950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8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Bending magnet</a:t>
              </a:r>
            </a:p>
            <a:p>
              <a:pPr algn="ctr"/>
              <a:r>
                <a:rPr kumimoji="1" lang="en-US" altLang="ja-JP" sz="18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(Dipole)</a:t>
              </a:r>
              <a:endParaRPr kumimoji="1" lang="ja-JP" altLang="en-US" sz="1800" dirty="0"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56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41A56-7AB0-2EAA-4612-1C91A7903B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84F675-FEE8-1C68-2EDE-BAC2ABCFE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7568" y="6521097"/>
            <a:ext cx="8712968" cy="338554"/>
          </a:xfrm>
        </p:spPr>
        <p:txBody>
          <a:bodyPr/>
          <a:lstStyle/>
          <a:p>
            <a:r>
              <a:rPr lang="en-US" dirty="0"/>
              <a:t>Fusion Neutronics Meeting 2025  |  </a:t>
            </a:r>
            <a:r>
              <a:rPr lang="en-US" altLang="ja-JP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SDR for beam dump in LIPAc w/ D1S MCNP</a:t>
            </a:r>
            <a:endParaRPr lang="es-ES" altLang="ja-JP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10F9EDE6-A352-5351-4998-0369939702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40" y="6546830"/>
            <a:ext cx="2052712" cy="338554"/>
          </a:xfrm>
        </p:spPr>
        <p:txBody>
          <a:bodyPr/>
          <a:lstStyle/>
          <a:p>
            <a:r>
              <a:rPr lang="it-IT" dirty="0"/>
              <a:t>7 – 10, April, 2025</a:t>
            </a:r>
            <a:endParaRPr lang="en-US" dirty="0"/>
          </a:p>
        </p:txBody>
      </p:sp>
      <p:sp>
        <p:nvSpPr>
          <p:cNvPr id="2" name="CuadroTexto 5">
            <a:extLst>
              <a:ext uri="{FF2B5EF4-FFF2-40B4-BE49-F238E27FC236}">
                <a16:creationId xmlns:a16="http://schemas.microsoft.com/office/drawing/2014/main" id="{E24F96DB-E5B2-DED2-70BA-95326CA49C00}"/>
              </a:ext>
            </a:extLst>
          </p:cNvPr>
          <p:cNvSpPr txBox="1"/>
          <p:nvPr/>
        </p:nvSpPr>
        <p:spPr>
          <a:xfrm>
            <a:off x="1127448" y="0"/>
            <a:ext cx="8856984" cy="586593"/>
          </a:xfrm>
          <a:prstGeom prst="rect">
            <a:avLst/>
          </a:prstGeom>
          <a:noFill/>
          <a:effectLst/>
        </p:spPr>
        <p:txBody>
          <a:bodyPr wrap="square" lIns="90000" tIns="72000" rIns="90000" bIns="0" rtlCol="0" anchor="ctr" anchorCtr="1">
            <a:noAutofit/>
          </a:bodyPr>
          <a:lstStyle/>
          <a:p>
            <a:r>
              <a:rPr lang="en-GB" altLang="ja-JP" sz="3600" b="1" dirty="0">
                <a:solidFill>
                  <a:srgbClr val="0070C0"/>
                </a:solidFill>
                <a:latin typeface="Helvetica" pitchFamily="2" charset="0"/>
                <a:ea typeface="Gill Sans Nova Book" panose="020B0502020204020203" pitchFamily="34" charset="-128"/>
                <a:cs typeface="Gill Sans Nova Book" panose="020B0502020204020203" pitchFamily="34" charset="-128"/>
              </a:rPr>
              <a:t>Chemical compositions of BD materials</a:t>
            </a:r>
            <a:endParaRPr lang="en-US" altLang="ja-JP" sz="3600" b="1" dirty="0">
              <a:solidFill>
                <a:srgbClr val="0070C0"/>
              </a:solidFill>
              <a:latin typeface="Helvetica" pitchFamily="2" charset="0"/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F1EC2110-5A1C-F9A8-1C35-22D935D8B80F}"/>
              </a:ext>
            </a:extLst>
          </p:cNvPr>
          <p:cNvGrpSpPr/>
          <p:nvPr/>
        </p:nvGrpSpPr>
        <p:grpSpPr>
          <a:xfrm>
            <a:off x="479376" y="2384057"/>
            <a:ext cx="7232364" cy="4044161"/>
            <a:chOff x="479376" y="2276872"/>
            <a:chExt cx="7232364" cy="4044161"/>
          </a:xfrm>
        </p:grpSpPr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444556D2-68DE-8D12-4C36-B073559CB9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9376" y="2276872"/>
              <a:ext cx="7232364" cy="4044161"/>
            </a:xfrm>
            <a:prstGeom prst="rect">
              <a:avLst/>
            </a:prstGeom>
          </p:spPr>
        </p:pic>
        <p:sp>
          <p:nvSpPr>
            <p:cNvPr id="15" name="四角形: 角を丸くする 14">
              <a:extLst>
                <a:ext uri="{FF2B5EF4-FFF2-40B4-BE49-F238E27FC236}">
                  <a16:creationId xmlns:a16="http://schemas.microsoft.com/office/drawing/2014/main" id="{7237EC82-1966-3304-D42C-961282B3C37F}"/>
                </a:ext>
              </a:extLst>
            </p:cNvPr>
            <p:cNvSpPr/>
            <p:nvPr/>
          </p:nvSpPr>
          <p:spPr>
            <a:xfrm>
              <a:off x="6096000" y="4365104"/>
              <a:ext cx="1440160" cy="223885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四角形: 角を丸くする 15">
              <a:extLst>
                <a:ext uri="{FF2B5EF4-FFF2-40B4-BE49-F238E27FC236}">
                  <a16:creationId xmlns:a16="http://schemas.microsoft.com/office/drawing/2014/main" id="{9A015E1C-3B4A-8527-C564-49529565643B}"/>
                </a:ext>
              </a:extLst>
            </p:cNvPr>
            <p:cNvSpPr/>
            <p:nvPr/>
          </p:nvSpPr>
          <p:spPr>
            <a:xfrm>
              <a:off x="623392" y="3353150"/>
              <a:ext cx="1584176" cy="223885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四角形: 角を丸くする 16">
              <a:extLst>
                <a:ext uri="{FF2B5EF4-FFF2-40B4-BE49-F238E27FC236}">
                  <a16:creationId xmlns:a16="http://schemas.microsoft.com/office/drawing/2014/main" id="{94FE3448-AE03-A910-AAD3-C59157BA51FE}"/>
                </a:ext>
              </a:extLst>
            </p:cNvPr>
            <p:cNvSpPr/>
            <p:nvPr/>
          </p:nvSpPr>
          <p:spPr>
            <a:xfrm>
              <a:off x="2423592" y="4343854"/>
              <a:ext cx="1584176" cy="223885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四角形: 角を丸くする 17">
              <a:extLst>
                <a:ext uri="{FF2B5EF4-FFF2-40B4-BE49-F238E27FC236}">
                  <a16:creationId xmlns:a16="http://schemas.microsoft.com/office/drawing/2014/main" id="{8B11FD34-0CF8-C20A-1345-042AD7529E0D}"/>
                </a:ext>
              </a:extLst>
            </p:cNvPr>
            <p:cNvSpPr/>
            <p:nvPr/>
          </p:nvSpPr>
          <p:spPr>
            <a:xfrm>
              <a:off x="4223792" y="3589239"/>
              <a:ext cx="1584176" cy="223885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四角形: 角を丸くする 20">
              <a:extLst>
                <a:ext uri="{FF2B5EF4-FFF2-40B4-BE49-F238E27FC236}">
                  <a16:creationId xmlns:a16="http://schemas.microsoft.com/office/drawing/2014/main" id="{A7DBAB1E-DDEB-C266-756B-A00254C08A68}"/>
                </a:ext>
              </a:extLst>
            </p:cNvPr>
            <p:cNvSpPr/>
            <p:nvPr/>
          </p:nvSpPr>
          <p:spPr>
            <a:xfrm>
              <a:off x="2423592" y="4588989"/>
              <a:ext cx="1584176" cy="223885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四角形: 角を丸くする 21">
              <a:extLst>
                <a:ext uri="{FF2B5EF4-FFF2-40B4-BE49-F238E27FC236}">
                  <a16:creationId xmlns:a16="http://schemas.microsoft.com/office/drawing/2014/main" id="{E7E264D9-5165-C892-F1D9-E5EA009AF569}"/>
                </a:ext>
              </a:extLst>
            </p:cNvPr>
            <p:cNvSpPr/>
            <p:nvPr/>
          </p:nvSpPr>
          <p:spPr>
            <a:xfrm>
              <a:off x="4215061" y="5579255"/>
              <a:ext cx="1584176" cy="223885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29A58858-B2EE-C12D-EE34-D33AEF1BAAE0}"/>
              </a:ext>
            </a:extLst>
          </p:cNvPr>
          <p:cNvGrpSpPr/>
          <p:nvPr/>
        </p:nvGrpSpPr>
        <p:grpSpPr>
          <a:xfrm>
            <a:off x="7896200" y="2528073"/>
            <a:ext cx="4085049" cy="3925263"/>
            <a:chOff x="7896200" y="1877877"/>
            <a:chExt cx="4085049" cy="3925263"/>
          </a:xfrm>
        </p:grpSpPr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46899105-23E2-9140-9785-DFCEE1C7D1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6200" y="3023273"/>
              <a:ext cx="4085049" cy="2205927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7" name="直線矢印コネクタ 26">
              <a:extLst>
                <a:ext uri="{FF2B5EF4-FFF2-40B4-BE49-F238E27FC236}">
                  <a16:creationId xmlns:a16="http://schemas.microsoft.com/office/drawing/2014/main" id="{39E643D7-B185-985C-E248-920F9F1AD6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71634" y="2626392"/>
              <a:ext cx="674809" cy="133147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26C2B76A-7E29-A398-7555-2E28CF00DFF6}"/>
                </a:ext>
              </a:extLst>
            </p:cNvPr>
            <p:cNvSpPr txBox="1"/>
            <p:nvPr/>
          </p:nvSpPr>
          <p:spPr>
            <a:xfrm>
              <a:off x="10354355" y="2426337"/>
              <a:ext cx="1426616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Cu cone</a:t>
              </a:r>
              <a:endParaRPr kumimoji="1" lang="ja-JP" altLang="en-US" sz="2000" dirty="0"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  <p:cxnSp>
          <p:nvCxnSpPr>
            <p:cNvPr id="29" name="直線矢印コネクタ 28">
              <a:extLst>
                <a:ext uri="{FF2B5EF4-FFF2-40B4-BE49-F238E27FC236}">
                  <a16:creationId xmlns:a16="http://schemas.microsoft.com/office/drawing/2014/main" id="{7ED108D2-2DD7-3EED-7D76-D67EB2486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33396" y="2808751"/>
              <a:ext cx="458948" cy="7804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071BACBA-079C-4098-AF0A-5DD7929B4680}"/>
                </a:ext>
              </a:extLst>
            </p:cNvPr>
            <p:cNvSpPr txBox="1"/>
            <p:nvPr/>
          </p:nvSpPr>
          <p:spPr>
            <a:xfrm>
              <a:off x="8246194" y="2411586"/>
              <a:ext cx="1738238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Concrete</a:t>
              </a:r>
              <a:endParaRPr kumimoji="1" lang="ja-JP" altLang="en-US" sz="2000" dirty="0"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  <p:cxnSp>
          <p:nvCxnSpPr>
            <p:cNvPr id="31" name="直線矢印コネクタ 30">
              <a:extLst>
                <a:ext uri="{FF2B5EF4-FFF2-40B4-BE49-F238E27FC236}">
                  <a16:creationId xmlns:a16="http://schemas.microsoft.com/office/drawing/2014/main" id="{01B3FA39-E981-7AAD-134F-80627681A8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29540" y="2123937"/>
              <a:ext cx="262299" cy="146530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4D650618-7633-8978-6727-A00E4B4687A8}"/>
                </a:ext>
              </a:extLst>
            </p:cNvPr>
            <p:cNvSpPr txBox="1"/>
            <p:nvPr/>
          </p:nvSpPr>
          <p:spPr>
            <a:xfrm>
              <a:off x="9381432" y="1877877"/>
              <a:ext cx="2088232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Iron shield</a:t>
              </a:r>
              <a:endParaRPr kumimoji="1" lang="ja-JP" altLang="en-US" sz="2000" dirty="0"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  <p:cxnSp>
          <p:nvCxnSpPr>
            <p:cNvPr id="33" name="直線矢印コネクタ 32">
              <a:extLst>
                <a:ext uri="{FF2B5EF4-FFF2-40B4-BE49-F238E27FC236}">
                  <a16:creationId xmlns:a16="http://schemas.microsoft.com/office/drawing/2014/main" id="{1D26F0FC-B199-B007-9B89-E27348AF8A2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146443" y="3933056"/>
              <a:ext cx="170821" cy="1646199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矢印コネクタ 40">
              <a:extLst>
                <a:ext uri="{FF2B5EF4-FFF2-40B4-BE49-F238E27FC236}">
                  <a16:creationId xmlns:a16="http://schemas.microsoft.com/office/drawing/2014/main" id="{849EEAC7-A2BC-5DF5-4D44-C5071B75797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655956" y="4221088"/>
              <a:ext cx="1813708" cy="151056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テキスト ボックス 33">
              <a:extLst>
                <a:ext uri="{FF2B5EF4-FFF2-40B4-BE49-F238E27FC236}">
                  <a16:creationId xmlns:a16="http://schemas.microsoft.com/office/drawing/2014/main" id="{EC1AB11E-BC25-5005-52DC-62DD9F8C1989}"/>
                </a:ext>
              </a:extLst>
            </p:cNvPr>
            <p:cNvSpPr txBox="1"/>
            <p:nvPr/>
          </p:nvSpPr>
          <p:spPr>
            <a:xfrm>
              <a:off x="10674463" y="5403030"/>
              <a:ext cx="1285602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SS pipe</a:t>
              </a:r>
              <a:endParaRPr kumimoji="1" lang="ja-JP" altLang="en-US" sz="2000" dirty="0"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E5CF0478-B80B-82A1-09C0-C29D5F03A7F2}"/>
              </a:ext>
            </a:extLst>
          </p:cNvPr>
          <p:cNvGrpSpPr/>
          <p:nvPr/>
        </p:nvGrpSpPr>
        <p:grpSpPr>
          <a:xfrm>
            <a:off x="522476" y="692696"/>
            <a:ext cx="11478180" cy="1667258"/>
            <a:chOff x="522476" y="692696"/>
            <a:chExt cx="11478180" cy="1667258"/>
          </a:xfrm>
        </p:grpSpPr>
        <p:sp>
          <p:nvSpPr>
            <p:cNvPr id="13" name="TextBox 103">
              <a:extLst>
                <a:ext uri="{FF2B5EF4-FFF2-40B4-BE49-F238E27FC236}">
                  <a16:creationId xmlns:a16="http://schemas.microsoft.com/office/drawing/2014/main" id="{2E170C5A-27DA-D94B-3C49-0E722DB0953D}"/>
                </a:ext>
              </a:extLst>
            </p:cNvPr>
            <p:cNvSpPr txBox="1"/>
            <p:nvPr/>
          </p:nvSpPr>
          <p:spPr>
            <a:xfrm>
              <a:off x="555045" y="692696"/>
              <a:ext cx="9793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kumimoji="1" lang="en-US" altLang="ko-Kore-JP" dirty="0"/>
                <a:t>Actual chemical compositions are used for Cu cone, SS pipe, and Fe shield.  </a:t>
              </a:r>
            </a:p>
          </p:txBody>
        </p:sp>
        <p:sp>
          <p:nvSpPr>
            <p:cNvPr id="14" name="TextBox 103">
              <a:extLst>
                <a:ext uri="{FF2B5EF4-FFF2-40B4-BE49-F238E27FC236}">
                  <a16:creationId xmlns:a16="http://schemas.microsoft.com/office/drawing/2014/main" id="{DABB2EC1-B7A3-D3AC-A3DC-C23499139D9B}"/>
                </a:ext>
              </a:extLst>
            </p:cNvPr>
            <p:cNvSpPr txBox="1"/>
            <p:nvPr/>
          </p:nvSpPr>
          <p:spPr>
            <a:xfrm>
              <a:off x="555045" y="1124744"/>
              <a:ext cx="9793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kumimoji="1" lang="en-US" altLang="ko-Kore-JP" dirty="0"/>
                <a:t>For concrete, the chemical composition in literature is used.  </a:t>
              </a:r>
            </a:p>
          </p:txBody>
        </p:sp>
        <p:sp>
          <p:nvSpPr>
            <p:cNvPr id="47" name="TextBox 103">
              <a:extLst>
                <a:ext uri="{FF2B5EF4-FFF2-40B4-BE49-F238E27FC236}">
                  <a16:creationId xmlns:a16="http://schemas.microsoft.com/office/drawing/2014/main" id="{D43DA482-DD01-41D0-71E8-09B5ECEA8590}"/>
                </a:ext>
              </a:extLst>
            </p:cNvPr>
            <p:cNvSpPr txBox="1"/>
            <p:nvPr/>
          </p:nvSpPr>
          <p:spPr>
            <a:xfrm>
              <a:off x="522476" y="1528957"/>
              <a:ext cx="114781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kumimoji="1" lang="en-US" altLang="ko-Kore-JP" dirty="0"/>
                <a:t>Activation of additive &amp; impurity elements (Mn, Co,…) can also be important for SDR as described later.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4771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F2F7EC-9601-6C7F-D564-B0E42BFC4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8D9896-0495-5969-568E-002648686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7568" y="6521097"/>
            <a:ext cx="8712968" cy="338554"/>
          </a:xfrm>
        </p:spPr>
        <p:txBody>
          <a:bodyPr/>
          <a:lstStyle/>
          <a:p>
            <a:r>
              <a:rPr lang="en-US" dirty="0"/>
              <a:t>Fusion Neutronics Meeting 2025  |  </a:t>
            </a:r>
            <a:r>
              <a:rPr lang="en-US" altLang="ja-JP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SDR for beam dump in LIPAc w/ D1S MCNP</a:t>
            </a:r>
            <a:endParaRPr lang="es-ES" altLang="ja-JP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6DD07F98-15B6-E1A3-3C7D-86099A9B3D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40" y="6546830"/>
            <a:ext cx="2052712" cy="338554"/>
          </a:xfrm>
        </p:spPr>
        <p:txBody>
          <a:bodyPr/>
          <a:lstStyle/>
          <a:p>
            <a:r>
              <a:rPr lang="it-IT" dirty="0"/>
              <a:t>7 – 10, April, 2025</a:t>
            </a:r>
            <a:endParaRPr lang="en-US" dirty="0"/>
          </a:p>
        </p:txBody>
      </p:sp>
      <p:sp>
        <p:nvSpPr>
          <p:cNvPr id="10" name="CuadroTexto 5">
            <a:extLst>
              <a:ext uri="{FF2B5EF4-FFF2-40B4-BE49-F238E27FC236}">
                <a16:creationId xmlns:a16="http://schemas.microsoft.com/office/drawing/2014/main" id="{17DBA7EA-FA31-E016-5071-CFFB0FFA8030}"/>
              </a:ext>
            </a:extLst>
          </p:cNvPr>
          <p:cNvSpPr txBox="1"/>
          <p:nvPr/>
        </p:nvSpPr>
        <p:spPr>
          <a:xfrm>
            <a:off x="1127448" y="0"/>
            <a:ext cx="8856984" cy="586593"/>
          </a:xfrm>
          <a:prstGeom prst="rect">
            <a:avLst/>
          </a:prstGeom>
          <a:noFill/>
          <a:effectLst/>
        </p:spPr>
        <p:txBody>
          <a:bodyPr wrap="square" lIns="90000" tIns="72000" rIns="90000" bIns="0" rtlCol="0" anchor="ctr" anchorCtr="1">
            <a:noAutofit/>
          </a:bodyPr>
          <a:lstStyle/>
          <a:p>
            <a:r>
              <a:rPr lang="en-GB" altLang="ja-JP" sz="3600" b="1" dirty="0">
                <a:solidFill>
                  <a:srgbClr val="0070C0"/>
                </a:solidFill>
                <a:latin typeface="Helvetica" pitchFamily="2" charset="0"/>
                <a:ea typeface="Gill Sans Nova Book" panose="020B0502020204020203" pitchFamily="34" charset="-128"/>
                <a:cs typeface="Gill Sans Nova Book" panose="020B0502020204020203" pitchFamily="34" charset="-128"/>
              </a:rPr>
              <a:t>D1S result: Radionuclides production</a:t>
            </a:r>
            <a:endParaRPr lang="en-US" altLang="ja-JP" sz="3600" b="1" dirty="0">
              <a:solidFill>
                <a:srgbClr val="0070C0"/>
              </a:solidFill>
              <a:latin typeface="Helvetica" pitchFamily="2" charset="0"/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14" name="TextBox 103">
            <a:extLst>
              <a:ext uri="{FF2B5EF4-FFF2-40B4-BE49-F238E27FC236}">
                <a16:creationId xmlns:a16="http://schemas.microsoft.com/office/drawing/2014/main" id="{60522933-D230-72F0-7DBC-D83BE7207DEA}"/>
              </a:ext>
            </a:extLst>
          </p:cNvPr>
          <p:cNvSpPr txBox="1"/>
          <p:nvPr/>
        </p:nvSpPr>
        <p:spPr>
          <a:xfrm>
            <a:off x="191344" y="750319"/>
            <a:ext cx="11809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kumimoji="1" lang="en-US" altLang="ko-Kore-JP" dirty="0"/>
              <a:t>Result in the case of 5 MeV deuteron. Beam time = 10</a:t>
            </a:r>
            <a:r>
              <a:rPr kumimoji="1" lang="en-US" altLang="ko-Kore-JP" baseline="30000" dirty="0"/>
              <a:t>4</a:t>
            </a:r>
            <a:r>
              <a:rPr kumimoji="1" lang="en-US" altLang="ko-Kore-JP" dirty="0"/>
              <a:t> seconds, Cooling time = 1 second.</a:t>
            </a:r>
          </a:p>
        </p:txBody>
      </p:sp>
      <p:sp>
        <p:nvSpPr>
          <p:cNvPr id="30" name="TextBox 103">
            <a:extLst>
              <a:ext uri="{FF2B5EF4-FFF2-40B4-BE49-F238E27FC236}">
                <a16:creationId xmlns:a16="http://schemas.microsoft.com/office/drawing/2014/main" id="{1CA3BE09-B6A9-F482-5308-C87A05736398}"/>
              </a:ext>
            </a:extLst>
          </p:cNvPr>
          <p:cNvSpPr txBox="1"/>
          <p:nvPr/>
        </p:nvSpPr>
        <p:spPr>
          <a:xfrm>
            <a:off x="425369" y="1227380"/>
            <a:ext cx="11341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ko-Kore-JP" dirty="0"/>
              <a:t>The contour shows the shutdown dose rate per neutron intensity for each radionuclide.</a:t>
            </a: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2ACE66F1-E841-1FB0-099F-EE0A31C10EE9}"/>
              </a:ext>
            </a:extLst>
          </p:cNvPr>
          <p:cNvGrpSpPr/>
          <p:nvPr/>
        </p:nvGrpSpPr>
        <p:grpSpPr>
          <a:xfrm>
            <a:off x="284696" y="1893359"/>
            <a:ext cx="11170787" cy="4631985"/>
            <a:chOff x="284696" y="1821350"/>
            <a:chExt cx="11170787" cy="4631985"/>
          </a:xfrm>
        </p:grpSpPr>
        <p:grpSp>
          <p:nvGrpSpPr>
            <p:cNvPr id="63" name="グループ化 62">
              <a:extLst>
                <a:ext uri="{FF2B5EF4-FFF2-40B4-BE49-F238E27FC236}">
                  <a16:creationId xmlns:a16="http://schemas.microsoft.com/office/drawing/2014/main" id="{C777B111-2466-7F7D-A586-90983AF14B9A}"/>
                </a:ext>
              </a:extLst>
            </p:cNvPr>
            <p:cNvGrpSpPr/>
            <p:nvPr/>
          </p:nvGrpSpPr>
          <p:grpSpPr>
            <a:xfrm>
              <a:off x="1616265" y="1825724"/>
              <a:ext cx="2875917" cy="2219588"/>
              <a:chOff x="1616265" y="1825724"/>
              <a:chExt cx="2875917" cy="2219588"/>
            </a:xfrm>
          </p:grpSpPr>
          <p:pic>
            <p:nvPicPr>
              <p:cNvPr id="44" name="図 43">
                <a:extLst>
                  <a:ext uri="{FF2B5EF4-FFF2-40B4-BE49-F238E27FC236}">
                    <a16:creationId xmlns:a16="http://schemas.microsoft.com/office/drawing/2014/main" id="{92C1ABFF-856A-436D-3CC9-494F3CBB07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1944430" y="1497559"/>
                <a:ext cx="2219588" cy="2875917"/>
              </a:xfrm>
              <a:prstGeom prst="rect">
                <a:avLst/>
              </a:prstGeom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" name="TextBox 103">
                    <a:extLst>
                      <a:ext uri="{FF2B5EF4-FFF2-40B4-BE49-F238E27FC236}">
                        <a16:creationId xmlns:a16="http://schemas.microsoft.com/office/drawing/2014/main" id="{301AE3CA-C156-BC16-2143-475AAEE3DE50}"/>
                      </a:ext>
                    </a:extLst>
                  </p:cNvPr>
                  <p:cNvSpPr txBox="1"/>
                  <p:nvPr/>
                </p:nvSpPr>
                <p:spPr>
                  <a:xfrm>
                    <a:off x="1759098" y="1988840"/>
                    <a:ext cx="2521789" cy="4948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ko-Kore-JP" dirty="0"/>
                      <a:t>Na-24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ko-Kore-JP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ko-Kore-JP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𝜏</m:t>
                            </m:r>
                          </m:e>
                          <m:sub>
                            <m:f>
                              <m:fPr>
                                <m:type m:val="lin"/>
                                <m:ctrlPr>
                                  <a:rPr kumimoji="1" lang="en-US" altLang="ko-Kore-JP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ko-Kore-JP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1" lang="en-US" altLang="ko-Kore-JP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sub>
                        </m:sSub>
                      </m:oMath>
                    </a14:m>
                    <a:r>
                      <a:rPr kumimoji="1" lang="en-US" altLang="ko-Kore-JP" dirty="0"/>
                      <a:t>=15h)</a:t>
                    </a:r>
                  </a:p>
                </p:txBody>
              </p:sp>
            </mc:Choice>
            <mc:Fallback xmlns="">
              <p:sp>
                <p:nvSpPr>
                  <p:cNvPr id="13" name="TextBox 103">
                    <a:extLst>
                      <a:ext uri="{FF2B5EF4-FFF2-40B4-BE49-F238E27FC236}">
                        <a16:creationId xmlns:a16="http://schemas.microsoft.com/office/drawing/2014/main" id="{301AE3CA-C156-BC16-2143-475AAEE3DE5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759098" y="1988840"/>
                    <a:ext cx="2521789" cy="494815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50602" b="-128916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DCEC14E6-379C-7B26-781E-02CA336329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4696" y="2496724"/>
              <a:ext cx="1067022" cy="3115703"/>
            </a:xfrm>
            <a:prstGeom prst="rect">
              <a:avLst/>
            </a:prstGeom>
          </p:spPr>
        </p:pic>
        <p:grpSp>
          <p:nvGrpSpPr>
            <p:cNvPr id="56" name="グループ化 55">
              <a:extLst>
                <a:ext uri="{FF2B5EF4-FFF2-40B4-BE49-F238E27FC236}">
                  <a16:creationId xmlns:a16="http://schemas.microsoft.com/office/drawing/2014/main" id="{C0DC92E4-B25F-8470-00ED-8E6230E6C8B5}"/>
                </a:ext>
              </a:extLst>
            </p:cNvPr>
            <p:cNvGrpSpPr/>
            <p:nvPr/>
          </p:nvGrpSpPr>
          <p:grpSpPr>
            <a:xfrm>
              <a:off x="5081773" y="4267325"/>
              <a:ext cx="2875917" cy="2152966"/>
              <a:chOff x="5081773" y="4267325"/>
              <a:chExt cx="2875917" cy="2152966"/>
            </a:xfrm>
          </p:grpSpPr>
          <p:pic>
            <p:nvPicPr>
              <p:cNvPr id="55" name="図 54">
                <a:extLst>
                  <a:ext uri="{FF2B5EF4-FFF2-40B4-BE49-F238E27FC236}">
                    <a16:creationId xmlns:a16="http://schemas.microsoft.com/office/drawing/2014/main" id="{7AE639E9-4410-4B00-BA9D-1C1272E6F8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5443249" y="3905849"/>
                <a:ext cx="2152966" cy="2875917"/>
              </a:xfrm>
              <a:prstGeom prst="rect">
                <a:avLst/>
              </a:prstGeom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3" name="TextBox 103">
                    <a:extLst>
                      <a:ext uri="{FF2B5EF4-FFF2-40B4-BE49-F238E27FC236}">
                        <a16:creationId xmlns:a16="http://schemas.microsoft.com/office/drawing/2014/main" id="{16249920-9DFF-CD0B-01BC-E52C1FBF67F0}"/>
                      </a:ext>
                    </a:extLst>
                  </p:cNvPr>
                  <p:cNvSpPr txBox="1"/>
                  <p:nvPr/>
                </p:nvSpPr>
                <p:spPr>
                  <a:xfrm>
                    <a:off x="5265500" y="4442497"/>
                    <a:ext cx="2521789" cy="4948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ko-Kore-JP" dirty="0"/>
                      <a:t>Cu-64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ko-Kore-JP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ko-Kore-JP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𝜏</m:t>
                            </m:r>
                          </m:e>
                          <m:sub>
                            <m:f>
                              <m:fPr>
                                <m:type m:val="lin"/>
                                <m:ctrlPr>
                                  <a:rPr kumimoji="1" lang="en-US" altLang="ko-Kore-JP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ko-Kore-JP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1" lang="en-US" altLang="ko-Kore-JP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sub>
                        </m:sSub>
                      </m:oMath>
                    </a14:m>
                    <a:r>
                      <a:rPr kumimoji="1" lang="en-US" altLang="ko-Kore-JP" dirty="0"/>
                      <a:t>=13h)</a:t>
                    </a:r>
                  </a:p>
                </p:txBody>
              </p:sp>
            </mc:Choice>
            <mc:Fallback xmlns="">
              <p:sp>
                <p:nvSpPr>
                  <p:cNvPr id="33" name="TextBox 103">
                    <a:extLst>
                      <a:ext uri="{FF2B5EF4-FFF2-40B4-BE49-F238E27FC236}">
                        <a16:creationId xmlns:a16="http://schemas.microsoft.com/office/drawing/2014/main" id="{16249920-9DFF-CD0B-01BC-E52C1FBF67F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265500" y="4442497"/>
                    <a:ext cx="2521789" cy="494815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t="-50602" b="-128916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49" name="グループ化 48">
              <a:extLst>
                <a:ext uri="{FF2B5EF4-FFF2-40B4-BE49-F238E27FC236}">
                  <a16:creationId xmlns:a16="http://schemas.microsoft.com/office/drawing/2014/main" id="{7311E1FE-8E8B-97DD-B1A9-F066144E6770}"/>
                </a:ext>
              </a:extLst>
            </p:cNvPr>
            <p:cNvGrpSpPr/>
            <p:nvPr/>
          </p:nvGrpSpPr>
          <p:grpSpPr>
            <a:xfrm>
              <a:off x="5092291" y="1821350"/>
              <a:ext cx="2875917" cy="2150995"/>
              <a:chOff x="4925305" y="1821350"/>
              <a:chExt cx="2875917" cy="2150995"/>
            </a:xfrm>
          </p:grpSpPr>
          <p:pic>
            <p:nvPicPr>
              <p:cNvPr id="41" name="図 40">
                <a:extLst>
                  <a:ext uri="{FF2B5EF4-FFF2-40B4-BE49-F238E27FC236}">
                    <a16:creationId xmlns:a16="http://schemas.microsoft.com/office/drawing/2014/main" id="{2931655D-7DA4-A1C9-1254-7A8AEDD245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5287766" y="1458889"/>
                <a:ext cx="2150995" cy="2875917"/>
              </a:xfrm>
              <a:prstGeom prst="rect">
                <a:avLst/>
              </a:prstGeom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" name="TextBox 103">
                    <a:extLst>
                      <a:ext uri="{FF2B5EF4-FFF2-40B4-BE49-F238E27FC236}">
                        <a16:creationId xmlns:a16="http://schemas.microsoft.com/office/drawing/2014/main" id="{18C8965E-4458-E5F4-A957-95222AA7B84D}"/>
                      </a:ext>
                    </a:extLst>
                  </p:cNvPr>
                  <p:cNvSpPr txBox="1"/>
                  <p:nvPr/>
                </p:nvSpPr>
                <p:spPr>
                  <a:xfrm>
                    <a:off x="5098515" y="1978244"/>
                    <a:ext cx="2521789" cy="4948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ko-Kore-JP" dirty="0"/>
                      <a:t>Al-28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ko-Kore-JP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ko-Kore-JP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𝜏</m:t>
                            </m:r>
                          </m:e>
                          <m:sub>
                            <m:f>
                              <m:fPr>
                                <m:type m:val="lin"/>
                                <m:ctrlPr>
                                  <a:rPr kumimoji="1" lang="en-US" altLang="ko-Kore-JP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ko-Kore-JP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1" lang="en-US" altLang="ko-Kore-JP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sub>
                        </m:sSub>
                      </m:oMath>
                    </a14:m>
                    <a:r>
                      <a:rPr kumimoji="1" lang="en-US" altLang="ko-Kore-JP" dirty="0"/>
                      <a:t>=2.2m)</a:t>
                    </a:r>
                  </a:p>
                </p:txBody>
              </p:sp>
            </mc:Choice>
            <mc:Fallback xmlns="">
              <p:sp>
                <p:nvSpPr>
                  <p:cNvPr id="42" name="TextBox 103">
                    <a:extLst>
                      <a:ext uri="{FF2B5EF4-FFF2-40B4-BE49-F238E27FC236}">
                        <a16:creationId xmlns:a16="http://schemas.microsoft.com/office/drawing/2014/main" id="{18C8965E-4458-E5F4-A957-95222AA7B84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098515" y="1978244"/>
                    <a:ext cx="2521789" cy="494815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964" t="-50602" r="-964" b="-128916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48" name="グループ化 47">
              <a:extLst>
                <a:ext uri="{FF2B5EF4-FFF2-40B4-BE49-F238E27FC236}">
                  <a16:creationId xmlns:a16="http://schemas.microsoft.com/office/drawing/2014/main" id="{A13DE205-C0EF-B5A4-9960-865E88823190}"/>
                </a:ext>
              </a:extLst>
            </p:cNvPr>
            <p:cNvGrpSpPr/>
            <p:nvPr/>
          </p:nvGrpSpPr>
          <p:grpSpPr>
            <a:xfrm>
              <a:off x="8579568" y="1831690"/>
              <a:ext cx="2845024" cy="2140655"/>
              <a:chOff x="8468140" y="1821349"/>
              <a:chExt cx="2845024" cy="2140655"/>
            </a:xfrm>
          </p:grpSpPr>
          <p:pic>
            <p:nvPicPr>
              <p:cNvPr id="46" name="図 45">
                <a:extLst>
                  <a:ext uri="{FF2B5EF4-FFF2-40B4-BE49-F238E27FC236}">
                    <a16:creationId xmlns:a16="http://schemas.microsoft.com/office/drawing/2014/main" id="{1BBC0B7F-78EB-61AB-3C05-73C7740BFE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8820324" y="1469165"/>
                <a:ext cx="2140655" cy="2845024"/>
              </a:xfrm>
              <a:prstGeom prst="rect">
                <a:avLst/>
              </a:prstGeom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7" name="TextBox 103">
                    <a:extLst>
                      <a:ext uri="{FF2B5EF4-FFF2-40B4-BE49-F238E27FC236}">
                        <a16:creationId xmlns:a16="http://schemas.microsoft.com/office/drawing/2014/main" id="{8EC53647-66A4-71A2-29F6-7D359395FB9C}"/>
                      </a:ext>
                    </a:extLst>
                  </p:cNvPr>
                  <p:cNvSpPr txBox="1"/>
                  <p:nvPr/>
                </p:nvSpPr>
                <p:spPr>
                  <a:xfrm>
                    <a:off x="8614771" y="1998081"/>
                    <a:ext cx="2521789" cy="4948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ko-Kore-JP" dirty="0"/>
                      <a:t>Mn-56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ko-Kore-JP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ko-Kore-JP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𝜏</m:t>
                            </m:r>
                          </m:e>
                          <m:sub>
                            <m:f>
                              <m:fPr>
                                <m:type m:val="lin"/>
                                <m:ctrlPr>
                                  <a:rPr kumimoji="1" lang="en-US" altLang="ko-Kore-JP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ko-Kore-JP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1" lang="en-US" altLang="ko-Kore-JP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sub>
                        </m:sSub>
                      </m:oMath>
                    </a14:m>
                    <a:r>
                      <a:rPr kumimoji="1" lang="en-US" altLang="ko-Kore-JP" dirty="0"/>
                      <a:t>=2.6h)</a:t>
                    </a:r>
                  </a:p>
                </p:txBody>
              </p:sp>
            </mc:Choice>
            <mc:Fallback xmlns="">
              <p:sp>
                <p:nvSpPr>
                  <p:cNvPr id="47" name="TextBox 103">
                    <a:extLst>
                      <a:ext uri="{FF2B5EF4-FFF2-40B4-BE49-F238E27FC236}">
                        <a16:creationId xmlns:a16="http://schemas.microsoft.com/office/drawing/2014/main" id="{8EC53647-66A4-71A2-29F6-7D359395FB9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14771" y="1998081"/>
                    <a:ext cx="2521789" cy="494815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l="-2644" t="-50000" r="-2644" b="-126190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13DA8719-5DEB-80C5-A3C5-D84CD370C53E}"/>
                </a:ext>
              </a:extLst>
            </p:cNvPr>
            <p:cNvGrpSpPr/>
            <p:nvPr/>
          </p:nvGrpSpPr>
          <p:grpSpPr>
            <a:xfrm>
              <a:off x="1636432" y="4275574"/>
              <a:ext cx="2875914" cy="2177761"/>
              <a:chOff x="1636432" y="4275574"/>
              <a:chExt cx="2875914" cy="2177761"/>
            </a:xfrm>
          </p:grpSpPr>
          <p:pic>
            <p:nvPicPr>
              <p:cNvPr id="51" name="図 50">
                <a:extLst>
                  <a:ext uri="{FF2B5EF4-FFF2-40B4-BE49-F238E27FC236}">
                    <a16:creationId xmlns:a16="http://schemas.microsoft.com/office/drawing/2014/main" id="{6DE20AB7-ADAD-02B7-39D7-B1661C5970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1985508" y="3926498"/>
                <a:ext cx="2177761" cy="2875914"/>
              </a:xfrm>
              <a:prstGeom prst="rect">
                <a:avLst/>
              </a:prstGeom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TextBox 103">
                    <a:extLst>
                      <a:ext uri="{FF2B5EF4-FFF2-40B4-BE49-F238E27FC236}">
                        <a16:creationId xmlns:a16="http://schemas.microsoft.com/office/drawing/2014/main" id="{48A4F045-4E34-DC38-54EC-9B04D4608754}"/>
                      </a:ext>
                    </a:extLst>
                  </p:cNvPr>
                  <p:cNvSpPr txBox="1"/>
                  <p:nvPr/>
                </p:nvSpPr>
                <p:spPr>
                  <a:xfrm>
                    <a:off x="1788574" y="4442498"/>
                    <a:ext cx="2521789" cy="494815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ko-Kore-JP" dirty="0"/>
                      <a:t>Co-60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ko-Kore-JP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ko-Kore-JP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𝜏</m:t>
                            </m:r>
                          </m:e>
                          <m:sub>
                            <m:f>
                              <m:fPr>
                                <m:type m:val="lin"/>
                                <m:ctrlPr>
                                  <a:rPr kumimoji="1" lang="en-US" altLang="ko-Kore-JP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ko-Kore-JP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1" lang="en-US" altLang="ko-Kore-JP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sub>
                        </m:sSub>
                      </m:oMath>
                    </a14:m>
                    <a:r>
                      <a:rPr kumimoji="1" lang="en-US" altLang="ko-Kore-JP" dirty="0"/>
                      <a:t>=5.3y)</a:t>
                    </a:r>
                  </a:p>
                </p:txBody>
              </p:sp>
            </mc:Choice>
            <mc:Fallback xmlns="">
              <p:sp>
                <p:nvSpPr>
                  <p:cNvPr id="52" name="TextBox 103">
                    <a:extLst>
                      <a:ext uri="{FF2B5EF4-FFF2-40B4-BE49-F238E27FC236}">
                        <a16:creationId xmlns:a16="http://schemas.microsoft.com/office/drawing/2014/main" id="{48A4F045-4E34-DC38-54EC-9B04D460875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788574" y="4442498"/>
                    <a:ext cx="2521789" cy="494815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l="-240" t="-50602" r="-481" b="-128916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65AC6C88-9BE8-09AD-7296-A8F2ACB2B36A}"/>
                </a:ext>
              </a:extLst>
            </p:cNvPr>
            <p:cNvGrpSpPr/>
            <p:nvPr/>
          </p:nvGrpSpPr>
          <p:grpSpPr>
            <a:xfrm>
              <a:off x="8579566" y="4290096"/>
              <a:ext cx="2875917" cy="2107422"/>
              <a:chOff x="8579566" y="4290096"/>
              <a:chExt cx="2875917" cy="2107422"/>
            </a:xfrm>
          </p:grpSpPr>
          <p:pic>
            <p:nvPicPr>
              <p:cNvPr id="60" name="図 59">
                <a:extLst>
                  <a:ext uri="{FF2B5EF4-FFF2-40B4-BE49-F238E27FC236}">
                    <a16:creationId xmlns:a16="http://schemas.microsoft.com/office/drawing/2014/main" id="{EBA56AFF-3946-3B1C-6DC1-D85358A084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8963814" y="3905848"/>
                <a:ext cx="2107422" cy="2875917"/>
              </a:xfrm>
              <a:prstGeom prst="rect">
                <a:avLst/>
              </a:prstGeom>
            </p:spPr>
          </p:pic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1" name="TextBox 103">
                    <a:extLst>
                      <a:ext uri="{FF2B5EF4-FFF2-40B4-BE49-F238E27FC236}">
                        <a16:creationId xmlns:a16="http://schemas.microsoft.com/office/drawing/2014/main" id="{3D4F026A-4B08-55B7-29CD-088648E761F3}"/>
                      </a:ext>
                    </a:extLst>
                  </p:cNvPr>
                  <p:cNvSpPr txBox="1"/>
                  <p:nvPr/>
                </p:nvSpPr>
                <p:spPr>
                  <a:xfrm>
                    <a:off x="8616280" y="4434429"/>
                    <a:ext cx="2784946" cy="48558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en-US" altLang="ko-Kore-JP" dirty="0"/>
                      <a:t>Mo-101 (</a:t>
                    </a:r>
                    <a14:m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ko-Kore-JP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ko-Kore-JP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𝜏</m:t>
                            </m:r>
                          </m:e>
                          <m:sub>
                            <m:f>
                              <m:fPr>
                                <m:type m:val="lin"/>
                                <m:ctrlPr>
                                  <a:rPr kumimoji="1" lang="en-US" altLang="ko-Kore-JP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ko-Kore-JP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1" lang="en-US" altLang="ko-Kore-JP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sub>
                        </m:sSub>
                      </m:oMath>
                    </a14:m>
                    <a:r>
                      <a:rPr kumimoji="1" lang="en-US" altLang="ko-Kore-JP" dirty="0"/>
                      <a:t>=15m)</a:t>
                    </a:r>
                  </a:p>
                </p:txBody>
              </p:sp>
            </mc:Choice>
            <mc:Fallback xmlns="">
              <p:sp>
                <p:nvSpPr>
                  <p:cNvPr id="61" name="TextBox 103">
                    <a:extLst>
                      <a:ext uri="{FF2B5EF4-FFF2-40B4-BE49-F238E27FC236}">
                        <a16:creationId xmlns:a16="http://schemas.microsoft.com/office/drawing/2014/main" id="{3D4F026A-4B08-55B7-29CD-088648E761F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616280" y="4434429"/>
                    <a:ext cx="2784946" cy="485582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 l="-436" t="-51220" r="-654" b="-131707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</p:spTree>
    <p:extLst>
      <p:ext uri="{BB962C8B-B14F-4D97-AF65-F5344CB8AC3E}">
        <p14:creationId xmlns:p14="http://schemas.microsoft.com/office/powerpoint/2010/main" val="33930776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A490E-D82F-C689-C7A3-424A0E42B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89811D27-9D4C-459D-9A59-5EB80D245265}"/>
              </a:ext>
            </a:extLst>
          </p:cNvPr>
          <p:cNvGrpSpPr/>
          <p:nvPr/>
        </p:nvGrpSpPr>
        <p:grpSpPr>
          <a:xfrm>
            <a:off x="7355513" y="2841099"/>
            <a:ext cx="4645267" cy="3574110"/>
            <a:chOff x="7355513" y="2841099"/>
            <a:chExt cx="4645267" cy="3574110"/>
          </a:xfrm>
        </p:grpSpPr>
        <p:pic>
          <p:nvPicPr>
            <p:cNvPr id="2" name="図 1">
              <a:extLst>
                <a:ext uri="{FF2B5EF4-FFF2-40B4-BE49-F238E27FC236}">
                  <a16:creationId xmlns:a16="http://schemas.microsoft.com/office/drawing/2014/main" id="{C233D44A-8849-0DFC-E5EE-895E2D8E18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5513" y="2841099"/>
              <a:ext cx="3565023" cy="3574110"/>
            </a:xfrm>
            <a:prstGeom prst="rect">
              <a:avLst/>
            </a:prstGeom>
          </p:spPr>
        </p:pic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00000000-0008-0000-0600-000043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20536" y="4479621"/>
              <a:ext cx="1080244" cy="1868123"/>
            </a:xfrm>
            <a:prstGeom prst="rect">
              <a:avLst/>
            </a:prstGeom>
          </p:spPr>
        </p:pic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8DE781-B79E-7963-F256-58619EBDA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7568" y="6521097"/>
            <a:ext cx="8712968" cy="338554"/>
          </a:xfrm>
        </p:spPr>
        <p:txBody>
          <a:bodyPr/>
          <a:lstStyle/>
          <a:p>
            <a:r>
              <a:rPr lang="en-US" dirty="0"/>
              <a:t>Fusion Neutronics Meeting 2025  |  </a:t>
            </a:r>
            <a:r>
              <a:rPr lang="en-US" altLang="ja-JP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SDR for beam dump in LIPAc w/ D1S MCNP</a:t>
            </a:r>
            <a:endParaRPr lang="es-ES" altLang="ja-JP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9554AC16-0CDA-A9E2-9214-9B461CC638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40" y="6546830"/>
            <a:ext cx="2052712" cy="338554"/>
          </a:xfrm>
        </p:spPr>
        <p:txBody>
          <a:bodyPr/>
          <a:lstStyle/>
          <a:p>
            <a:r>
              <a:rPr lang="it-IT" dirty="0"/>
              <a:t>7 – 10, April, 2025</a:t>
            </a:r>
            <a:endParaRPr lang="en-US" dirty="0"/>
          </a:p>
        </p:txBody>
      </p:sp>
      <p:sp>
        <p:nvSpPr>
          <p:cNvPr id="5" name="CuadroTexto 5">
            <a:extLst>
              <a:ext uri="{FF2B5EF4-FFF2-40B4-BE49-F238E27FC236}">
                <a16:creationId xmlns:a16="http://schemas.microsoft.com/office/drawing/2014/main" id="{C7ABE70E-45B9-4B05-9A69-68DDEFA2B1D7}"/>
              </a:ext>
            </a:extLst>
          </p:cNvPr>
          <p:cNvSpPr txBox="1"/>
          <p:nvPr/>
        </p:nvSpPr>
        <p:spPr>
          <a:xfrm>
            <a:off x="1127448" y="0"/>
            <a:ext cx="8856984" cy="586593"/>
          </a:xfrm>
          <a:prstGeom prst="rect">
            <a:avLst/>
          </a:prstGeom>
          <a:noFill/>
          <a:effectLst/>
        </p:spPr>
        <p:txBody>
          <a:bodyPr wrap="square" lIns="90000" tIns="72000" rIns="90000" bIns="0" rtlCol="0" anchor="ctr" anchorCtr="1">
            <a:noAutofit/>
          </a:bodyPr>
          <a:lstStyle/>
          <a:p>
            <a:r>
              <a:rPr lang="en-GB" altLang="ja-JP" sz="3600" b="1" dirty="0">
                <a:solidFill>
                  <a:srgbClr val="0070C0"/>
                </a:solidFill>
                <a:latin typeface="Helvetica" pitchFamily="2" charset="0"/>
                <a:ea typeface="Gill Sans Nova Book" panose="020B0502020204020203" pitchFamily="34" charset="-128"/>
                <a:cs typeface="Gill Sans Nova Book" panose="020B0502020204020203" pitchFamily="34" charset="-128"/>
              </a:rPr>
              <a:t>D1S result: Shutdown dose rate</a:t>
            </a:r>
            <a:endParaRPr lang="en-US" altLang="ja-JP" sz="3600" b="1" dirty="0">
              <a:solidFill>
                <a:srgbClr val="0070C0"/>
              </a:solidFill>
              <a:latin typeface="Helvetica" pitchFamily="2" charset="0"/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15" name="TextBox 103">
            <a:extLst>
              <a:ext uri="{FF2B5EF4-FFF2-40B4-BE49-F238E27FC236}">
                <a16:creationId xmlns:a16="http://schemas.microsoft.com/office/drawing/2014/main" id="{DCC28E85-860D-21DC-0C15-627D24DFC266}"/>
              </a:ext>
            </a:extLst>
          </p:cNvPr>
          <p:cNvSpPr txBox="1"/>
          <p:nvPr/>
        </p:nvSpPr>
        <p:spPr>
          <a:xfrm>
            <a:off x="5586125" y="2156663"/>
            <a:ext cx="64351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en-US" altLang="ko-Kore-JP" dirty="0"/>
              <a:t>Material activation due to neutrons contributes to the SDR more than that due to deuterons in this case.</a:t>
            </a:r>
          </a:p>
        </p:txBody>
      </p:sp>
      <p:sp>
        <p:nvSpPr>
          <p:cNvPr id="17" name="TextBox 103">
            <a:extLst>
              <a:ext uri="{FF2B5EF4-FFF2-40B4-BE49-F238E27FC236}">
                <a16:creationId xmlns:a16="http://schemas.microsoft.com/office/drawing/2014/main" id="{F358FE50-64F0-E6B8-36ED-A5A0728D4105}"/>
              </a:ext>
            </a:extLst>
          </p:cNvPr>
          <p:cNvSpPr txBox="1"/>
          <p:nvPr/>
        </p:nvSpPr>
        <p:spPr>
          <a:xfrm>
            <a:off x="5584852" y="1325032"/>
            <a:ext cx="6456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en-US" altLang="ko-Kore-JP" dirty="0"/>
              <a:t>This SDR also considers the activation of Cu cone due to deuterons (e.g. Cu-65(d,2n)Zn-65)).</a:t>
            </a:r>
          </a:p>
        </p:txBody>
      </p:sp>
      <p:sp>
        <p:nvSpPr>
          <p:cNvPr id="8" name="TextBox 103">
            <a:extLst>
              <a:ext uri="{FF2B5EF4-FFF2-40B4-BE49-F238E27FC236}">
                <a16:creationId xmlns:a16="http://schemas.microsoft.com/office/drawing/2014/main" id="{6A6C1A36-B76E-9B9B-401E-AF1A053CAF50}"/>
              </a:ext>
            </a:extLst>
          </p:cNvPr>
          <p:cNvSpPr txBox="1"/>
          <p:nvPr/>
        </p:nvSpPr>
        <p:spPr>
          <a:xfrm>
            <a:off x="263352" y="836712"/>
            <a:ext cx="5112568" cy="461665"/>
          </a:xfrm>
          <a:prstGeom prst="rect">
            <a:avLst/>
          </a:prstGeom>
          <a:solidFill>
            <a:srgbClr val="66FF66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ore-JP" dirty="0"/>
              <a:t>Case: 5 MeV, Beam = 10</a:t>
            </a:r>
            <a:r>
              <a:rPr kumimoji="1" lang="en-US" altLang="ko-Kore-JP" baseline="30000" dirty="0"/>
              <a:t>4</a:t>
            </a:r>
            <a:r>
              <a:rPr kumimoji="1" lang="en-US" altLang="ko-Kore-JP" dirty="0"/>
              <a:t> s, Cool = 10</a:t>
            </a:r>
            <a:r>
              <a:rPr kumimoji="1" lang="en-US" altLang="ko-Kore-JP" baseline="30000" dirty="0"/>
              <a:t>4</a:t>
            </a:r>
            <a:r>
              <a:rPr kumimoji="1" lang="en-US" altLang="ko-Kore-JP" dirty="0"/>
              <a:t> 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103">
                <a:extLst>
                  <a:ext uri="{FF2B5EF4-FFF2-40B4-BE49-F238E27FC236}">
                    <a16:creationId xmlns:a16="http://schemas.microsoft.com/office/drawing/2014/main" id="{3E467659-00EA-DFF3-021D-11E390B2197B}"/>
                  </a:ext>
                </a:extLst>
              </p:cNvPr>
              <p:cNvSpPr txBox="1"/>
              <p:nvPr/>
            </p:nvSpPr>
            <p:spPr>
              <a:xfrm>
                <a:off x="5586126" y="839553"/>
                <a:ext cx="64351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ü"/>
                </a:pPr>
                <a:r>
                  <a:rPr kumimoji="1" lang="en-US" altLang="ko-Kore-JP" dirty="0"/>
                  <a:t>The SDR around the tip of Cu cone: </a:t>
                </a:r>
                <a14:m>
                  <m:oMath xmlns:m="http://schemas.openxmlformats.org/officeDocument/2006/math">
                    <m:r>
                      <a:rPr kumimoji="1" lang="en-US" altLang="ko-Kore-JP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</m:oMath>
                </a14:m>
                <a:r>
                  <a:rPr kumimoji="1" lang="en-US" altLang="ko-Kore-JP" dirty="0"/>
                  <a:t>1 Sv/h.</a:t>
                </a:r>
              </a:p>
            </p:txBody>
          </p:sp>
        </mc:Choice>
        <mc:Fallback xmlns="">
          <p:sp>
            <p:nvSpPr>
              <p:cNvPr id="10" name="TextBox 103">
                <a:extLst>
                  <a:ext uri="{FF2B5EF4-FFF2-40B4-BE49-F238E27FC236}">
                    <a16:creationId xmlns:a16="http://schemas.microsoft.com/office/drawing/2014/main" id="{3E467659-00EA-DFF3-021D-11E390B219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6126" y="839553"/>
                <a:ext cx="6435190" cy="461665"/>
              </a:xfrm>
              <a:prstGeom prst="rect">
                <a:avLst/>
              </a:prstGeom>
              <a:blipFill>
                <a:blip r:embed="rId4"/>
                <a:stretch>
                  <a:fillRect l="-1231" t="-10667" b="-30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3572B443-19A0-2936-954E-B55A4EEEA52F}"/>
              </a:ext>
            </a:extLst>
          </p:cNvPr>
          <p:cNvGrpSpPr/>
          <p:nvPr/>
        </p:nvGrpSpPr>
        <p:grpSpPr>
          <a:xfrm>
            <a:off x="170683" y="1499319"/>
            <a:ext cx="6645397" cy="4810001"/>
            <a:chOff x="170683" y="1427311"/>
            <a:chExt cx="6645397" cy="4810001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E7ADC902-D62E-E331-32A6-660F6CF4E3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0683" y="1427311"/>
              <a:ext cx="6645397" cy="4810001"/>
            </a:xfrm>
            <a:prstGeom prst="rect">
              <a:avLst/>
            </a:prstGeom>
          </p:spPr>
        </p:pic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F76AF7F7-14DA-076F-BFE5-198512D81E8A}"/>
                </a:ext>
              </a:extLst>
            </p:cNvPr>
            <p:cNvGrpSpPr/>
            <p:nvPr/>
          </p:nvGrpSpPr>
          <p:grpSpPr>
            <a:xfrm>
              <a:off x="3719736" y="1475492"/>
              <a:ext cx="1224136" cy="593310"/>
              <a:chOff x="3719736" y="1475492"/>
              <a:chExt cx="1224136" cy="593310"/>
            </a:xfrm>
          </p:grpSpPr>
          <p:sp>
            <p:nvSpPr>
              <p:cNvPr id="11" name="楕円 10">
                <a:extLst>
                  <a:ext uri="{FF2B5EF4-FFF2-40B4-BE49-F238E27FC236}">
                    <a16:creationId xmlns:a16="http://schemas.microsoft.com/office/drawing/2014/main" id="{F0B97EF8-9FE9-F8F1-7677-2955A886A2B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151784" y="1772816"/>
                <a:ext cx="295986" cy="295986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TextBox 103">
                <a:extLst>
                  <a:ext uri="{FF2B5EF4-FFF2-40B4-BE49-F238E27FC236}">
                    <a16:creationId xmlns:a16="http://schemas.microsoft.com/office/drawing/2014/main" id="{1DF3A6FA-B44A-73FF-9EB5-DCE2DB8CCB7A}"/>
                  </a:ext>
                </a:extLst>
              </p:cNvPr>
              <p:cNvSpPr txBox="1"/>
              <p:nvPr/>
            </p:nvSpPr>
            <p:spPr>
              <a:xfrm>
                <a:off x="3719736" y="1475492"/>
                <a:ext cx="12241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ko-Kore-JP" sz="1800" b="1" dirty="0">
                    <a:solidFill>
                      <a:srgbClr val="FF0000"/>
                    </a:solidFill>
                  </a:rPr>
                  <a:t>Point A</a:t>
                </a:r>
              </a:p>
            </p:txBody>
          </p:sp>
        </p:grpSp>
      </p:grpSp>
      <p:sp>
        <p:nvSpPr>
          <p:cNvPr id="18" name="楕円 17">
            <a:extLst>
              <a:ext uri="{FF2B5EF4-FFF2-40B4-BE49-F238E27FC236}">
                <a16:creationId xmlns:a16="http://schemas.microsoft.com/office/drawing/2014/main" id="{05D70019-8C48-3E13-855A-CE9FA7CE6598}"/>
              </a:ext>
            </a:extLst>
          </p:cNvPr>
          <p:cNvSpPr>
            <a:spLocks noChangeAspect="1"/>
          </p:cNvSpPr>
          <p:nvPr/>
        </p:nvSpPr>
        <p:spPr>
          <a:xfrm>
            <a:off x="4181430" y="4833442"/>
            <a:ext cx="295986" cy="29598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804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E65499-D00B-20FA-877A-48A21312F9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BDECF5-D3BE-FD0E-9811-1076001A7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7568" y="6521097"/>
            <a:ext cx="8712968" cy="338554"/>
          </a:xfrm>
        </p:spPr>
        <p:txBody>
          <a:bodyPr/>
          <a:lstStyle/>
          <a:p>
            <a:r>
              <a:rPr lang="en-US" dirty="0"/>
              <a:t>Fusion Neutronics Meeting 2025  |  </a:t>
            </a:r>
            <a:r>
              <a:rPr lang="en-US" altLang="ja-JP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SDR for beam dump in LIPAc w/ D1S MCNP</a:t>
            </a:r>
            <a:endParaRPr lang="es-ES" altLang="ja-JP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0CEED2BC-2DFA-F470-07F7-233B47EAD3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40" y="6546830"/>
            <a:ext cx="2052712" cy="338554"/>
          </a:xfrm>
        </p:spPr>
        <p:txBody>
          <a:bodyPr/>
          <a:lstStyle/>
          <a:p>
            <a:r>
              <a:rPr lang="it-IT" dirty="0"/>
              <a:t>7 – 10, April, 2025</a:t>
            </a:r>
            <a:endParaRPr lang="en-US" dirty="0"/>
          </a:p>
        </p:txBody>
      </p:sp>
      <p:sp>
        <p:nvSpPr>
          <p:cNvPr id="5" name="CuadroTexto 5">
            <a:extLst>
              <a:ext uri="{FF2B5EF4-FFF2-40B4-BE49-F238E27FC236}">
                <a16:creationId xmlns:a16="http://schemas.microsoft.com/office/drawing/2014/main" id="{7B5CAFAF-54F8-3448-54E7-A8A0EABEFE6E}"/>
              </a:ext>
            </a:extLst>
          </p:cNvPr>
          <p:cNvSpPr txBox="1"/>
          <p:nvPr/>
        </p:nvSpPr>
        <p:spPr>
          <a:xfrm>
            <a:off x="914462" y="0"/>
            <a:ext cx="9069970" cy="586593"/>
          </a:xfrm>
          <a:prstGeom prst="rect">
            <a:avLst/>
          </a:prstGeom>
          <a:noFill/>
          <a:effectLst/>
        </p:spPr>
        <p:txBody>
          <a:bodyPr wrap="square" lIns="90000" tIns="72000" rIns="90000" bIns="0" rtlCol="0" anchor="ctr" anchorCtr="1">
            <a:noAutofit/>
          </a:bodyPr>
          <a:lstStyle/>
          <a:p>
            <a:r>
              <a:rPr lang="en-US" altLang="ja-JP" sz="3000" b="1" dirty="0">
                <a:solidFill>
                  <a:srgbClr val="0070C0"/>
                </a:solidFill>
                <a:latin typeface="Helvetica" pitchFamily="2" charset="0"/>
                <a:ea typeface="Gill Sans Nova Book" panose="020B0502020204020203" pitchFamily="34" charset="-128"/>
                <a:cs typeface="Gill Sans Nova Book" panose="020B0502020204020203" pitchFamily="34" charset="-128"/>
              </a:rPr>
              <a:t>SDR vs Beam energy, Cooling &amp; Operation times</a:t>
            </a:r>
          </a:p>
        </p:txBody>
      </p:sp>
      <p:sp>
        <p:nvSpPr>
          <p:cNvPr id="9" name="TextBox 103">
            <a:extLst>
              <a:ext uri="{FF2B5EF4-FFF2-40B4-BE49-F238E27FC236}">
                <a16:creationId xmlns:a16="http://schemas.microsoft.com/office/drawing/2014/main" id="{76305EED-99AF-FD15-618C-090FEA7893D9}"/>
              </a:ext>
            </a:extLst>
          </p:cNvPr>
          <p:cNvSpPr txBox="1"/>
          <p:nvPr/>
        </p:nvSpPr>
        <p:spPr>
          <a:xfrm>
            <a:off x="359478" y="4483654"/>
            <a:ext cx="115712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ko-Kore-JP" dirty="0"/>
              <a:t>In the case of 9 MeV deuteron, the shutdown dose rate is 350 times larger than the case of 5 MeV deuteron at a cooling time = 10</a:t>
            </a:r>
            <a:r>
              <a:rPr kumimoji="1" lang="en-US" altLang="ko-Kore-JP" baseline="30000" dirty="0"/>
              <a:t>6</a:t>
            </a:r>
            <a:r>
              <a:rPr kumimoji="1" lang="en-US" altLang="ko-Kore-JP" dirty="0"/>
              <a:t> s, because of Zn-65 production.</a:t>
            </a:r>
          </a:p>
        </p:txBody>
      </p:sp>
      <p:sp>
        <p:nvSpPr>
          <p:cNvPr id="11" name="TextBox 103">
            <a:extLst>
              <a:ext uri="{FF2B5EF4-FFF2-40B4-BE49-F238E27FC236}">
                <a16:creationId xmlns:a16="http://schemas.microsoft.com/office/drawing/2014/main" id="{8530DB25-208B-4E2E-CA7E-DE621993CBC9}"/>
              </a:ext>
            </a:extLst>
          </p:cNvPr>
          <p:cNvSpPr txBox="1"/>
          <p:nvPr/>
        </p:nvSpPr>
        <p:spPr>
          <a:xfrm>
            <a:off x="325963" y="5378488"/>
            <a:ext cx="11540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ko-Kore-JP" dirty="0"/>
              <a:t>Because the influence of long-half-life radionuclides, such as Zn-65 and Co-60, gets significant, completing beam commissioning by smaller beam energy is quite important.</a:t>
            </a: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6A483BB3-F3F2-8672-598A-5ECA22EF0624}"/>
              </a:ext>
            </a:extLst>
          </p:cNvPr>
          <p:cNvGrpSpPr/>
          <p:nvPr/>
        </p:nvGrpSpPr>
        <p:grpSpPr>
          <a:xfrm>
            <a:off x="93688" y="827462"/>
            <a:ext cx="3410024" cy="3319363"/>
            <a:chOff x="93688" y="685701"/>
            <a:chExt cx="3410024" cy="3319363"/>
          </a:xfrm>
        </p:grpSpPr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5FF31BCC-F287-48E6-9A89-8F057DDFBCC5}"/>
                </a:ext>
              </a:extLst>
            </p:cNvPr>
            <p:cNvGrpSpPr/>
            <p:nvPr/>
          </p:nvGrpSpPr>
          <p:grpSpPr>
            <a:xfrm>
              <a:off x="93688" y="922252"/>
              <a:ext cx="3410024" cy="3082812"/>
              <a:chOff x="-7615" y="836712"/>
              <a:chExt cx="3410024" cy="3082812"/>
            </a:xfrm>
          </p:grpSpPr>
          <p:pic>
            <p:nvPicPr>
              <p:cNvPr id="19" name="図 18">
                <a:extLst>
                  <a:ext uri="{FF2B5EF4-FFF2-40B4-BE49-F238E27FC236}">
                    <a16:creationId xmlns:a16="http://schemas.microsoft.com/office/drawing/2014/main" id="{8B92497F-62DA-B569-B64E-9696B94F21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-7615" y="836712"/>
                <a:ext cx="3410024" cy="3082812"/>
              </a:xfrm>
              <a:prstGeom prst="rect">
                <a:avLst/>
              </a:prstGeom>
            </p:spPr>
          </p:pic>
          <p:sp>
            <p:nvSpPr>
              <p:cNvPr id="22" name="楕円 21">
                <a:extLst>
                  <a:ext uri="{FF2B5EF4-FFF2-40B4-BE49-F238E27FC236}">
                    <a16:creationId xmlns:a16="http://schemas.microsoft.com/office/drawing/2014/main" id="{31CE0F15-F5E7-0EE7-6D74-865EB539B96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95600" y="2924944"/>
                <a:ext cx="295986" cy="295986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楕円 22">
                <a:extLst>
                  <a:ext uri="{FF2B5EF4-FFF2-40B4-BE49-F238E27FC236}">
                    <a16:creationId xmlns:a16="http://schemas.microsoft.com/office/drawing/2014/main" id="{F0CB0213-BD00-78CE-E827-427599D54E2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495600" y="1052736"/>
                <a:ext cx="295986" cy="295986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7" name="TextBox 103">
              <a:extLst>
                <a:ext uri="{FF2B5EF4-FFF2-40B4-BE49-F238E27FC236}">
                  <a16:creationId xmlns:a16="http://schemas.microsoft.com/office/drawing/2014/main" id="{72BD22B6-8731-3B54-5FCE-23052D9E330D}"/>
                </a:ext>
              </a:extLst>
            </p:cNvPr>
            <p:cNvSpPr txBox="1"/>
            <p:nvPr/>
          </p:nvSpPr>
          <p:spPr>
            <a:xfrm>
              <a:off x="2132828" y="685701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sz="1800" b="1" dirty="0">
                  <a:solidFill>
                    <a:srgbClr val="FF0000"/>
                  </a:solidFill>
                </a:rPr>
                <a:t>Point A</a:t>
              </a:r>
            </a:p>
          </p:txBody>
        </p:sp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F65FFC38-F10E-9058-2B4D-58B849284C0C}"/>
              </a:ext>
            </a:extLst>
          </p:cNvPr>
          <p:cNvGrpSpPr/>
          <p:nvPr/>
        </p:nvGrpSpPr>
        <p:grpSpPr>
          <a:xfrm>
            <a:off x="3791744" y="827462"/>
            <a:ext cx="3849504" cy="3465634"/>
            <a:chOff x="3791744" y="685701"/>
            <a:chExt cx="3849504" cy="3465634"/>
          </a:xfrm>
        </p:grpSpPr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841E3E9C-0BEC-AC76-6A36-37B159216323}"/>
                </a:ext>
              </a:extLst>
            </p:cNvPr>
            <p:cNvGrpSpPr/>
            <p:nvPr/>
          </p:nvGrpSpPr>
          <p:grpSpPr>
            <a:xfrm>
              <a:off x="3791744" y="685701"/>
              <a:ext cx="3849504" cy="3465634"/>
              <a:chOff x="3935760" y="685701"/>
              <a:chExt cx="3849504" cy="3465634"/>
            </a:xfrm>
          </p:grpSpPr>
          <p:pic>
            <p:nvPicPr>
              <p:cNvPr id="2" name="図 1">
                <a:extLst>
                  <a:ext uri="{FF2B5EF4-FFF2-40B4-BE49-F238E27FC236}">
                    <a16:creationId xmlns:a16="http://schemas.microsoft.com/office/drawing/2014/main" id="{77BC9D60-6159-DEBC-84A4-8109B5B289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35760" y="685701"/>
                <a:ext cx="3837898" cy="272019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2" name="TextBox 103">
                <a:extLst>
                  <a:ext uri="{FF2B5EF4-FFF2-40B4-BE49-F238E27FC236}">
                    <a16:creationId xmlns:a16="http://schemas.microsoft.com/office/drawing/2014/main" id="{75472865-5564-73B8-727F-AF711F220A0A}"/>
                  </a:ext>
                </a:extLst>
              </p:cNvPr>
              <p:cNvSpPr txBox="1"/>
              <p:nvPr/>
            </p:nvSpPr>
            <p:spPr>
              <a:xfrm>
                <a:off x="4406735" y="3505004"/>
                <a:ext cx="3378529" cy="646331"/>
              </a:xfrm>
              <a:prstGeom prst="rect">
                <a:avLst/>
              </a:prstGeom>
              <a:solidFill>
                <a:srgbClr val="00FFFF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ko-Kore-JP" sz="1800" u="sng" dirty="0"/>
                  <a:t>SDR decay with cooling time</a:t>
                </a:r>
              </a:p>
              <a:p>
                <a:pPr algn="ctr"/>
                <a:r>
                  <a:rPr kumimoji="1" lang="en-US" altLang="ko-Kore-JP" sz="1800" u="sng" dirty="0"/>
                  <a:t>(Operation time = 10</a:t>
                </a:r>
                <a:r>
                  <a:rPr kumimoji="1" lang="en-US" altLang="ko-Kore-JP" sz="1800" u="sng" baseline="30000" dirty="0"/>
                  <a:t>4</a:t>
                </a:r>
                <a:r>
                  <a:rPr kumimoji="1" lang="en-US" altLang="ko-Kore-JP" sz="1800" u="sng" dirty="0"/>
                  <a:t> seconds)</a:t>
                </a:r>
              </a:p>
            </p:txBody>
          </p:sp>
        </p:grpSp>
        <p:sp>
          <p:nvSpPr>
            <p:cNvPr id="28" name="TextBox 103">
              <a:extLst>
                <a:ext uri="{FF2B5EF4-FFF2-40B4-BE49-F238E27FC236}">
                  <a16:creationId xmlns:a16="http://schemas.microsoft.com/office/drawing/2014/main" id="{06918A17-3017-E65D-32F4-893FEB823751}"/>
                </a:ext>
              </a:extLst>
            </p:cNvPr>
            <p:cNvSpPr txBox="1"/>
            <p:nvPr/>
          </p:nvSpPr>
          <p:spPr>
            <a:xfrm>
              <a:off x="6279058" y="772710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sz="1800" b="1" dirty="0">
                  <a:solidFill>
                    <a:srgbClr val="FF0000"/>
                  </a:solidFill>
                </a:rPr>
                <a:t>Point A</a:t>
              </a:r>
            </a:p>
          </p:txBody>
        </p:sp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6327BDB4-1F7F-2380-3335-0B36553D3E88}"/>
              </a:ext>
            </a:extLst>
          </p:cNvPr>
          <p:cNvGrpSpPr/>
          <p:nvPr/>
        </p:nvGrpSpPr>
        <p:grpSpPr>
          <a:xfrm>
            <a:off x="7536160" y="834458"/>
            <a:ext cx="4608512" cy="3456383"/>
            <a:chOff x="7536160" y="692697"/>
            <a:chExt cx="4608512" cy="3456383"/>
          </a:xfrm>
        </p:grpSpPr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78F25765-7987-71FC-3206-458F1FC002F2}"/>
                </a:ext>
              </a:extLst>
            </p:cNvPr>
            <p:cNvGrpSpPr/>
            <p:nvPr/>
          </p:nvGrpSpPr>
          <p:grpSpPr>
            <a:xfrm>
              <a:off x="7536160" y="692697"/>
              <a:ext cx="4608512" cy="3456383"/>
              <a:chOff x="7536160" y="692697"/>
              <a:chExt cx="4608512" cy="3456383"/>
            </a:xfrm>
          </p:grpSpPr>
          <p:pic>
            <p:nvPicPr>
              <p:cNvPr id="7" name="図 6">
                <a:extLst>
                  <a:ext uri="{FF2B5EF4-FFF2-40B4-BE49-F238E27FC236}">
                    <a16:creationId xmlns:a16="http://schemas.microsoft.com/office/drawing/2014/main" id="{978FC472-A439-D672-1CA0-CF8DB9C3F5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36160" y="692697"/>
                <a:ext cx="4608512" cy="270837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" name="TextBox 103">
                <a:extLst>
                  <a:ext uri="{FF2B5EF4-FFF2-40B4-BE49-F238E27FC236}">
                    <a16:creationId xmlns:a16="http://schemas.microsoft.com/office/drawing/2014/main" id="{8CBA4F47-4878-F92E-F24A-993AF6BB4765}"/>
                  </a:ext>
                </a:extLst>
              </p:cNvPr>
              <p:cNvSpPr txBox="1"/>
              <p:nvPr/>
            </p:nvSpPr>
            <p:spPr>
              <a:xfrm>
                <a:off x="8400256" y="3502749"/>
                <a:ext cx="3607385" cy="646331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ko-Kore-JP" sz="1800" u="sng" dirty="0"/>
                  <a:t>SDR increase with operation time (Cooling time = 10</a:t>
                </a:r>
                <a:r>
                  <a:rPr kumimoji="1" lang="en-US" altLang="ko-Kore-JP" sz="1800" u="sng" baseline="30000" dirty="0"/>
                  <a:t>6</a:t>
                </a:r>
                <a:r>
                  <a:rPr kumimoji="1" lang="en-US" altLang="ko-Kore-JP" sz="1800" u="sng" dirty="0"/>
                  <a:t> seconds)</a:t>
                </a:r>
              </a:p>
            </p:txBody>
          </p:sp>
        </p:grpSp>
        <p:sp>
          <p:nvSpPr>
            <p:cNvPr id="29" name="TextBox 103">
              <a:extLst>
                <a:ext uri="{FF2B5EF4-FFF2-40B4-BE49-F238E27FC236}">
                  <a16:creationId xmlns:a16="http://schemas.microsoft.com/office/drawing/2014/main" id="{284FC31D-7188-1E58-03EE-B2534DC4902B}"/>
                </a:ext>
              </a:extLst>
            </p:cNvPr>
            <p:cNvSpPr txBox="1"/>
            <p:nvPr/>
          </p:nvSpPr>
          <p:spPr>
            <a:xfrm>
              <a:off x="10704512" y="2537437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sz="1800" b="1" dirty="0">
                  <a:solidFill>
                    <a:srgbClr val="FF0000"/>
                  </a:solidFill>
                </a:rPr>
                <a:t>Point 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42501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44FFDA-9D61-CFAE-8A3B-9AB0EF53D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29E205-4194-784C-3E98-0274625664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7568" y="6521097"/>
            <a:ext cx="8712968" cy="338554"/>
          </a:xfrm>
        </p:spPr>
        <p:txBody>
          <a:bodyPr/>
          <a:lstStyle/>
          <a:p>
            <a:r>
              <a:rPr lang="en-US" dirty="0"/>
              <a:t>Fusion Neutronics Meeting 2025  |  </a:t>
            </a:r>
            <a:r>
              <a:rPr lang="en-US" altLang="ja-JP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SDR for beam dump in LIPAc w/ D1S MCNP</a:t>
            </a:r>
            <a:endParaRPr lang="es-ES" altLang="ja-JP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68D7306D-35F4-5ABD-F911-0AECC96489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40" y="6546830"/>
            <a:ext cx="2052712" cy="338554"/>
          </a:xfrm>
        </p:spPr>
        <p:txBody>
          <a:bodyPr/>
          <a:lstStyle/>
          <a:p>
            <a:r>
              <a:rPr lang="it-IT" dirty="0"/>
              <a:t>7 – 10, April, 2025</a:t>
            </a:r>
            <a:endParaRPr lang="en-US" dirty="0"/>
          </a:p>
        </p:txBody>
      </p:sp>
      <p:sp>
        <p:nvSpPr>
          <p:cNvPr id="5" name="CuadroTexto 5">
            <a:extLst>
              <a:ext uri="{FF2B5EF4-FFF2-40B4-BE49-F238E27FC236}">
                <a16:creationId xmlns:a16="http://schemas.microsoft.com/office/drawing/2014/main" id="{C82D3291-BB98-85FB-17A0-75EBECA2B218}"/>
              </a:ext>
            </a:extLst>
          </p:cNvPr>
          <p:cNvSpPr txBox="1"/>
          <p:nvPr/>
        </p:nvSpPr>
        <p:spPr>
          <a:xfrm>
            <a:off x="914462" y="0"/>
            <a:ext cx="9069970" cy="586593"/>
          </a:xfrm>
          <a:prstGeom prst="rect">
            <a:avLst/>
          </a:prstGeom>
          <a:noFill/>
          <a:effectLst/>
        </p:spPr>
        <p:txBody>
          <a:bodyPr wrap="square" lIns="90000" tIns="72000" rIns="90000" bIns="0" rtlCol="0" anchor="ctr" anchorCtr="1">
            <a:noAutofit/>
          </a:bodyPr>
          <a:lstStyle/>
          <a:p>
            <a:r>
              <a:rPr lang="en-US" altLang="ja-JP" sz="4000" b="1" dirty="0">
                <a:solidFill>
                  <a:srgbClr val="0070C0"/>
                </a:solidFill>
                <a:latin typeface="Helvetica" pitchFamily="2" charset="0"/>
                <a:ea typeface="Gill Sans Nova Book" panose="020B0502020204020203" pitchFamily="34" charset="-128"/>
                <a:cs typeface="Gill Sans Nova Book" panose="020B0502020204020203" pitchFamily="34" charset="-128"/>
              </a:rPr>
              <a:t>Zn-65 Production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9DD6A5D4-7A84-65AC-5072-652C345E0BC5}"/>
              </a:ext>
            </a:extLst>
          </p:cNvPr>
          <p:cNvGrpSpPr/>
          <p:nvPr/>
        </p:nvGrpSpPr>
        <p:grpSpPr>
          <a:xfrm>
            <a:off x="3047505" y="1052736"/>
            <a:ext cx="6096990" cy="4411369"/>
            <a:chOff x="3047505" y="1052736"/>
            <a:chExt cx="6096990" cy="4411369"/>
          </a:xfrm>
        </p:grpSpPr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00409A4C-A0FD-82A6-60AF-401DEEB5623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7505" y="1052736"/>
              <a:ext cx="6096990" cy="381604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TextBox 103">
              <a:extLst>
                <a:ext uri="{FF2B5EF4-FFF2-40B4-BE49-F238E27FC236}">
                  <a16:creationId xmlns:a16="http://schemas.microsoft.com/office/drawing/2014/main" id="{8D6825B9-2EBF-32E0-9468-2DF3D4D4FB2B}"/>
                </a:ext>
              </a:extLst>
            </p:cNvPr>
            <p:cNvSpPr txBox="1"/>
            <p:nvPr/>
          </p:nvSpPr>
          <p:spPr>
            <a:xfrm>
              <a:off x="3863752" y="5002440"/>
              <a:ext cx="51125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u="sng" dirty="0"/>
                <a:t>TENDL-2017</a:t>
              </a:r>
            </a:p>
          </p:txBody>
        </p:sp>
        <p:sp>
          <p:nvSpPr>
            <p:cNvPr id="10" name="矢印: 下 9">
              <a:extLst>
                <a:ext uri="{FF2B5EF4-FFF2-40B4-BE49-F238E27FC236}">
                  <a16:creationId xmlns:a16="http://schemas.microsoft.com/office/drawing/2014/main" id="{1E4E078A-B8C8-262B-023D-26D9E00B4977}"/>
                </a:ext>
              </a:extLst>
            </p:cNvPr>
            <p:cNvSpPr/>
            <p:nvPr/>
          </p:nvSpPr>
          <p:spPr>
            <a:xfrm rot="18797105">
              <a:off x="6718889" y="1202712"/>
              <a:ext cx="484632" cy="626177"/>
            </a:xfrm>
            <a:prstGeom prst="down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5799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05E08-F4ED-848A-C03A-EAC17AC48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9027AE-0B83-D5F8-BAE0-F34B8562AE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40" y="6546830"/>
            <a:ext cx="2052712" cy="338554"/>
          </a:xfrm>
        </p:spPr>
        <p:txBody>
          <a:bodyPr/>
          <a:lstStyle/>
          <a:p>
            <a:r>
              <a:rPr lang="it-IT" dirty="0"/>
              <a:t>7 – 10, April, 2025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C00F0C-E3CA-1D77-B3D4-0645F3A4E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7568" y="6521097"/>
            <a:ext cx="8712968" cy="338554"/>
          </a:xfrm>
        </p:spPr>
        <p:txBody>
          <a:bodyPr/>
          <a:lstStyle/>
          <a:p>
            <a:r>
              <a:rPr lang="en-US" dirty="0"/>
              <a:t>Fusion Neutronics Meeting 2025  |  </a:t>
            </a:r>
            <a:r>
              <a:rPr lang="en-US" altLang="ja-JP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SDR for beam dump in LIPAc w/ D1S MCNP</a:t>
            </a:r>
            <a:endParaRPr lang="es-ES" altLang="ja-JP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1035" name="CuadroTexto 5">
            <a:extLst>
              <a:ext uri="{FF2B5EF4-FFF2-40B4-BE49-F238E27FC236}">
                <a16:creationId xmlns:a16="http://schemas.microsoft.com/office/drawing/2014/main" id="{61392789-742F-9722-511E-392F5E468EAA}"/>
              </a:ext>
            </a:extLst>
          </p:cNvPr>
          <p:cNvSpPr txBox="1"/>
          <p:nvPr/>
        </p:nvSpPr>
        <p:spPr>
          <a:xfrm>
            <a:off x="1127448" y="0"/>
            <a:ext cx="8856984" cy="586593"/>
          </a:xfrm>
          <a:prstGeom prst="rect">
            <a:avLst/>
          </a:prstGeom>
          <a:noFill/>
          <a:effectLst/>
        </p:spPr>
        <p:txBody>
          <a:bodyPr wrap="square" lIns="90000" tIns="72000" rIns="90000" bIns="0" rtlCol="0" anchor="ctr" anchorCtr="1">
            <a:noAutofit/>
          </a:bodyPr>
          <a:lstStyle/>
          <a:p>
            <a:r>
              <a:rPr lang="en-GB" altLang="ja-JP" sz="3200" b="1" dirty="0">
                <a:solidFill>
                  <a:srgbClr val="0070C0"/>
                </a:solidFill>
                <a:latin typeface="Helvetica" pitchFamily="2" charset="0"/>
                <a:ea typeface="Gill Sans Nova Book" panose="020B0502020204020203" pitchFamily="34" charset="-128"/>
                <a:cs typeface="Gill Sans Nova Book" panose="020B0502020204020203" pitchFamily="34" charset="-128"/>
              </a:rPr>
              <a:t>Linear IFMIF Prototype Accelerator: LIPAc</a:t>
            </a:r>
            <a:endParaRPr lang="en-US" altLang="ja-JP" sz="3200" b="1" dirty="0">
              <a:solidFill>
                <a:srgbClr val="0070C0"/>
              </a:solidFill>
              <a:latin typeface="Helvetica" pitchFamily="2" charset="0"/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6" name="TextBox 103">
                <a:extLst>
                  <a:ext uri="{FF2B5EF4-FFF2-40B4-BE49-F238E27FC236}">
                    <a16:creationId xmlns:a16="http://schemas.microsoft.com/office/drawing/2014/main" id="{DF46C490-F46F-CE37-F319-2703E16CC382}"/>
                  </a:ext>
                </a:extLst>
              </p:cNvPr>
              <p:cNvSpPr txBox="1"/>
              <p:nvPr/>
            </p:nvSpPr>
            <p:spPr>
              <a:xfrm>
                <a:off x="358225" y="1191368"/>
                <a:ext cx="115993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ü"/>
                </a:pPr>
                <a:r>
                  <a:rPr kumimoji="1" lang="en-US" altLang="ko-Kore-JP" dirty="0"/>
                  <a:t>A FNS requires high neutron flux (</a:t>
                </a:r>
                <a14:m>
                  <m:oMath xmlns:m="http://schemas.openxmlformats.org/officeDocument/2006/math">
                    <m:r>
                      <a:rPr kumimoji="1" lang="en-US" altLang="ko-Kore-JP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kumimoji="1" lang="en-US" altLang="ko-Kore-JP" dirty="0"/>
                  <a:t>10</a:t>
                </a:r>
                <a:r>
                  <a:rPr kumimoji="1" lang="en-US" altLang="ko-Kore-JP" baseline="30000" dirty="0"/>
                  <a:t>16</a:t>
                </a:r>
                <a:r>
                  <a:rPr kumimoji="1" lang="en-US" altLang="ko-Kore-JP" dirty="0"/>
                  <a:t> n/cm</a:t>
                </a:r>
                <a:r>
                  <a:rPr kumimoji="1" lang="en-US" altLang="ko-Kore-JP" baseline="30000" dirty="0"/>
                  <a:t>2</a:t>
                </a:r>
                <a:r>
                  <a:rPr kumimoji="1" lang="en-US" altLang="ko-Kore-JP" dirty="0"/>
                  <a:t>/s in avg) &amp; high availability (</a:t>
                </a:r>
                <a14:m>
                  <m:oMath xmlns:m="http://schemas.openxmlformats.org/officeDocument/2006/math">
                    <m:r>
                      <a:rPr kumimoji="1" lang="en-US" altLang="ko-Kore-JP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kumimoji="1" lang="en-US" altLang="ko-Kore-JP" dirty="0"/>
                  <a:t>70%).</a:t>
                </a:r>
              </a:p>
            </p:txBody>
          </p:sp>
        </mc:Choice>
        <mc:Fallback xmlns="">
          <p:sp>
            <p:nvSpPr>
              <p:cNvPr id="1036" name="TextBox 103">
                <a:extLst>
                  <a:ext uri="{FF2B5EF4-FFF2-40B4-BE49-F238E27FC236}">
                    <a16:creationId xmlns:a16="http://schemas.microsoft.com/office/drawing/2014/main" id="{DF46C490-F46F-CE37-F319-2703E16CC3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225" y="1191368"/>
                <a:ext cx="11599320" cy="461665"/>
              </a:xfrm>
              <a:prstGeom prst="rect">
                <a:avLst/>
              </a:prstGeom>
              <a:blipFill>
                <a:blip r:embed="rId2"/>
                <a:stretch>
                  <a:fillRect l="-736" t="-10526" b="-2894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103">
            <a:extLst>
              <a:ext uri="{FF2B5EF4-FFF2-40B4-BE49-F238E27FC236}">
                <a16:creationId xmlns:a16="http://schemas.microsoft.com/office/drawing/2014/main" id="{249B1E35-761F-E949-31BD-C8ED7717EC19}"/>
              </a:ext>
            </a:extLst>
          </p:cNvPr>
          <p:cNvSpPr txBox="1"/>
          <p:nvPr/>
        </p:nvSpPr>
        <p:spPr>
          <a:xfrm>
            <a:off x="358225" y="713100"/>
            <a:ext cx="11599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en-US" altLang="ko-Kore-JP" dirty="0"/>
              <a:t>Fusion neutron source (FNS) is required for material testing for DEMO reactor. </a:t>
            </a:r>
          </a:p>
        </p:txBody>
      </p:sp>
      <p:sp>
        <p:nvSpPr>
          <p:cNvPr id="5" name="TextBox 103">
            <a:extLst>
              <a:ext uri="{FF2B5EF4-FFF2-40B4-BE49-F238E27FC236}">
                <a16:creationId xmlns:a16="http://schemas.microsoft.com/office/drawing/2014/main" id="{C85FD63E-388A-856D-2835-D3F8E6092B87}"/>
              </a:ext>
            </a:extLst>
          </p:cNvPr>
          <p:cNvSpPr txBox="1"/>
          <p:nvPr/>
        </p:nvSpPr>
        <p:spPr>
          <a:xfrm>
            <a:off x="363136" y="1650603"/>
            <a:ext cx="11599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en-US" altLang="ko-Kore-JP" dirty="0"/>
              <a:t>The LIPAc is targeting a world-class-high-current deuteron beam (125 mA) with 9 MeV in continuous wave operation as those are required for the FNS.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9CB75427-AFD9-5D19-40AA-33031A22A607}"/>
              </a:ext>
            </a:extLst>
          </p:cNvPr>
          <p:cNvGrpSpPr/>
          <p:nvPr/>
        </p:nvGrpSpPr>
        <p:grpSpPr>
          <a:xfrm>
            <a:off x="290234" y="2513620"/>
            <a:ext cx="11805139" cy="3795700"/>
            <a:chOff x="290234" y="2513620"/>
            <a:chExt cx="11805139" cy="3795700"/>
          </a:xfrm>
        </p:grpSpPr>
        <p:pic>
          <p:nvPicPr>
            <p:cNvPr id="14" name="그림 1">
              <a:extLst>
                <a:ext uri="{FF2B5EF4-FFF2-40B4-BE49-F238E27FC236}">
                  <a16:creationId xmlns:a16="http://schemas.microsoft.com/office/drawing/2014/main" id="{97954826-A41D-00D5-EA7E-E58DC89FCE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0234" y="2924573"/>
              <a:ext cx="11611532" cy="1872579"/>
            </a:xfrm>
            <a:prstGeom prst="rect">
              <a:avLst/>
            </a:prstGeom>
          </p:spPr>
        </p:pic>
        <p:sp>
          <p:nvSpPr>
            <p:cNvPr id="1027" name="TextBox 103">
              <a:extLst>
                <a:ext uri="{FF2B5EF4-FFF2-40B4-BE49-F238E27FC236}">
                  <a16:creationId xmlns:a16="http://schemas.microsoft.com/office/drawing/2014/main" id="{52B24F67-0F6D-1753-778B-BF6B06CA2D2A}"/>
                </a:ext>
              </a:extLst>
            </p:cNvPr>
            <p:cNvSpPr txBox="1"/>
            <p:nvPr/>
          </p:nvSpPr>
          <p:spPr>
            <a:xfrm>
              <a:off x="335360" y="2739907"/>
              <a:ext cx="1152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sz="1800" dirty="0"/>
                <a:t>Injector</a:t>
              </a:r>
              <a:endParaRPr kumimoji="1" lang="ko-Kore-JP" altLang="en-US" sz="1800" dirty="0"/>
            </a:p>
          </p:txBody>
        </p:sp>
        <p:sp>
          <p:nvSpPr>
            <p:cNvPr id="1028" name="右中かっこ 1027">
              <a:extLst>
                <a:ext uri="{FF2B5EF4-FFF2-40B4-BE49-F238E27FC236}">
                  <a16:creationId xmlns:a16="http://schemas.microsoft.com/office/drawing/2014/main" id="{957CE681-BBC8-5820-88BD-A442846B2F8A}"/>
                </a:ext>
              </a:extLst>
            </p:cNvPr>
            <p:cNvSpPr/>
            <p:nvPr/>
          </p:nvSpPr>
          <p:spPr>
            <a:xfrm rot="16200000">
              <a:off x="3498105" y="1550814"/>
              <a:ext cx="227238" cy="3096344"/>
            </a:xfrm>
            <a:prstGeom prst="righ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29" name="TextBox 103">
              <a:extLst>
                <a:ext uri="{FF2B5EF4-FFF2-40B4-BE49-F238E27FC236}">
                  <a16:creationId xmlns:a16="http://schemas.microsoft.com/office/drawing/2014/main" id="{73DECB09-5481-B3AF-2E2F-2D3E3FA13835}"/>
                </a:ext>
              </a:extLst>
            </p:cNvPr>
            <p:cNvSpPr txBox="1"/>
            <p:nvPr/>
          </p:nvSpPr>
          <p:spPr>
            <a:xfrm>
              <a:off x="1829524" y="2601009"/>
              <a:ext cx="35643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sz="1800" dirty="0"/>
                <a:t>Radio-Frequency Quadrupole (RFQ)</a:t>
              </a:r>
              <a:endParaRPr kumimoji="1" lang="ko-Kore-JP" altLang="en-US" sz="1800" dirty="0"/>
            </a:p>
          </p:txBody>
        </p:sp>
        <p:sp>
          <p:nvSpPr>
            <p:cNvPr id="38" name="TextBox 103">
              <a:extLst>
                <a:ext uri="{FF2B5EF4-FFF2-40B4-BE49-F238E27FC236}">
                  <a16:creationId xmlns:a16="http://schemas.microsoft.com/office/drawing/2014/main" id="{B688E4C8-9576-18BD-9DDA-F3F6B62F2C2D}"/>
                </a:ext>
              </a:extLst>
            </p:cNvPr>
            <p:cNvSpPr txBox="1"/>
            <p:nvPr/>
          </p:nvSpPr>
          <p:spPr>
            <a:xfrm>
              <a:off x="1271464" y="4221088"/>
              <a:ext cx="91450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b="1" dirty="0">
                  <a:solidFill>
                    <a:srgbClr val="0432FF"/>
                  </a:solidFill>
                </a:rPr>
                <a:t>Full length of LIPAc. </a:t>
              </a:r>
              <a:r>
                <a:rPr kumimoji="1" lang="en-US" altLang="ko-Kore-JP" b="1" u="sng" dirty="0">
                  <a:solidFill>
                    <a:srgbClr val="0432FF"/>
                  </a:solidFill>
                </a:rPr>
                <a:t>5 MeV D+, 125 mA, Achieved 8.75% Duty cycle</a:t>
              </a:r>
            </a:p>
            <a:p>
              <a:pPr algn="ctr"/>
              <a:r>
                <a:rPr kumimoji="1" lang="en-US" altLang="ko-Kore-JP" b="1" dirty="0">
                  <a:solidFill>
                    <a:srgbClr val="0432FF"/>
                  </a:solidFill>
                </a:rPr>
                <a:t>in Phase B+ campaign</a:t>
              </a:r>
              <a:r>
                <a:rPr kumimoji="1" lang="ja-JP" altLang="en-US" b="1" dirty="0">
                  <a:solidFill>
                    <a:srgbClr val="0432FF"/>
                  </a:solidFill>
                </a:rPr>
                <a:t> </a:t>
              </a:r>
              <a:r>
                <a:rPr kumimoji="1" lang="en-US" altLang="ko-Kore-JP" b="1" dirty="0">
                  <a:solidFill>
                    <a:srgbClr val="0432FF"/>
                  </a:solidFill>
                </a:rPr>
                <a:t>(2019 Winter – 2024 Summer)</a:t>
              </a:r>
              <a:endParaRPr kumimoji="1" lang="ko-Kore-JP" altLang="en-US" b="1" dirty="0">
                <a:solidFill>
                  <a:srgbClr val="0432FF"/>
                </a:solidFill>
              </a:endParaRPr>
            </a:p>
          </p:txBody>
        </p:sp>
        <p:grpSp>
          <p:nvGrpSpPr>
            <p:cNvPr id="1034" name="グループ化 1033">
              <a:extLst>
                <a:ext uri="{FF2B5EF4-FFF2-40B4-BE49-F238E27FC236}">
                  <a16:creationId xmlns:a16="http://schemas.microsoft.com/office/drawing/2014/main" id="{9EA8AFB5-ED5C-7E0D-351F-585A309B5A3C}"/>
                </a:ext>
              </a:extLst>
            </p:cNvPr>
            <p:cNvGrpSpPr/>
            <p:nvPr/>
          </p:nvGrpSpPr>
          <p:grpSpPr>
            <a:xfrm>
              <a:off x="302446" y="5027222"/>
              <a:ext cx="11611532" cy="1282098"/>
              <a:chOff x="302446" y="4941168"/>
              <a:chExt cx="11611532" cy="1282098"/>
            </a:xfrm>
          </p:grpSpPr>
          <p:pic>
            <p:nvPicPr>
              <p:cNvPr id="40" name="그림 1052">
                <a:extLst>
                  <a:ext uri="{FF2B5EF4-FFF2-40B4-BE49-F238E27FC236}">
                    <a16:creationId xmlns:a16="http://schemas.microsoft.com/office/drawing/2014/main" id="{88E3EB31-F628-406C-06E7-DB73154387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02446" y="5105328"/>
                <a:ext cx="11611532" cy="1117938"/>
              </a:xfrm>
              <a:prstGeom prst="rect">
                <a:avLst/>
              </a:prstGeom>
            </p:spPr>
          </p:pic>
          <p:grpSp>
            <p:nvGrpSpPr>
              <p:cNvPr id="1033" name="グループ化 1032">
                <a:extLst>
                  <a:ext uri="{FF2B5EF4-FFF2-40B4-BE49-F238E27FC236}">
                    <a16:creationId xmlns:a16="http://schemas.microsoft.com/office/drawing/2014/main" id="{2F2A19D3-5025-F719-B830-4AAE3F73C52B}"/>
                  </a:ext>
                </a:extLst>
              </p:cNvPr>
              <p:cNvGrpSpPr/>
              <p:nvPr/>
            </p:nvGrpSpPr>
            <p:grpSpPr>
              <a:xfrm>
                <a:off x="1817568" y="4941168"/>
                <a:ext cx="8352928" cy="400110"/>
                <a:chOff x="1703512" y="3984860"/>
                <a:chExt cx="8352928" cy="400110"/>
              </a:xfrm>
            </p:grpSpPr>
            <p:cxnSp>
              <p:nvCxnSpPr>
                <p:cNvPr id="1031" name="直線矢印コネクタ 1030">
                  <a:extLst>
                    <a:ext uri="{FF2B5EF4-FFF2-40B4-BE49-F238E27FC236}">
                      <a16:creationId xmlns:a16="http://schemas.microsoft.com/office/drawing/2014/main" id="{E2810460-2E7C-CCD3-15A2-6D9E8988470C}"/>
                    </a:ext>
                  </a:extLst>
                </p:cNvPr>
                <p:cNvCxnSpPr/>
                <p:nvPr/>
              </p:nvCxnSpPr>
              <p:spPr>
                <a:xfrm>
                  <a:off x="1703512" y="4365104"/>
                  <a:ext cx="8352928" cy="0"/>
                </a:xfrm>
                <a:prstGeom prst="straightConnector1">
                  <a:avLst/>
                </a:prstGeom>
                <a:ln w="38100">
                  <a:solidFill>
                    <a:srgbClr val="FF0000"/>
                  </a:solidFill>
                  <a:tailEnd type="triangl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32" name="TextBox 103">
                  <a:extLst>
                    <a:ext uri="{FF2B5EF4-FFF2-40B4-BE49-F238E27FC236}">
                      <a16:creationId xmlns:a16="http://schemas.microsoft.com/office/drawing/2014/main" id="{6F6C1486-6F49-B8FE-E868-3CB9DF83673A}"/>
                    </a:ext>
                  </a:extLst>
                </p:cNvPr>
                <p:cNvSpPr txBox="1"/>
                <p:nvPr/>
              </p:nvSpPr>
              <p:spPr>
                <a:xfrm>
                  <a:off x="4007768" y="3984860"/>
                  <a:ext cx="293432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ko-Kore-JP" sz="2000" b="1" dirty="0">
                      <a:solidFill>
                        <a:srgbClr val="FF0000"/>
                      </a:solidFill>
                    </a:rPr>
                    <a:t>Beam direction</a:t>
                  </a:r>
                  <a:endParaRPr kumimoji="1" lang="ko-Kore-JP" altLang="en-US" sz="2000" b="1" dirty="0">
                    <a:solidFill>
                      <a:srgbClr val="FF0000"/>
                    </a:solidFill>
                  </a:endParaRPr>
                </a:p>
              </p:txBody>
            </p:sp>
          </p:grpSp>
        </p:grpSp>
        <p:sp>
          <p:nvSpPr>
            <p:cNvPr id="6" name="TextBox 103">
              <a:extLst>
                <a:ext uri="{FF2B5EF4-FFF2-40B4-BE49-F238E27FC236}">
                  <a16:creationId xmlns:a16="http://schemas.microsoft.com/office/drawing/2014/main" id="{82062F52-E228-52F9-C5E8-AB6373977C57}"/>
                </a:ext>
              </a:extLst>
            </p:cNvPr>
            <p:cNvSpPr txBox="1"/>
            <p:nvPr/>
          </p:nvSpPr>
          <p:spPr>
            <a:xfrm>
              <a:off x="5012923" y="2938445"/>
              <a:ext cx="1152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sz="1800" dirty="0"/>
                <a:t>MEBT</a:t>
              </a:r>
              <a:endParaRPr kumimoji="1" lang="ko-Kore-JP" altLang="en-US" sz="1800" dirty="0"/>
            </a:p>
          </p:txBody>
        </p:sp>
        <p:sp>
          <p:nvSpPr>
            <p:cNvPr id="7" name="右中かっこ 6">
              <a:extLst>
                <a:ext uri="{FF2B5EF4-FFF2-40B4-BE49-F238E27FC236}">
                  <a16:creationId xmlns:a16="http://schemas.microsoft.com/office/drawing/2014/main" id="{011C4814-C73C-EA07-A616-31D55E0E4DC4}"/>
                </a:ext>
              </a:extLst>
            </p:cNvPr>
            <p:cNvSpPr/>
            <p:nvPr/>
          </p:nvSpPr>
          <p:spPr>
            <a:xfrm rot="16200000">
              <a:off x="6724446" y="2291527"/>
              <a:ext cx="369332" cy="1830160"/>
            </a:xfrm>
            <a:prstGeom prst="righ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TextBox 103">
              <a:extLst>
                <a:ext uri="{FF2B5EF4-FFF2-40B4-BE49-F238E27FC236}">
                  <a16:creationId xmlns:a16="http://schemas.microsoft.com/office/drawing/2014/main" id="{C07BD140-E9DB-7D0E-35FB-2B55D11CBDF6}"/>
                </a:ext>
              </a:extLst>
            </p:cNvPr>
            <p:cNvSpPr txBox="1"/>
            <p:nvPr/>
          </p:nvSpPr>
          <p:spPr>
            <a:xfrm>
              <a:off x="5715741" y="2631878"/>
              <a:ext cx="23559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sz="1800" dirty="0"/>
                <a:t>MEBT Extension Line</a:t>
              </a:r>
              <a:endParaRPr kumimoji="1" lang="ko-Kore-JP" altLang="en-US" sz="1800" dirty="0"/>
            </a:p>
          </p:txBody>
        </p:sp>
        <p:sp>
          <p:nvSpPr>
            <p:cNvPr id="9" name="右中かっこ 8">
              <a:extLst>
                <a:ext uri="{FF2B5EF4-FFF2-40B4-BE49-F238E27FC236}">
                  <a16:creationId xmlns:a16="http://schemas.microsoft.com/office/drawing/2014/main" id="{6491FE4D-3CFE-3E7E-C314-6F757A30AEBC}"/>
                </a:ext>
              </a:extLst>
            </p:cNvPr>
            <p:cNvSpPr/>
            <p:nvPr/>
          </p:nvSpPr>
          <p:spPr>
            <a:xfrm rot="16200000">
              <a:off x="8998313" y="1977751"/>
              <a:ext cx="232220" cy="2526261"/>
            </a:xfrm>
            <a:prstGeom prst="righ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TextBox 103">
              <a:extLst>
                <a:ext uri="{FF2B5EF4-FFF2-40B4-BE49-F238E27FC236}">
                  <a16:creationId xmlns:a16="http://schemas.microsoft.com/office/drawing/2014/main" id="{67A9E6B2-740C-E47D-75BF-58B9A57E8E5F}"/>
                </a:ext>
              </a:extLst>
            </p:cNvPr>
            <p:cNvSpPr txBox="1"/>
            <p:nvPr/>
          </p:nvSpPr>
          <p:spPr>
            <a:xfrm>
              <a:off x="7697534" y="2513620"/>
              <a:ext cx="27105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sz="1800" dirty="0"/>
                <a:t>High Energy Beam Transport </a:t>
              </a:r>
              <a:r>
                <a:rPr kumimoji="1" lang="en-US" altLang="en-US" sz="1800" dirty="0"/>
                <a:t>(HEBT)</a:t>
              </a:r>
              <a:endParaRPr kumimoji="1" lang="ko-Kore-JP" altLang="en-US" sz="1800" dirty="0"/>
            </a:p>
          </p:txBody>
        </p:sp>
        <p:sp>
          <p:nvSpPr>
            <p:cNvPr id="11" name="矢印: 下 10">
              <a:extLst>
                <a:ext uri="{FF2B5EF4-FFF2-40B4-BE49-F238E27FC236}">
                  <a16:creationId xmlns:a16="http://schemas.microsoft.com/office/drawing/2014/main" id="{50067822-119A-09D4-FD61-E05AFE763F3B}"/>
                </a:ext>
              </a:extLst>
            </p:cNvPr>
            <p:cNvSpPr/>
            <p:nvPr/>
          </p:nvSpPr>
          <p:spPr>
            <a:xfrm>
              <a:off x="11097719" y="3011170"/>
              <a:ext cx="484632" cy="643171"/>
            </a:xfrm>
            <a:prstGeom prst="downArrow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TextBox 103">
              <a:extLst>
                <a:ext uri="{FF2B5EF4-FFF2-40B4-BE49-F238E27FC236}">
                  <a16:creationId xmlns:a16="http://schemas.microsoft.com/office/drawing/2014/main" id="{3774AA03-5126-6AEF-869E-6559F5B6BEB4}"/>
                </a:ext>
              </a:extLst>
            </p:cNvPr>
            <p:cNvSpPr txBox="1"/>
            <p:nvPr/>
          </p:nvSpPr>
          <p:spPr>
            <a:xfrm>
              <a:off x="10265213" y="2564904"/>
              <a:ext cx="1830160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sz="1800" dirty="0"/>
                <a:t>Beam Dump (BD)</a:t>
              </a:r>
              <a:endParaRPr kumimoji="1" lang="ko-Kore-JP" altLang="en-US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35231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7CD5C6-F073-7AFF-1286-45C43AB2D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F92C75-E5DF-8BF6-26D6-815CD732A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7568" y="6521097"/>
            <a:ext cx="8712968" cy="338554"/>
          </a:xfrm>
        </p:spPr>
        <p:txBody>
          <a:bodyPr/>
          <a:lstStyle/>
          <a:p>
            <a:r>
              <a:rPr lang="en-US" dirty="0"/>
              <a:t>Fusion Neutronics Meeting 2025  |  </a:t>
            </a:r>
            <a:r>
              <a:rPr lang="en-US" altLang="ja-JP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SDR for beam dump in LIPAc w/ D1S MCNP</a:t>
            </a:r>
            <a:endParaRPr lang="es-ES" altLang="ja-JP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8" name="Date Placeholder 1">
            <a:extLst>
              <a:ext uri="{FF2B5EF4-FFF2-40B4-BE49-F238E27FC236}">
                <a16:creationId xmlns:a16="http://schemas.microsoft.com/office/drawing/2014/main" id="{9B51B5DC-7959-B89C-A60B-D2FD7A57CE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40" y="6546830"/>
            <a:ext cx="2052712" cy="338554"/>
          </a:xfrm>
        </p:spPr>
        <p:txBody>
          <a:bodyPr/>
          <a:lstStyle/>
          <a:p>
            <a:r>
              <a:rPr lang="it-IT" dirty="0"/>
              <a:t>7 – 10, April, 2025</a:t>
            </a:r>
            <a:endParaRPr lang="en-US" dirty="0"/>
          </a:p>
        </p:txBody>
      </p:sp>
      <p:sp>
        <p:nvSpPr>
          <p:cNvPr id="29" name="CuadroTexto 5">
            <a:extLst>
              <a:ext uri="{FF2B5EF4-FFF2-40B4-BE49-F238E27FC236}">
                <a16:creationId xmlns:a16="http://schemas.microsoft.com/office/drawing/2014/main" id="{32845F15-8DFE-13F0-2801-C491E7AD5343}"/>
              </a:ext>
            </a:extLst>
          </p:cNvPr>
          <p:cNvSpPr txBox="1"/>
          <p:nvPr/>
        </p:nvSpPr>
        <p:spPr>
          <a:xfrm>
            <a:off x="1127448" y="0"/>
            <a:ext cx="8856984" cy="586593"/>
          </a:xfrm>
          <a:prstGeom prst="rect">
            <a:avLst/>
          </a:prstGeom>
          <a:noFill/>
          <a:effectLst/>
        </p:spPr>
        <p:txBody>
          <a:bodyPr wrap="square" lIns="90000" tIns="72000" rIns="90000" bIns="0" rtlCol="0" anchor="ctr" anchorCtr="1">
            <a:noAutofit/>
          </a:bodyPr>
          <a:lstStyle/>
          <a:p>
            <a:r>
              <a:rPr lang="en-GB" altLang="ja-JP" sz="4000" b="1" dirty="0">
                <a:solidFill>
                  <a:srgbClr val="0070C0"/>
                </a:solidFill>
                <a:latin typeface="Helvetica" pitchFamily="2" charset="0"/>
                <a:ea typeface="Gill Sans Nova Book" panose="020B0502020204020203" pitchFamily="34" charset="-128"/>
                <a:cs typeface="Gill Sans Nova Book" panose="020B0502020204020203" pitchFamily="34" charset="-128"/>
              </a:rPr>
              <a:t>LIPAc Beam Dump</a:t>
            </a:r>
            <a:endParaRPr lang="en-US" altLang="ja-JP" sz="4000" b="1" dirty="0">
              <a:solidFill>
                <a:srgbClr val="0070C0"/>
              </a:solidFill>
              <a:latin typeface="Helvetica" pitchFamily="2" charset="0"/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103">
                <a:extLst>
                  <a:ext uri="{FF2B5EF4-FFF2-40B4-BE49-F238E27FC236}">
                    <a16:creationId xmlns:a16="http://schemas.microsoft.com/office/drawing/2014/main" id="{A9EC9F44-AD4D-C695-CDBC-70C80C7071AC}"/>
                  </a:ext>
                </a:extLst>
              </p:cNvPr>
              <p:cNvSpPr txBox="1"/>
              <p:nvPr/>
            </p:nvSpPr>
            <p:spPr>
              <a:xfrm>
                <a:off x="296340" y="4244593"/>
                <a:ext cx="1159932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kumimoji="1" lang="en-US" altLang="ko-Kore-JP" dirty="0"/>
                  <a:t>Intense deuterons of </a:t>
                </a:r>
                <a14:m>
                  <m:oMath xmlns:m="http://schemas.openxmlformats.org/officeDocument/2006/math">
                    <m:r>
                      <a:rPr kumimoji="1" lang="en-US" altLang="ko-Kore-JP" b="0" i="1" smtClean="0">
                        <a:latin typeface="Cambria Math" panose="02040503050406030204" pitchFamily="18" charset="0"/>
                      </a:rPr>
                      <m:t>8</m:t>
                    </m:r>
                    <m:r>
                      <a:rPr kumimoji="1" lang="en-US" altLang="ko-Kore-JP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kumimoji="1" lang="en-US" altLang="ko-Kore-JP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ko-Kore-JP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kumimoji="1" lang="en-US" altLang="ko-Kore-JP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17</m:t>
                        </m:r>
                      </m:sup>
                    </m:sSup>
                  </m:oMath>
                </a14:m>
                <a:r>
                  <a:rPr kumimoji="1" lang="en-US" altLang="ko-Kore-JP" dirty="0"/>
                  <a:t> [d/s] (125 mA) are bombarded into the Copper cone. </a:t>
                </a:r>
              </a:p>
            </p:txBody>
          </p:sp>
        </mc:Choice>
        <mc:Fallback xmlns="">
          <p:sp>
            <p:nvSpPr>
              <p:cNvPr id="32" name="TextBox 103">
                <a:extLst>
                  <a:ext uri="{FF2B5EF4-FFF2-40B4-BE49-F238E27FC236}">
                    <a16:creationId xmlns:a16="http://schemas.microsoft.com/office/drawing/2014/main" id="{A9EC9F44-AD4D-C695-CDBC-70C80C7071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340" y="4244593"/>
                <a:ext cx="11599320" cy="461665"/>
              </a:xfrm>
              <a:prstGeom prst="rect">
                <a:avLst/>
              </a:prstGeom>
              <a:blipFill>
                <a:blip r:embed="rId2"/>
                <a:stretch>
                  <a:fillRect l="-736" t="-10526" b="-2894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103">
            <a:extLst>
              <a:ext uri="{FF2B5EF4-FFF2-40B4-BE49-F238E27FC236}">
                <a16:creationId xmlns:a16="http://schemas.microsoft.com/office/drawing/2014/main" id="{BD1F5D80-50C5-5DEA-6894-B5723DFF01F0}"/>
              </a:ext>
            </a:extLst>
          </p:cNvPr>
          <p:cNvSpPr txBox="1"/>
          <p:nvPr/>
        </p:nvSpPr>
        <p:spPr>
          <a:xfrm>
            <a:off x="263352" y="5487157"/>
            <a:ext cx="9090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ko-Kore-JP" dirty="0"/>
              <a:t>Secondary neutrons are generated by nuclear reactions of Cu(</a:t>
            </a:r>
            <a:r>
              <a:rPr kumimoji="1" lang="en-US" altLang="ko-Kore-JP" dirty="0" err="1"/>
              <a:t>d,xn</a:t>
            </a:r>
            <a:r>
              <a:rPr kumimoji="1" lang="en-US" altLang="ko-Kore-JP" dirty="0"/>
              <a:t>).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103">
                <a:extLst>
                  <a:ext uri="{FF2B5EF4-FFF2-40B4-BE49-F238E27FC236}">
                    <a16:creationId xmlns:a16="http://schemas.microsoft.com/office/drawing/2014/main" id="{429A4C7A-D4B6-7DA0-C64B-B96F8C5ABDA8}"/>
                  </a:ext>
                </a:extLst>
              </p:cNvPr>
              <p:cNvSpPr txBox="1"/>
              <p:nvPr/>
            </p:nvSpPr>
            <p:spPr>
              <a:xfrm>
                <a:off x="301276" y="4692444"/>
                <a:ext cx="1145472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kumimoji="1" lang="en-US" altLang="ko-Kore-JP" dirty="0"/>
                  <a:t>The deuterons only activate Cu cone due to the short range in copper, which is 50 </a:t>
                </a:r>
                <a14:m>
                  <m:oMath xmlns:m="http://schemas.openxmlformats.org/officeDocument/2006/math">
                    <m:r>
                      <a:rPr kumimoji="1" lang="en-US" altLang="ko-Kore-JP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kumimoji="1" lang="en-US" altLang="ko-Kore-JP" dirty="0"/>
                  <a:t>m for 5 MeV and 130 </a:t>
                </a:r>
                <a14:m>
                  <m:oMath xmlns:m="http://schemas.openxmlformats.org/officeDocument/2006/math">
                    <m:r>
                      <a:rPr kumimoji="1" lang="en-US" altLang="ko-Kore-JP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kumimoji="1" lang="en-US" altLang="ko-Kore-JP" dirty="0"/>
                  <a:t>m for 9 MeV, while the Cu cone thickness is around 5 mm. </a:t>
                </a:r>
              </a:p>
            </p:txBody>
          </p:sp>
        </mc:Choice>
        <mc:Fallback xmlns="">
          <p:sp>
            <p:nvSpPr>
              <p:cNvPr id="35" name="TextBox 103">
                <a:extLst>
                  <a:ext uri="{FF2B5EF4-FFF2-40B4-BE49-F238E27FC236}">
                    <a16:creationId xmlns:a16="http://schemas.microsoft.com/office/drawing/2014/main" id="{429A4C7A-D4B6-7DA0-C64B-B96F8C5ABD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276" y="4692444"/>
                <a:ext cx="11454726" cy="830997"/>
              </a:xfrm>
              <a:prstGeom prst="rect">
                <a:avLst/>
              </a:prstGeom>
              <a:blipFill>
                <a:blip r:embed="rId3"/>
                <a:stretch>
                  <a:fillRect l="-692" t="-5882" b="-1617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TextBox 103">
            <a:extLst>
              <a:ext uri="{FF2B5EF4-FFF2-40B4-BE49-F238E27FC236}">
                <a16:creationId xmlns:a16="http://schemas.microsoft.com/office/drawing/2014/main" id="{BD5D9DC4-BB04-F67D-64BB-2BF05EAB3D44}"/>
              </a:ext>
            </a:extLst>
          </p:cNvPr>
          <p:cNvSpPr txBox="1"/>
          <p:nvPr/>
        </p:nvSpPr>
        <p:spPr>
          <a:xfrm>
            <a:off x="269207" y="5919663"/>
            <a:ext cx="11593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ko-Kore-JP" dirty="0"/>
              <a:t>These secondary neutrons can activate not only Cu cone, but also SS pipes, Fe, concrete. </a:t>
            </a:r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DFED620D-7742-C51E-1C20-B3CB922305A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7794" y="1292454"/>
            <a:ext cx="3792102" cy="2848314"/>
          </a:xfrm>
          <a:prstGeom prst="rect">
            <a:avLst/>
          </a:prstGeom>
        </p:spPr>
      </p:pic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3D56C6EE-43EA-D893-C697-74B6F3093D4E}"/>
              </a:ext>
            </a:extLst>
          </p:cNvPr>
          <p:cNvCxnSpPr/>
          <p:nvPr/>
        </p:nvCxnSpPr>
        <p:spPr>
          <a:xfrm>
            <a:off x="263352" y="2537468"/>
            <a:ext cx="1584176" cy="0"/>
          </a:xfrm>
          <a:prstGeom prst="straightConnector1">
            <a:avLst/>
          </a:prstGeom>
          <a:ln w="63500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A7ED7F9-0C81-2AA1-7925-59024F435F76}"/>
              </a:ext>
            </a:extLst>
          </p:cNvPr>
          <p:cNvSpPr txBox="1"/>
          <p:nvPr/>
        </p:nvSpPr>
        <p:spPr>
          <a:xfrm>
            <a:off x="54900" y="2081241"/>
            <a:ext cx="1197792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dirty="0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Beam</a:t>
            </a:r>
            <a:endParaRPr kumimoji="1" lang="ja-JP" altLang="en-US" sz="2000" dirty="0">
              <a:solidFill>
                <a:srgbClr val="FF0000"/>
              </a:solidFill>
              <a:latin typeface="Arial" panose="020B0604020202020204" pitchFamily="34" charset="0"/>
              <a:ea typeface="ＭＳ Ｐゴシック" panose="020B0600070205080204" pitchFamily="50" charset="-128"/>
            </a:endParaRPr>
          </a:p>
        </p:txBody>
      </p: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9659E2AA-5F17-F0DE-FCF4-0ED506876DAB}"/>
              </a:ext>
            </a:extLst>
          </p:cNvPr>
          <p:cNvCxnSpPr>
            <a:cxnSpLocks/>
          </p:cNvCxnSpPr>
          <p:nvPr/>
        </p:nvCxnSpPr>
        <p:spPr>
          <a:xfrm flipH="1">
            <a:off x="3079804" y="896211"/>
            <a:ext cx="2797992" cy="1264154"/>
          </a:xfrm>
          <a:prstGeom prst="straightConnector1">
            <a:avLst/>
          </a:prstGeom>
          <a:ln w="38100">
            <a:solidFill>
              <a:schemeClr val="tx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6B1EB28C-1164-882C-B48C-25064089306F}"/>
              </a:ext>
            </a:extLst>
          </p:cNvPr>
          <p:cNvGrpSpPr/>
          <p:nvPr/>
        </p:nvGrpSpPr>
        <p:grpSpPr>
          <a:xfrm>
            <a:off x="4655840" y="801706"/>
            <a:ext cx="6965486" cy="3339062"/>
            <a:chOff x="4655840" y="801706"/>
            <a:chExt cx="6965486" cy="3339062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17218E31-E8E4-2D5B-28AB-F8FA7E1F8A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7258" y="1312629"/>
              <a:ext cx="5237294" cy="2828139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4" name="直線矢印コネクタ 13">
              <a:extLst>
                <a:ext uri="{FF2B5EF4-FFF2-40B4-BE49-F238E27FC236}">
                  <a16:creationId xmlns:a16="http://schemas.microsoft.com/office/drawing/2014/main" id="{581792A6-C79E-0A38-3543-A532A1E7505F}"/>
                </a:ext>
              </a:extLst>
            </p:cNvPr>
            <p:cNvCxnSpPr>
              <a:cxnSpLocks/>
            </p:cNvCxnSpPr>
            <p:nvPr/>
          </p:nvCxnSpPr>
          <p:spPr>
            <a:xfrm>
              <a:off x="8904312" y="1052736"/>
              <a:ext cx="259909" cy="148473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CB651C13-F07A-53CE-CD9E-74AEBB422B52}"/>
                </a:ext>
              </a:extLst>
            </p:cNvPr>
            <p:cNvSpPr txBox="1"/>
            <p:nvPr/>
          </p:nvSpPr>
          <p:spPr>
            <a:xfrm>
              <a:off x="7933729" y="808933"/>
              <a:ext cx="2088232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Cu cone target</a:t>
              </a:r>
              <a:endParaRPr kumimoji="1" lang="ja-JP" altLang="en-US" sz="2000" dirty="0"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  <p:cxnSp>
          <p:nvCxnSpPr>
            <p:cNvPr id="16" name="直線矢印コネクタ 15">
              <a:extLst>
                <a:ext uri="{FF2B5EF4-FFF2-40B4-BE49-F238E27FC236}">
                  <a16:creationId xmlns:a16="http://schemas.microsoft.com/office/drawing/2014/main" id="{FB17121B-BE02-D584-B605-AB9AE6E5EBE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133046" y="2852936"/>
              <a:ext cx="653606" cy="106761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5CCF59B7-F85C-8181-CB05-DD762B231E7A}"/>
                </a:ext>
              </a:extLst>
            </p:cNvPr>
            <p:cNvSpPr txBox="1"/>
            <p:nvPr/>
          </p:nvSpPr>
          <p:spPr>
            <a:xfrm>
              <a:off x="7719230" y="3677305"/>
              <a:ext cx="3201306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Polyethylene (for neutron)</a:t>
              </a:r>
              <a:endParaRPr kumimoji="1" lang="ja-JP" altLang="en-US" sz="2000" dirty="0"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  <p:cxnSp>
          <p:nvCxnSpPr>
            <p:cNvPr id="22" name="直線矢印コネクタ 21">
              <a:extLst>
                <a:ext uri="{FF2B5EF4-FFF2-40B4-BE49-F238E27FC236}">
                  <a16:creationId xmlns:a16="http://schemas.microsoft.com/office/drawing/2014/main" id="{BFABC13B-DCDE-BCAF-4683-D57B1A6FC52B}"/>
                </a:ext>
              </a:extLst>
            </p:cNvPr>
            <p:cNvCxnSpPr>
              <a:cxnSpLocks/>
            </p:cNvCxnSpPr>
            <p:nvPr/>
          </p:nvCxnSpPr>
          <p:spPr>
            <a:xfrm>
              <a:off x="6806034" y="987707"/>
              <a:ext cx="1738238" cy="107314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3434BAF9-1E9C-6A2D-73AB-6B21B8FEF05F}"/>
                </a:ext>
              </a:extLst>
            </p:cNvPr>
            <p:cNvSpPr txBox="1"/>
            <p:nvPr/>
          </p:nvSpPr>
          <p:spPr>
            <a:xfrm>
              <a:off x="4655840" y="801706"/>
              <a:ext cx="3015826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Iron shield (for gamma)</a:t>
              </a:r>
              <a:endParaRPr kumimoji="1" lang="ja-JP" altLang="en-US" sz="2000" dirty="0"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  <p:cxnSp>
          <p:nvCxnSpPr>
            <p:cNvPr id="4" name="直線矢印コネクタ 3">
              <a:extLst>
                <a:ext uri="{FF2B5EF4-FFF2-40B4-BE49-F238E27FC236}">
                  <a16:creationId xmlns:a16="http://schemas.microsoft.com/office/drawing/2014/main" id="{F45E6C26-04A6-1252-B6CF-411E6F80A0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51363" y="1034444"/>
              <a:ext cx="959201" cy="1255284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965B7DEB-3209-98FA-1DAA-3F6891A4F73C}"/>
                </a:ext>
              </a:extLst>
            </p:cNvPr>
            <p:cNvSpPr txBox="1"/>
            <p:nvPr/>
          </p:nvSpPr>
          <p:spPr>
            <a:xfrm>
              <a:off x="10335724" y="801706"/>
              <a:ext cx="1285602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SS pipe</a:t>
              </a:r>
              <a:endParaRPr kumimoji="1" lang="ja-JP" altLang="en-US" sz="2000" dirty="0"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902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701A97-D283-E4BB-BCED-8D4625CE0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77452A-53A1-BB9A-4561-2F42E660D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7568" y="6521097"/>
            <a:ext cx="8712968" cy="338554"/>
          </a:xfrm>
        </p:spPr>
        <p:txBody>
          <a:bodyPr/>
          <a:lstStyle/>
          <a:p>
            <a:r>
              <a:rPr lang="en-US" dirty="0"/>
              <a:t>Fusion Neutronics Meeting 2025  |  </a:t>
            </a:r>
            <a:r>
              <a:rPr lang="en-US" altLang="ja-JP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SDR for beam dump in LIPAc w/ D1S MCNP</a:t>
            </a:r>
            <a:endParaRPr lang="es-ES" altLang="ja-JP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C47BC904-8473-36D8-8E82-D4673688E1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40" y="6546830"/>
            <a:ext cx="2052712" cy="338554"/>
          </a:xfrm>
        </p:spPr>
        <p:txBody>
          <a:bodyPr/>
          <a:lstStyle/>
          <a:p>
            <a:r>
              <a:rPr lang="it-IT" dirty="0"/>
              <a:t>7 – 10, April, 2025</a:t>
            </a:r>
            <a:endParaRPr lang="en-US" dirty="0"/>
          </a:p>
        </p:txBody>
      </p:sp>
      <p:sp>
        <p:nvSpPr>
          <p:cNvPr id="2" name="CuadroTexto 5">
            <a:extLst>
              <a:ext uri="{FF2B5EF4-FFF2-40B4-BE49-F238E27FC236}">
                <a16:creationId xmlns:a16="http://schemas.microsoft.com/office/drawing/2014/main" id="{AE9FD30C-DB01-90FD-CAA3-E705C904C62F}"/>
              </a:ext>
            </a:extLst>
          </p:cNvPr>
          <p:cNvSpPr txBox="1"/>
          <p:nvPr/>
        </p:nvSpPr>
        <p:spPr>
          <a:xfrm>
            <a:off x="1127448" y="0"/>
            <a:ext cx="8856984" cy="586593"/>
          </a:xfrm>
          <a:prstGeom prst="rect">
            <a:avLst/>
          </a:prstGeom>
          <a:noFill/>
          <a:effectLst/>
        </p:spPr>
        <p:txBody>
          <a:bodyPr wrap="square" lIns="90000" tIns="72000" rIns="90000" bIns="0" rtlCol="0" anchor="ctr" anchorCtr="1">
            <a:noAutofit/>
          </a:bodyPr>
          <a:lstStyle/>
          <a:p>
            <a:r>
              <a:rPr lang="en-GB" altLang="ja-JP" sz="3200" b="1" dirty="0">
                <a:solidFill>
                  <a:srgbClr val="0070C0"/>
                </a:solidFill>
                <a:latin typeface="Helvetica" pitchFamily="2" charset="0"/>
                <a:ea typeface="Gill Sans Nova Book" panose="020B0502020204020203" pitchFamily="34" charset="-128"/>
                <a:cs typeface="Gill Sans Nova Book" panose="020B0502020204020203" pitchFamily="34" charset="-128"/>
              </a:rPr>
              <a:t>Shutdown dose rate around the beam dump</a:t>
            </a:r>
            <a:endParaRPr lang="en-US" altLang="ja-JP" sz="3200" b="1" dirty="0">
              <a:solidFill>
                <a:srgbClr val="0070C0"/>
              </a:solidFill>
              <a:latin typeface="Helvetica" pitchFamily="2" charset="0"/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5" name="TextBox 103">
            <a:extLst>
              <a:ext uri="{FF2B5EF4-FFF2-40B4-BE49-F238E27FC236}">
                <a16:creationId xmlns:a16="http://schemas.microsoft.com/office/drawing/2014/main" id="{3442E975-F8B2-45B8-9F83-66AB2E5BCA8D}"/>
              </a:ext>
            </a:extLst>
          </p:cNvPr>
          <p:cNvSpPr txBox="1"/>
          <p:nvPr/>
        </p:nvSpPr>
        <p:spPr>
          <a:xfrm>
            <a:off x="355981" y="1481601"/>
            <a:ext cx="66761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kumimoji="1" lang="en-US" altLang="ko-Kore-JP" dirty="0"/>
              <a:t>Estimate the shutdown dose rate (SDR) around the beam dump for the maintenance after the beam operation. </a:t>
            </a:r>
          </a:p>
        </p:txBody>
      </p:sp>
      <p:sp>
        <p:nvSpPr>
          <p:cNvPr id="7" name="TextBox 103">
            <a:extLst>
              <a:ext uri="{FF2B5EF4-FFF2-40B4-BE49-F238E27FC236}">
                <a16:creationId xmlns:a16="http://schemas.microsoft.com/office/drawing/2014/main" id="{50594313-76E1-CA29-88B6-A613FAA82DAA}"/>
              </a:ext>
            </a:extLst>
          </p:cNvPr>
          <p:cNvSpPr txBox="1"/>
          <p:nvPr/>
        </p:nvSpPr>
        <p:spPr>
          <a:xfrm>
            <a:off x="315651" y="4668244"/>
            <a:ext cx="11612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kumimoji="1" lang="en-US" altLang="ko-Kore-JP" dirty="0"/>
              <a:t>This study uses Direct 1 Step (D1S) method for neutrons because Rigorous 2  Step (R2S) method requires an approximation by meshing MCNP cells for neutron flux.</a:t>
            </a:r>
          </a:p>
        </p:txBody>
      </p:sp>
      <p:sp>
        <p:nvSpPr>
          <p:cNvPr id="8" name="TextBox 103">
            <a:extLst>
              <a:ext uri="{FF2B5EF4-FFF2-40B4-BE49-F238E27FC236}">
                <a16:creationId xmlns:a16="http://schemas.microsoft.com/office/drawing/2014/main" id="{01AE86A6-6DC4-2E14-8FFC-D6DAF4318BC1}"/>
              </a:ext>
            </a:extLst>
          </p:cNvPr>
          <p:cNvSpPr txBox="1"/>
          <p:nvPr/>
        </p:nvSpPr>
        <p:spPr>
          <a:xfrm>
            <a:off x="306447" y="908720"/>
            <a:ext cx="1746436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ore-JP" b="1" dirty="0"/>
              <a:t>Objectives</a:t>
            </a:r>
          </a:p>
        </p:txBody>
      </p:sp>
      <p:sp>
        <p:nvSpPr>
          <p:cNvPr id="9" name="TextBox 103">
            <a:extLst>
              <a:ext uri="{FF2B5EF4-FFF2-40B4-BE49-F238E27FC236}">
                <a16:creationId xmlns:a16="http://schemas.microsoft.com/office/drawing/2014/main" id="{EF844574-1D8A-961C-413A-947ED1E8936C}"/>
              </a:ext>
            </a:extLst>
          </p:cNvPr>
          <p:cNvSpPr txBox="1"/>
          <p:nvPr/>
        </p:nvSpPr>
        <p:spPr>
          <a:xfrm>
            <a:off x="317116" y="4097977"/>
            <a:ext cx="4159617" cy="461665"/>
          </a:xfrm>
          <a:prstGeom prst="rect">
            <a:avLst/>
          </a:prstGeom>
          <a:solidFill>
            <a:srgbClr val="66FFFF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ore-JP" b="1" dirty="0"/>
              <a:t>Calculation method for SDR</a:t>
            </a:r>
          </a:p>
        </p:txBody>
      </p:sp>
      <p:sp>
        <p:nvSpPr>
          <p:cNvPr id="19" name="TextBox 103">
            <a:extLst>
              <a:ext uri="{FF2B5EF4-FFF2-40B4-BE49-F238E27FC236}">
                <a16:creationId xmlns:a16="http://schemas.microsoft.com/office/drawing/2014/main" id="{1DBBFF20-D9ED-B74A-E78E-125EC8A500BD}"/>
              </a:ext>
            </a:extLst>
          </p:cNvPr>
          <p:cNvSpPr txBox="1"/>
          <p:nvPr/>
        </p:nvSpPr>
        <p:spPr>
          <a:xfrm>
            <a:off x="355981" y="2708920"/>
            <a:ext cx="723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kumimoji="1" lang="en-US" altLang="ko-Kore-JP" dirty="0"/>
              <a:t>Understand the relationships among SDR, the deuteron beam energy, beam time, cooling time to develop the beam operation senario. </a:t>
            </a:r>
          </a:p>
        </p:txBody>
      </p:sp>
      <p:sp>
        <p:nvSpPr>
          <p:cNvPr id="10" name="TextBox 103">
            <a:extLst>
              <a:ext uri="{FF2B5EF4-FFF2-40B4-BE49-F238E27FC236}">
                <a16:creationId xmlns:a16="http://schemas.microsoft.com/office/drawing/2014/main" id="{1CF27514-C9DF-1C2A-DA1D-190E8CB5591F}"/>
              </a:ext>
            </a:extLst>
          </p:cNvPr>
          <p:cNvSpPr txBox="1"/>
          <p:nvPr/>
        </p:nvSpPr>
        <p:spPr>
          <a:xfrm>
            <a:off x="306447" y="5550331"/>
            <a:ext cx="11815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kumimoji="1" lang="en-US" altLang="ko-Kore-JP" dirty="0"/>
              <a:t>The SDR due to deuterons</a:t>
            </a:r>
            <a:r>
              <a:rPr kumimoji="1" lang="ja-JP" altLang="en-US" dirty="0"/>
              <a:t> </a:t>
            </a:r>
            <a:r>
              <a:rPr kumimoji="1" lang="en-US" altLang="ja-JP" dirty="0"/>
              <a:t>because of activation of </a:t>
            </a:r>
            <a:r>
              <a:rPr kumimoji="1" lang="en-US" altLang="ko-Kore-JP" dirty="0"/>
              <a:t>Cu cone, such as Cu-65(d,2n)Zn-65, is also separately calculated. </a:t>
            </a: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1D5CF2F5-BB45-E858-8720-E8F4258D62BD}"/>
              </a:ext>
            </a:extLst>
          </p:cNvPr>
          <p:cNvGrpSpPr/>
          <p:nvPr/>
        </p:nvGrpSpPr>
        <p:grpSpPr>
          <a:xfrm>
            <a:off x="7032104" y="916166"/>
            <a:ext cx="4751650" cy="3088898"/>
            <a:chOff x="7032104" y="717697"/>
            <a:chExt cx="4751650" cy="3088898"/>
          </a:xfrm>
        </p:grpSpPr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42D5F921-A72D-ED3E-E60E-2E6C9CD895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7823759" y="841291"/>
              <a:ext cx="3959995" cy="2965304"/>
            </a:xfrm>
            <a:prstGeom prst="rect">
              <a:avLst/>
            </a:prstGeom>
          </p:spPr>
        </p:pic>
        <p:cxnSp>
          <p:nvCxnSpPr>
            <p:cNvPr id="12" name="直線矢印コネクタ 11">
              <a:extLst>
                <a:ext uri="{FF2B5EF4-FFF2-40B4-BE49-F238E27FC236}">
                  <a16:creationId xmlns:a16="http://schemas.microsoft.com/office/drawing/2014/main" id="{A9081648-465D-EF2B-8855-3C4BCFECD677}"/>
                </a:ext>
              </a:extLst>
            </p:cNvPr>
            <p:cNvCxnSpPr>
              <a:cxnSpLocks/>
            </p:cNvCxnSpPr>
            <p:nvPr/>
          </p:nvCxnSpPr>
          <p:spPr>
            <a:xfrm>
              <a:off x="8328248" y="1052736"/>
              <a:ext cx="835973" cy="1484732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4FF95758-F476-7122-7FCD-A5F68CFDF67A}"/>
                </a:ext>
              </a:extLst>
            </p:cNvPr>
            <p:cNvSpPr txBox="1"/>
            <p:nvPr/>
          </p:nvSpPr>
          <p:spPr>
            <a:xfrm>
              <a:off x="7032104" y="717697"/>
              <a:ext cx="2448272" cy="707886"/>
            </a:xfrm>
            <a:prstGeom prst="rect">
              <a:avLst/>
            </a:prstGeom>
            <a:solidFill>
              <a:srgbClr val="FFCCFF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0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Cu cone target is</a:t>
              </a:r>
            </a:p>
            <a:p>
              <a:pPr algn="ctr"/>
              <a:r>
                <a:rPr kumimoji="1" lang="en-US" altLang="ja-JP" sz="2000" dirty="0">
                  <a:latin typeface="Arial" panose="020B0604020202020204" pitchFamily="34" charset="0"/>
                  <a:ea typeface="ＭＳ Ｐゴシック" panose="020B0600070205080204" pitchFamily="50" charset="-128"/>
                </a:rPr>
                <a:t>inside the SS pipe</a:t>
              </a:r>
              <a:endParaRPr kumimoji="1" lang="ja-JP" altLang="en-US" sz="2000" dirty="0">
                <a:latin typeface="Arial" panose="020B0604020202020204" pitchFamily="34" charset="0"/>
                <a:ea typeface="ＭＳ Ｐゴシック" panose="020B060007020508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6592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04959-5674-2459-F0C6-64219164A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279036-0911-754F-CE4D-F55EEE7F9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7568" y="6521097"/>
            <a:ext cx="8712968" cy="338554"/>
          </a:xfrm>
        </p:spPr>
        <p:txBody>
          <a:bodyPr/>
          <a:lstStyle/>
          <a:p>
            <a:r>
              <a:rPr lang="en-US" dirty="0"/>
              <a:t>Fusion Neutronics Meeting 2025  |  </a:t>
            </a:r>
            <a:r>
              <a:rPr lang="en-US" altLang="ja-JP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SDR for beam dump in LIPAc w/ D1S MCNP</a:t>
            </a:r>
            <a:endParaRPr lang="es-ES" altLang="ja-JP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D585A0DB-9411-6D40-070B-9467A7F443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40" y="6546830"/>
            <a:ext cx="2052712" cy="338554"/>
          </a:xfrm>
        </p:spPr>
        <p:txBody>
          <a:bodyPr/>
          <a:lstStyle/>
          <a:p>
            <a:r>
              <a:rPr lang="it-IT" dirty="0"/>
              <a:t>7 – 10, April, 2025</a:t>
            </a:r>
            <a:endParaRPr lang="en-US" dirty="0"/>
          </a:p>
        </p:txBody>
      </p:sp>
      <p:sp>
        <p:nvSpPr>
          <p:cNvPr id="2" name="CuadroTexto 5">
            <a:extLst>
              <a:ext uri="{FF2B5EF4-FFF2-40B4-BE49-F238E27FC236}">
                <a16:creationId xmlns:a16="http://schemas.microsoft.com/office/drawing/2014/main" id="{F169424D-6B0E-6144-2FBE-3C91E224E5F4}"/>
              </a:ext>
            </a:extLst>
          </p:cNvPr>
          <p:cNvSpPr txBox="1"/>
          <p:nvPr/>
        </p:nvSpPr>
        <p:spPr>
          <a:xfrm>
            <a:off x="1127448" y="0"/>
            <a:ext cx="8856984" cy="586593"/>
          </a:xfrm>
          <a:prstGeom prst="rect">
            <a:avLst/>
          </a:prstGeom>
          <a:noFill/>
          <a:effectLst/>
        </p:spPr>
        <p:txBody>
          <a:bodyPr wrap="square" lIns="90000" tIns="72000" rIns="90000" bIns="0" rtlCol="0" anchor="ctr" anchorCtr="1">
            <a:noAutofit/>
          </a:bodyPr>
          <a:lstStyle/>
          <a:p>
            <a:r>
              <a:rPr lang="en-GB" altLang="ja-JP" sz="4000" b="1" dirty="0">
                <a:solidFill>
                  <a:srgbClr val="0070C0"/>
                </a:solidFill>
                <a:latin typeface="Helvetica" pitchFamily="2" charset="0"/>
                <a:ea typeface="Gill Sans Nova Book" panose="020B0502020204020203" pitchFamily="34" charset="-128"/>
                <a:cs typeface="Gill Sans Nova Book" panose="020B0502020204020203" pitchFamily="34" charset="-128"/>
              </a:rPr>
              <a:t>Neutron intensity by Cu-d reaction</a:t>
            </a:r>
            <a:endParaRPr lang="en-US" altLang="ja-JP" sz="4000" b="1" dirty="0">
              <a:solidFill>
                <a:srgbClr val="0070C0"/>
              </a:solidFill>
              <a:latin typeface="Helvetica" pitchFamily="2" charset="0"/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10" name="TextBox 103">
            <a:extLst>
              <a:ext uri="{FF2B5EF4-FFF2-40B4-BE49-F238E27FC236}">
                <a16:creationId xmlns:a16="http://schemas.microsoft.com/office/drawing/2014/main" id="{3B7B4580-4D95-B08E-645E-4013B09082D8}"/>
              </a:ext>
            </a:extLst>
          </p:cNvPr>
          <p:cNvSpPr txBox="1"/>
          <p:nvPr/>
        </p:nvSpPr>
        <p:spPr>
          <a:xfrm>
            <a:off x="191344" y="725795"/>
            <a:ext cx="118698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kumimoji="1" lang="en-US" altLang="ko-Kore-JP" dirty="0"/>
              <a:t>Neutron intensities due to Cu-d nuclear reactions are calculated for D1S MCNP calculations in the case of 5 MeV and 9 MeV deuterons using a simple axisymmetric geometry. </a:t>
            </a: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987F37EE-63E5-40F3-95D2-19F678F36577}"/>
              </a:ext>
            </a:extLst>
          </p:cNvPr>
          <p:cNvGrpSpPr/>
          <p:nvPr/>
        </p:nvGrpSpPr>
        <p:grpSpPr>
          <a:xfrm>
            <a:off x="3215680" y="2924944"/>
            <a:ext cx="8980716" cy="2851896"/>
            <a:chOff x="3215680" y="3121904"/>
            <a:chExt cx="8980716" cy="2851896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54452F22-AF19-AB83-105E-F9590D7F3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5680" y="3143732"/>
              <a:ext cx="4536503" cy="28300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308FBFE1-F6B5-66AE-54E1-02251A13D2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2468" y="3121904"/>
              <a:ext cx="4423928" cy="283006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TextBox 103">
              <a:extLst>
                <a:ext uri="{FF2B5EF4-FFF2-40B4-BE49-F238E27FC236}">
                  <a16:creationId xmlns:a16="http://schemas.microsoft.com/office/drawing/2014/main" id="{BA6B0F7D-62D9-A8D2-6B6E-1DCDDA0646C0}"/>
                </a:ext>
              </a:extLst>
            </p:cNvPr>
            <p:cNvSpPr txBox="1"/>
            <p:nvPr/>
          </p:nvSpPr>
          <p:spPr>
            <a:xfrm>
              <a:off x="4367808" y="3429000"/>
              <a:ext cx="1512168" cy="400110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sz="2000" dirty="0"/>
                <a:t>5 MeV (D+)</a:t>
              </a:r>
            </a:p>
          </p:txBody>
        </p:sp>
        <p:sp>
          <p:nvSpPr>
            <p:cNvPr id="13" name="TextBox 103">
              <a:extLst>
                <a:ext uri="{FF2B5EF4-FFF2-40B4-BE49-F238E27FC236}">
                  <a16:creationId xmlns:a16="http://schemas.microsoft.com/office/drawing/2014/main" id="{69F5004D-B341-B841-0BA6-E1B9B2DF05A4}"/>
                </a:ext>
              </a:extLst>
            </p:cNvPr>
            <p:cNvSpPr txBox="1"/>
            <p:nvPr/>
          </p:nvSpPr>
          <p:spPr>
            <a:xfrm>
              <a:off x="8832304" y="4941168"/>
              <a:ext cx="1512168" cy="400110"/>
            </a:xfrm>
            <a:prstGeom prst="rect">
              <a:avLst/>
            </a:prstGeom>
            <a:solidFill>
              <a:srgbClr val="FFCC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sz="2000" dirty="0"/>
                <a:t>9 MeV (D+)</a:t>
              </a:r>
            </a:p>
          </p:txBody>
        </p:sp>
      </p:grpSp>
      <p:sp>
        <p:nvSpPr>
          <p:cNvPr id="14" name="TextBox 103">
            <a:extLst>
              <a:ext uri="{FF2B5EF4-FFF2-40B4-BE49-F238E27FC236}">
                <a16:creationId xmlns:a16="http://schemas.microsoft.com/office/drawing/2014/main" id="{465B923C-5385-A2FE-19A5-78052283CC5A}"/>
              </a:ext>
            </a:extLst>
          </p:cNvPr>
          <p:cNvSpPr txBox="1"/>
          <p:nvPr/>
        </p:nvSpPr>
        <p:spPr>
          <a:xfrm>
            <a:off x="3423789" y="5877272"/>
            <a:ext cx="8656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ore-JP" u="sng" dirty="0"/>
              <a:t>Calculation results on Double differential neutron thick target yield</a:t>
            </a: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B8628F1B-4FB5-7A45-4D7E-3F178171B73E}"/>
              </a:ext>
            </a:extLst>
          </p:cNvPr>
          <p:cNvGrpSpPr/>
          <p:nvPr/>
        </p:nvGrpSpPr>
        <p:grpSpPr>
          <a:xfrm>
            <a:off x="322135" y="2814423"/>
            <a:ext cx="2712896" cy="3710921"/>
            <a:chOff x="322135" y="2870378"/>
            <a:chExt cx="2712896" cy="3710921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C6D04BAC-56EB-11AC-CB9F-A0D3DE8CF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3591" y="3297156"/>
              <a:ext cx="2520280" cy="2513347"/>
            </a:xfrm>
            <a:prstGeom prst="rect">
              <a:avLst/>
            </a:prstGeom>
          </p:spPr>
        </p:pic>
        <p:sp>
          <p:nvSpPr>
            <p:cNvPr id="17" name="TextBox 103">
              <a:extLst>
                <a:ext uri="{FF2B5EF4-FFF2-40B4-BE49-F238E27FC236}">
                  <a16:creationId xmlns:a16="http://schemas.microsoft.com/office/drawing/2014/main" id="{55A32746-F14E-5B69-60A0-F013CF8F005C}"/>
                </a:ext>
              </a:extLst>
            </p:cNvPr>
            <p:cNvSpPr txBox="1"/>
            <p:nvPr/>
          </p:nvSpPr>
          <p:spPr>
            <a:xfrm>
              <a:off x="895649" y="4086480"/>
              <a:ext cx="14761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sz="1800" dirty="0"/>
                <a:t>Cu (t:0.2mm)</a:t>
              </a:r>
            </a:p>
          </p:txBody>
        </p:sp>
        <p:sp>
          <p:nvSpPr>
            <p:cNvPr id="6" name="TextBox 103">
              <a:extLst>
                <a:ext uri="{FF2B5EF4-FFF2-40B4-BE49-F238E27FC236}">
                  <a16:creationId xmlns:a16="http://schemas.microsoft.com/office/drawing/2014/main" id="{212F3876-3EF2-6638-7A31-209DED4BE983}"/>
                </a:ext>
              </a:extLst>
            </p:cNvPr>
            <p:cNvSpPr txBox="1"/>
            <p:nvPr/>
          </p:nvSpPr>
          <p:spPr>
            <a:xfrm>
              <a:off x="322135" y="5750302"/>
              <a:ext cx="27128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u="sng" dirty="0"/>
                <a:t>Neutron flux (Cu-d: 5 MeV/9MeV)</a:t>
              </a:r>
            </a:p>
          </p:txBody>
        </p:sp>
        <p:cxnSp>
          <p:nvCxnSpPr>
            <p:cNvPr id="16" name="直線矢印コネクタ 15">
              <a:extLst>
                <a:ext uri="{FF2B5EF4-FFF2-40B4-BE49-F238E27FC236}">
                  <a16:creationId xmlns:a16="http://schemas.microsoft.com/office/drawing/2014/main" id="{9E0ED057-3492-5E36-FAEA-68ED8BBA757B}"/>
                </a:ext>
              </a:extLst>
            </p:cNvPr>
            <p:cNvCxnSpPr>
              <a:cxnSpLocks/>
            </p:cNvCxnSpPr>
            <p:nvPr/>
          </p:nvCxnSpPr>
          <p:spPr>
            <a:xfrm>
              <a:off x="1037196" y="3202967"/>
              <a:ext cx="234268" cy="382221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03">
              <a:extLst>
                <a:ext uri="{FF2B5EF4-FFF2-40B4-BE49-F238E27FC236}">
                  <a16:creationId xmlns:a16="http://schemas.microsoft.com/office/drawing/2014/main" id="{2FB3FBB2-B90F-32C1-44F8-C45C9498D3E4}"/>
                </a:ext>
              </a:extLst>
            </p:cNvPr>
            <p:cNvSpPr txBox="1"/>
            <p:nvPr/>
          </p:nvSpPr>
          <p:spPr>
            <a:xfrm>
              <a:off x="453830" y="2870378"/>
              <a:ext cx="2346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sz="1800" u="sng" dirty="0"/>
                <a:t>tally (5-degree mesh)</a:t>
              </a:r>
            </a:p>
          </p:txBody>
        </p:sp>
      </p:grpSp>
      <p:sp>
        <p:nvSpPr>
          <p:cNvPr id="22" name="TextBox 103">
            <a:extLst>
              <a:ext uri="{FF2B5EF4-FFF2-40B4-BE49-F238E27FC236}">
                <a16:creationId xmlns:a16="http://schemas.microsoft.com/office/drawing/2014/main" id="{B1A637D7-1BDD-8C8E-E385-9C254050101C}"/>
              </a:ext>
            </a:extLst>
          </p:cNvPr>
          <p:cNvSpPr txBox="1"/>
          <p:nvPr/>
        </p:nvSpPr>
        <p:spPr>
          <a:xfrm>
            <a:off x="623392" y="1579194"/>
            <a:ext cx="10569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en-US" altLang="ko-Kore-JP" dirty="0"/>
              <a:t>JENDL-5 deuteron sublibrary is used for the neutron yield calculations.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103">
                <a:extLst>
                  <a:ext uri="{FF2B5EF4-FFF2-40B4-BE49-F238E27FC236}">
                    <a16:creationId xmlns:a16="http://schemas.microsoft.com/office/drawing/2014/main" id="{D98780EA-72F2-9C42-ECA6-F63B31316130}"/>
                  </a:ext>
                </a:extLst>
              </p:cNvPr>
              <p:cNvSpPr txBox="1"/>
              <p:nvPr/>
            </p:nvSpPr>
            <p:spPr>
              <a:xfrm>
                <a:off x="623393" y="2021939"/>
                <a:ext cx="1143781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ü"/>
                </a:pPr>
                <a:r>
                  <a:rPr kumimoji="1" lang="en-US" altLang="ko-Kore-JP" dirty="0"/>
                  <a:t>Total neutron intensities are </a:t>
                </a:r>
                <a14:m>
                  <m:oMath xmlns:m="http://schemas.openxmlformats.org/officeDocument/2006/math">
                    <m:r>
                      <a:rPr kumimoji="1" lang="en-US" altLang="ko-Kore-JP" b="0" i="1" smtClean="0">
                        <a:latin typeface="Cambria Math" panose="02040503050406030204" pitchFamily="18" charset="0"/>
                      </a:rPr>
                      <m:t>2.7</m:t>
                    </m:r>
                    <m:r>
                      <a:rPr kumimoji="1" lang="en-US" altLang="ko-Kore-JP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kumimoji="1" lang="en-US" altLang="ko-Kore-JP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ko-Kore-JP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kumimoji="1" lang="en-US" altLang="ko-Kore-JP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13</m:t>
                        </m:r>
                      </m:sup>
                    </m:sSup>
                  </m:oMath>
                </a14:m>
                <a:r>
                  <a:rPr kumimoji="1" lang="en-US" altLang="ko-Kore-JP" dirty="0"/>
                  <a:t> n/s and </a:t>
                </a:r>
                <a14:m>
                  <m:oMath xmlns:m="http://schemas.openxmlformats.org/officeDocument/2006/math">
                    <m:r>
                      <a:rPr kumimoji="1" lang="en-US" altLang="ko-Kore-JP" b="0" i="1" smtClean="0">
                        <a:latin typeface="Cambria Math" panose="02040503050406030204" pitchFamily="18" charset="0"/>
                      </a:rPr>
                      <m:t>5.3</m:t>
                    </m:r>
                    <m:r>
                      <a:rPr kumimoji="1" lang="en-US" altLang="ko-Kore-JP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kumimoji="1" lang="en-US" altLang="ko-Kore-JP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ko-Kore-JP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kumimoji="1" lang="en-US" altLang="ko-Kore-JP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kumimoji="1" lang="en-US" altLang="ko-Kore-JP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kumimoji="1" lang="en-US" altLang="ko-Kore-JP" dirty="0"/>
                  <a:t> n/s for 5 MeV and 9 MeV deuterons, respectively. </a:t>
                </a:r>
              </a:p>
            </p:txBody>
          </p:sp>
        </mc:Choice>
        <mc:Fallback xmlns="">
          <p:sp>
            <p:nvSpPr>
              <p:cNvPr id="23" name="TextBox 103">
                <a:extLst>
                  <a:ext uri="{FF2B5EF4-FFF2-40B4-BE49-F238E27FC236}">
                    <a16:creationId xmlns:a16="http://schemas.microsoft.com/office/drawing/2014/main" id="{D98780EA-72F2-9C42-ECA6-F63B313161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3" y="2021939"/>
                <a:ext cx="11437816" cy="830997"/>
              </a:xfrm>
              <a:prstGeom prst="rect">
                <a:avLst/>
              </a:prstGeom>
              <a:blipFill>
                <a:blip r:embed="rId5"/>
                <a:stretch>
                  <a:fillRect l="-693" t="-5882" b="-1617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23741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4AE85-AD3A-60B3-C3B4-3FCDA8622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A7C3D0-E2EA-D0D7-A439-10596F23F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7568" y="6521097"/>
            <a:ext cx="8712968" cy="338554"/>
          </a:xfrm>
        </p:spPr>
        <p:txBody>
          <a:bodyPr/>
          <a:lstStyle/>
          <a:p>
            <a:r>
              <a:rPr lang="en-US" dirty="0"/>
              <a:t>Fusion Neutronics Meeting 2025  |  </a:t>
            </a:r>
            <a:r>
              <a:rPr lang="en-US" altLang="ja-JP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SDR for beam dump in LIPAc w/ D1S MCNP</a:t>
            </a:r>
            <a:endParaRPr lang="es-ES" altLang="ja-JP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7F54981A-19E0-B23D-0336-C494FE2122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40" y="6546830"/>
            <a:ext cx="2052712" cy="338554"/>
          </a:xfrm>
        </p:spPr>
        <p:txBody>
          <a:bodyPr/>
          <a:lstStyle/>
          <a:p>
            <a:r>
              <a:rPr lang="it-IT" dirty="0"/>
              <a:t>7 – 10, April, 2025</a:t>
            </a:r>
            <a:endParaRPr lang="en-US" dirty="0"/>
          </a:p>
        </p:txBody>
      </p:sp>
      <p:sp>
        <p:nvSpPr>
          <p:cNvPr id="2" name="CuadroTexto 5">
            <a:extLst>
              <a:ext uri="{FF2B5EF4-FFF2-40B4-BE49-F238E27FC236}">
                <a16:creationId xmlns:a16="http://schemas.microsoft.com/office/drawing/2014/main" id="{9AFB90B7-0A91-D4B5-819F-4EEA3FF8063D}"/>
              </a:ext>
            </a:extLst>
          </p:cNvPr>
          <p:cNvSpPr txBox="1"/>
          <p:nvPr/>
        </p:nvSpPr>
        <p:spPr>
          <a:xfrm>
            <a:off x="1127448" y="0"/>
            <a:ext cx="8856984" cy="586593"/>
          </a:xfrm>
          <a:prstGeom prst="rect">
            <a:avLst/>
          </a:prstGeom>
          <a:noFill/>
          <a:effectLst/>
        </p:spPr>
        <p:txBody>
          <a:bodyPr wrap="square" lIns="90000" tIns="72000" rIns="90000" bIns="0" rtlCol="0" anchor="ctr" anchorCtr="1">
            <a:noAutofit/>
          </a:bodyPr>
          <a:lstStyle/>
          <a:p>
            <a:r>
              <a:rPr lang="en-GB" altLang="ja-JP" sz="3600" b="1" dirty="0">
                <a:solidFill>
                  <a:srgbClr val="0070C0"/>
                </a:solidFill>
                <a:latin typeface="Helvetica" pitchFamily="2" charset="0"/>
                <a:ea typeface="Gill Sans Nova Book" panose="020B0502020204020203" pitchFamily="34" charset="-128"/>
                <a:cs typeface="Gill Sans Nova Book" panose="020B0502020204020203" pitchFamily="34" charset="-128"/>
              </a:rPr>
              <a:t>Nuclear reaction selection for D1S</a:t>
            </a:r>
            <a:endParaRPr lang="en-US" altLang="ja-JP" sz="3600" b="1" dirty="0">
              <a:solidFill>
                <a:srgbClr val="0070C0"/>
              </a:solidFill>
              <a:latin typeface="Helvetica" pitchFamily="2" charset="0"/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27" name="TextBox 103">
            <a:extLst>
              <a:ext uri="{FF2B5EF4-FFF2-40B4-BE49-F238E27FC236}">
                <a16:creationId xmlns:a16="http://schemas.microsoft.com/office/drawing/2014/main" id="{A4157D49-516A-1B8D-EFD1-E6A54E9C3A54}"/>
              </a:ext>
            </a:extLst>
          </p:cNvPr>
          <p:cNvSpPr txBox="1"/>
          <p:nvPr/>
        </p:nvSpPr>
        <p:spPr>
          <a:xfrm>
            <a:off x="191331" y="2518941"/>
            <a:ext cx="3340035" cy="1200329"/>
          </a:xfrm>
          <a:prstGeom prst="rect">
            <a:avLst/>
          </a:prstGeom>
          <a:solidFill>
            <a:srgbClr val="00FFFF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ore-JP" b="1" dirty="0"/>
              <a:t>Nuclear reactions considered in D1S MCNP calculation</a:t>
            </a:r>
          </a:p>
        </p:txBody>
      </p:sp>
      <p:sp>
        <p:nvSpPr>
          <p:cNvPr id="28" name="TextBox 103">
            <a:extLst>
              <a:ext uri="{FF2B5EF4-FFF2-40B4-BE49-F238E27FC236}">
                <a16:creationId xmlns:a16="http://schemas.microsoft.com/office/drawing/2014/main" id="{BE6723A3-7B48-39F9-076A-B1C1529ADC64}"/>
              </a:ext>
            </a:extLst>
          </p:cNvPr>
          <p:cNvSpPr txBox="1"/>
          <p:nvPr/>
        </p:nvSpPr>
        <p:spPr>
          <a:xfrm>
            <a:off x="299350" y="716503"/>
            <a:ext cx="11593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kumimoji="1" lang="en-US" altLang="ko-Kore-JP" dirty="0"/>
              <a:t>Using FISPACT-II with</a:t>
            </a:r>
            <a:r>
              <a:rPr kumimoji="1" lang="ja-JP" altLang="en-US" dirty="0"/>
              <a:t> </a:t>
            </a:r>
            <a:r>
              <a:rPr kumimoji="1" lang="en-US" altLang="ja-JP" dirty="0"/>
              <a:t>TENDL-2017</a:t>
            </a:r>
            <a:r>
              <a:rPr kumimoji="1" lang="en-US" altLang="ko-Kore-JP" dirty="0"/>
              <a:t>, nuclear reactions considered in D1S are selected by calculating activation of Cu cone, SS pipes, Fe shield, and concrete using the real chemical compositions.</a:t>
            </a: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FC62407D-2953-6EF6-E4C2-6BD0A8A20024}"/>
              </a:ext>
            </a:extLst>
          </p:cNvPr>
          <p:cNvGrpSpPr/>
          <p:nvPr/>
        </p:nvGrpSpPr>
        <p:grpSpPr>
          <a:xfrm>
            <a:off x="3642162" y="2492896"/>
            <a:ext cx="8358506" cy="3816424"/>
            <a:chOff x="3642162" y="2564904"/>
            <a:chExt cx="8358506" cy="3816424"/>
          </a:xfrm>
        </p:grpSpPr>
        <p:pic>
          <p:nvPicPr>
            <p:cNvPr id="19" name="図 18">
              <a:extLst>
                <a:ext uri="{FF2B5EF4-FFF2-40B4-BE49-F238E27FC236}">
                  <a16:creationId xmlns:a16="http://schemas.microsoft.com/office/drawing/2014/main" id="{218FAE08-D9EE-49EE-7E86-055D1E3AE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42162" y="2564904"/>
              <a:ext cx="8358506" cy="3816424"/>
            </a:xfrm>
            <a:prstGeom prst="rect">
              <a:avLst/>
            </a:prstGeom>
          </p:spPr>
        </p:pic>
        <p:sp>
          <p:nvSpPr>
            <p:cNvPr id="5" name="四角形: 角を丸くする 4">
              <a:extLst>
                <a:ext uri="{FF2B5EF4-FFF2-40B4-BE49-F238E27FC236}">
                  <a16:creationId xmlns:a16="http://schemas.microsoft.com/office/drawing/2014/main" id="{26F2B028-773A-AA04-515D-8155CED49F17}"/>
                </a:ext>
              </a:extLst>
            </p:cNvPr>
            <p:cNvSpPr/>
            <p:nvPr/>
          </p:nvSpPr>
          <p:spPr>
            <a:xfrm>
              <a:off x="3863752" y="2634907"/>
              <a:ext cx="1224136" cy="290037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四角形: 角を丸くする 5">
              <a:extLst>
                <a:ext uri="{FF2B5EF4-FFF2-40B4-BE49-F238E27FC236}">
                  <a16:creationId xmlns:a16="http://schemas.microsoft.com/office/drawing/2014/main" id="{94A614E3-376B-BD3F-8F05-26C8B4964227}"/>
                </a:ext>
              </a:extLst>
            </p:cNvPr>
            <p:cNvSpPr/>
            <p:nvPr/>
          </p:nvSpPr>
          <p:spPr>
            <a:xfrm>
              <a:off x="3863752" y="4149080"/>
              <a:ext cx="1224136" cy="290037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四角形: 角を丸くする 6">
              <a:extLst>
                <a:ext uri="{FF2B5EF4-FFF2-40B4-BE49-F238E27FC236}">
                  <a16:creationId xmlns:a16="http://schemas.microsoft.com/office/drawing/2014/main" id="{6A70C8A4-3A98-8FD2-8020-DCF88E5AB2CD}"/>
                </a:ext>
              </a:extLst>
            </p:cNvPr>
            <p:cNvSpPr/>
            <p:nvPr/>
          </p:nvSpPr>
          <p:spPr>
            <a:xfrm>
              <a:off x="7209347" y="4869160"/>
              <a:ext cx="1224136" cy="290037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四角形: 角を丸くする 7">
              <a:extLst>
                <a:ext uri="{FF2B5EF4-FFF2-40B4-BE49-F238E27FC236}">
                  <a16:creationId xmlns:a16="http://schemas.microsoft.com/office/drawing/2014/main" id="{270080BF-AFCB-A4F2-B86F-A9706D3E5221}"/>
                </a:ext>
              </a:extLst>
            </p:cNvPr>
            <p:cNvSpPr/>
            <p:nvPr/>
          </p:nvSpPr>
          <p:spPr>
            <a:xfrm>
              <a:off x="8904312" y="3018780"/>
              <a:ext cx="1224136" cy="290037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四角形: 角を丸くする 8">
              <a:extLst>
                <a:ext uri="{FF2B5EF4-FFF2-40B4-BE49-F238E27FC236}">
                  <a16:creationId xmlns:a16="http://schemas.microsoft.com/office/drawing/2014/main" id="{4B8B3462-B69D-6CDB-E84C-9FFFEBB80921}"/>
                </a:ext>
              </a:extLst>
            </p:cNvPr>
            <p:cNvSpPr/>
            <p:nvPr/>
          </p:nvSpPr>
          <p:spPr>
            <a:xfrm>
              <a:off x="8904312" y="4145806"/>
              <a:ext cx="1224136" cy="290037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四角形: 角を丸くする 9">
              <a:extLst>
                <a:ext uri="{FF2B5EF4-FFF2-40B4-BE49-F238E27FC236}">
                  <a16:creationId xmlns:a16="http://schemas.microsoft.com/office/drawing/2014/main" id="{08B57170-60A2-F976-9E01-9EA8D792612F}"/>
                </a:ext>
              </a:extLst>
            </p:cNvPr>
            <p:cNvSpPr/>
            <p:nvPr/>
          </p:nvSpPr>
          <p:spPr>
            <a:xfrm>
              <a:off x="10571685" y="3006448"/>
              <a:ext cx="1224136" cy="290037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四角形: 角を丸くする 10">
              <a:extLst>
                <a:ext uri="{FF2B5EF4-FFF2-40B4-BE49-F238E27FC236}">
                  <a16:creationId xmlns:a16="http://schemas.microsoft.com/office/drawing/2014/main" id="{8DAB87CC-0D63-DD7B-3DAE-1B4E384084DB}"/>
                </a:ext>
              </a:extLst>
            </p:cNvPr>
            <p:cNvSpPr/>
            <p:nvPr/>
          </p:nvSpPr>
          <p:spPr>
            <a:xfrm>
              <a:off x="10578977" y="3403202"/>
              <a:ext cx="1224136" cy="290037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3" name="TextBox 103">
            <a:extLst>
              <a:ext uri="{FF2B5EF4-FFF2-40B4-BE49-F238E27FC236}">
                <a16:creationId xmlns:a16="http://schemas.microsoft.com/office/drawing/2014/main" id="{82AE04C3-0960-CD72-C01A-1572ED075700}"/>
              </a:ext>
            </a:extLst>
          </p:cNvPr>
          <p:cNvSpPr txBox="1"/>
          <p:nvPr/>
        </p:nvSpPr>
        <p:spPr>
          <a:xfrm>
            <a:off x="323658" y="1898499"/>
            <a:ext cx="1159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kumimoji="1" lang="en-US" altLang="ko-Kore-JP" dirty="0"/>
              <a:t>Cu-64, Co-60, Mn-56, Na-24 to be problematic radionuclides for the shutdown dose rate.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B6BAC221-5E67-D726-43A0-91AC4A7710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76" y="3889004"/>
            <a:ext cx="3486907" cy="253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284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F5A9D5-F030-30AB-46BB-6F1727A27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1CAEC8-3810-B8C9-41F4-9158F5061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7568" y="6521097"/>
            <a:ext cx="8712968" cy="338554"/>
          </a:xfrm>
        </p:spPr>
        <p:txBody>
          <a:bodyPr/>
          <a:lstStyle/>
          <a:p>
            <a:r>
              <a:rPr lang="en-US" dirty="0"/>
              <a:t>Fusion Neutronics Meeting 2025  |  </a:t>
            </a:r>
            <a:r>
              <a:rPr lang="en-US" altLang="ja-JP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SDR for beam dump in LIPAc w/ D1S MCNP</a:t>
            </a:r>
            <a:endParaRPr lang="es-ES" altLang="ja-JP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8D696B68-63B6-9353-3150-D4B53B8063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40" y="6546830"/>
            <a:ext cx="2052712" cy="338554"/>
          </a:xfrm>
        </p:spPr>
        <p:txBody>
          <a:bodyPr/>
          <a:lstStyle/>
          <a:p>
            <a:r>
              <a:rPr lang="it-IT" dirty="0"/>
              <a:t>7 – 10, April, 2025</a:t>
            </a:r>
            <a:endParaRPr lang="en-US" dirty="0"/>
          </a:p>
        </p:txBody>
      </p:sp>
      <p:sp>
        <p:nvSpPr>
          <p:cNvPr id="5" name="CuadroTexto 5">
            <a:extLst>
              <a:ext uri="{FF2B5EF4-FFF2-40B4-BE49-F238E27FC236}">
                <a16:creationId xmlns:a16="http://schemas.microsoft.com/office/drawing/2014/main" id="{C76BF4B0-C25A-7B7E-5486-8A63C9E57E8C}"/>
              </a:ext>
            </a:extLst>
          </p:cNvPr>
          <p:cNvSpPr txBox="1"/>
          <p:nvPr/>
        </p:nvSpPr>
        <p:spPr>
          <a:xfrm>
            <a:off x="1127448" y="0"/>
            <a:ext cx="8856984" cy="586593"/>
          </a:xfrm>
          <a:prstGeom prst="rect">
            <a:avLst/>
          </a:prstGeom>
          <a:noFill/>
          <a:effectLst/>
        </p:spPr>
        <p:txBody>
          <a:bodyPr wrap="square" lIns="90000" tIns="72000" rIns="90000" bIns="0" rtlCol="0" anchor="ctr" anchorCtr="1">
            <a:noAutofit/>
          </a:bodyPr>
          <a:lstStyle/>
          <a:p>
            <a:r>
              <a:rPr lang="en-GB" altLang="ja-JP" sz="4000" b="1" dirty="0">
                <a:solidFill>
                  <a:srgbClr val="0070C0"/>
                </a:solidFill>
                <a:latin typeface="Helvetica" pitchFamily="2" charset="0"/>
                <a:ea typeface="Gill Sans Nova Book" panose="020B0502020204020203" pitchFamily="34" charset="-128"/>
                <a:cs typeface="Gill Sans Nova Book" panose="020B0502020204020203" pitchFamily="34" charset="-128"/>
              </a:rPr>
              <a:t>D1S result: Shutdown dose rate</a:t>
            </a:r>
            <a:endParaRPr lang="en-US" altLang="ja-JP" sz="4000" b="1" dirty="0">
              <a:solidFill>
                <a:srgbClr val="0070C0"/>
              </a:solidFill>
              <a:latin typeface="Helvetica" pitchFamily="2" charset="0"/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8" name="TextBox 103">
            <a:extLst>
              <a:ext uri="{FF2B5EF4-FFF2-40B4-BE49-F238E27FC236}">
                <a16:creationId xmlns:a16="http://schemas.microsoft.com/office/drawing/2014/main" id="{3B0BF906-F28E-76F1-ADA9-85EEFE909898}"/>
              </a:ext>
            </a:extLst>
          </p:cNvPr>
          <p:cNvSpPr txBox="1"/>
          <p:nvPr/>
        </p:nvSpPr>
        <p:spPr>
          <a:xfrm>
            <a:off x="263352" y="764704"/>
            <a:ext cx="5112568" cy="461665"/>
          </a:xfrm>
          <a:prstGeom prst="rect">
            <a:avLst/>
          </a:prstGeom>
          <a:solidFill>
            <a:srgbClr val="66FF66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ore-JP" dirty="0"/>
              <a:t>Case: 5 MeV, Beam = 10</a:t>
            </a:r>
            <a:r>
              <a:rPr kumimoji="1" lang="en-US" altLang="ko-Kore-JP" baseline="30000" dirty="0"/>
              <a:t>4</a:t>
            </a:r>
            <a:r>
              <a:rPr kumimoji="1" lang="en-US" altLang="ko-Kore-JP" dirty="0"/>
              <a:t> s, Cool = 10</a:t>
            </a:r>
            <a:r>
              <a:rPr kumimoji="1" lang="en-US" altLang="ko-Kore-JP" baseline="30000" dirty="0"/>
              <a:t>4</a:t>
            </a:r>
            <a:r>
              <a:rPr kumimoji="1" lang="en-US" altLang="ko-Kore-JP" dirty="0"/>
              <a:t> 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103">
                <a:extLst>
                  <a:ext uri="{FF2B5EF4-FFF2-40B4-BE49-F238E27FC236}">
                    <a16:creationId xmlns:a16="http://schemas.microsoft.com/office/drawing/2014/main" id="{8DE0DDDD-E074-ABD8-281B-7E0E485899FA}"/>
                  </a:ext>
                </a:extLst>
              </p:cNvPr>
              <p:cNvSpPr txBox="1"/>
              <p:nvPr/>
            </p:nvSpPr>
            <p:spPr>
              <a:xfrm>
                <a:off x="5728039" y="980728"/>
                <a:ext cx="64351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ü"/>
                </a:pPr>
                <a:r>
                  <a:rPr kumimoji="1" lang="en-US" altLang="ko-Kore-JP" dirty="0"/>
                  <a:t>The SDR around the tip of Cu cone: </a:t>
                </a:r>
                <a14:m>
                  <m:oMath xmlns:m="http://schemas.openxmlformats.org/officeDocument/2006/math">
                    <m:r>
                      <a:rPr kumimoji="1" lang="en-US" altLang="ko-Kore-JP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</m:oMath>
                </a14:m>
                <a:r>
                  <a:rPr kumimoji="1" lang="en-US" altLang="ko-Kore-JP" dirty="0"/>
                  <a:t>1 Sv/h.</a:t>
                </a:r>
              </a:p>
            </p:txBody>
          </p:sp>
        </mc:Choice>
        <mc:Fallback xmlns="">
          <p:sp>
            <p:nvSpPr>
              <p:cNvPr id="10" name="TextBox 103">
                <a:extLst>
                  <a:ext uri="{FF2B5EF4-FFF2-40B4-BE49-F238E27FC236}">
                    <a16:creationId xmlns:a16="http://schemas.microsoft.com/office/drawing/2014/main" id="{8DE0DDDD-E074-ABD8-281B-7E0E485899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8039" y="980728"/>
                <a:ext cx="6435190" cy="461665"/>
              </a:xfrm>
              <a:prstGeom prst="rect">
                <a:avLst/>
              </a:prstGeom>
              <a:blipFill>
                <a:blip r:embed="rId2"/>
                <a:stretch>
                  <a:fillRect l="-1327" t="-10526" b="-2894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103">
            <a:extLst>
              <a:ext uri="{FF2B5EF4-FFF2-40B4-BE49-F238E27FC236}">
                <a16:creationId xmlns:a16="http://schemas.microsoft.com/office/drawing/2014/main" id="{19DC07C8-B1F1-031A-28A3-3C0782175668}"/>
              </a:ext>
            </a:extLst>
          </p:cNvPr>
          <p:cNvSpPr txBox="1"/>
          <p:nvPr/>
        </p:nvSpPr>
        <p:spPr>
          <a:xfrm>
            <a:off x="5728039" y="1521720"/>
            <a:ext cx="6435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en-US" altLang="ko-Kore-JP" dirty="0"/>
              <a:t>Activation due to neutrons contributes to the SDR more than deuterons (in this case).</a:t>
            </a: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B64A9273-5F56-FF8F-DD9C-4C2AB2E4DAB0}"/>
              </a:ext>
            </a:extLst>
          </p:cNvPr>
          <p:cNvGrpSpPr/>
          <p:nvPr/>
        </p:nvGrpSpPr>
        <p:grpSpPr>
          <a:xfrm>
            <a:off x="119336" y="1325032"/>
            <a:ext cx="6743211" cy="5062634"/>
            <a:chOff x="119336" y="1325032"/>
            <a:chExt cx="6743211" cy="5062634"/>
          </a:xfrm>
        </p:grpSpPr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F2F40AC0-A62E-3C94-A085-D852BB5E19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9336" y="1325032"/>
              <a:ext cx="6743211" cy="5062634"/>
            </a:xfrm>
            <a:prstGeom prst="rect">
              <a:avLst/>
            </a:prstGeom>
          </p:spPr>
        </p:pic>
        <p:sp>
          <p:nvSpPr>
            <p:cNvPr id="11" name="楕円 10">
              <a:extLst>
                <a:ext uri="{FF2B5EF4-FFF2-40B4-BE49-F238E27FC236}">
                  <a16:creationId xmlns:a16="http://schemas.microsoft.com/office/drawing/2014/main" id="{EDB66D73-8A6A-546E-27F0-9BCFAFE17B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79776" y="1628800"/>
              <a:ext cx="397640" cy="36933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TextBox 103">
              <a:extLst>
                <a:ext uri="{FF2B5EF4-FFF2-40B4-BE49-F238E27FC236}">
                  <a16:creationId xmlns:a16="http://schemas.microsoft.com/office/drawing/2014/main" id="{9D471838-BE3B-23AC-E893-A4D048BD4742}"/>
                </a:ext>
              </a:extLst>
            </p:cNvPr>
            <p:cNvSpPr txBox="1"/>
            <p:nvPr/>
          </p:nvSpPr>
          <p:spPr>
            <a:xfrm>
              <a:off x="4244385" y="1398029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sz="1800" b="1" dirty="0"/>
                <a:t>Point A</a:t>
              </a:r>
            </a:p>
          </p:txBody>
        </p:sp>
        <p:sp>
          <p:nvSpPr>
            <p:cNvPr id="18" name="楕円 17">
              <a:extLst>
                <a:ext uri="{FF2B5EF4-FFF2-40B4-BE49-F238E27FC236}">
                  <a16:creationId xmlns:a16="http://schemas.microsoft.com/office/drawing/2014/main" id="{83E68974-19F0-53D9-FEE9-155B921599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81430" y="4833442"/>
              <a:ext cx="295986" cy="29598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TextBox 103">
              <a:extLst>
                <a:ext uri="{FF2B5EF4-FFF2-40B4-BE49-F238E27FC236}">
                  <a16:creationId xmlns:a16="http://schemas.microsoft.com/office/drawing/2014/main" id="{02753016-1CF2-EF97-AA0F-F78A2BFD0A47}"/>
                </a:ext>
              </a:extLst>
            </p:cNvPr>
            <p:cNvSpPr txBox="1"/>
            <p:nvPr/>
          </p:nvSpPr>
          <p:spPr>
            <a:xfrm>
              <a:off x="2411102" y="2907956"/>
              <a:ext cx="24255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ko-Kore-JP" sz="1600" dirty="0">
                  <a:solidFill>
                    <a:srgbClr val="FF0000"/>
                  </a:solidFill>
                </a:rPr>
                <a:t>*SDR along the beam axis.</a:t>
              </a:r>
            </a:p>
          </p:txBody>
        </p:sp>
      </p:grp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F66EE31C-C386-B4CC-FCF7-217382BA4EB4}"/>
              </a:ext>
            </a:extLst>
          </p:cNvPr>
          <p:cNvGrpSpPr/>
          <p:nvPr/>
        </p:nvGrpSpPr>
        <p:grpSpPr>
          <a:xfrm>
            <a:off x="7329904" y="3439228"/>
            <a:ext cx="4381992" cy="2510052"/>
            <a:chOff x="7329904" y="3313889"/>
            <a:chExt cx="4381992" cy="2510052"/>
          </a:xfrm>
        </p:grpSpPr>
        <p:sp>
          <p:nvSpPr>
            <p:cNvPr id="25" name="TextBox 103">
              <a:extLst>
                <a:ext uri="{FF2B5EF4-FFF2-40B4-BE49-F238E27FC236}">
                  <a16:creationId xmlns:a16="http://schemas.microsoft.com/office/drawing/2014/main" id="{CBEB2DE1-9206-F2BE-13D2-61A10F4D0185}"/>
                </a:ext>
              </a:extLst>
            </p:cNvPr>
            <p:cNvSpPr txBox="1"/>
            <p:nvPr/>
          </p:nvSpPr>
          <p:spPr>
            <a:xfrm>
              <a:off x="7329904" y="3313889"/>
              <a:ext cx="4381992" cy="1938992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ko-Kore-JP" dirty="0"/>
                <a:t>More cooling is necessary for hands-on maintenance of Cu cone considering ICRP recommendation: 50 mSv/year (for Rad-workers).</a:t>
              </a:r>
            </a:p>
          </p:txBody>
        </p:sp>
        <p:sp>
          <p:nvSpPr>
            <p:cNvPr id="27" name="TextBox 103">
              <a:extLst>
                <a:ext uri="{FF2B5EF4-FFF2-40B4-BE49-F238E27FC236}">
                  <a16:creationId xmlns:a16="http://schemas.microsoft.com/office/drawing/2014/main" id="{4B4C6845-C0C5-8F19-59F9-E33C303D4BE3}"/>
                </a:ext>
              </a:extLst>
            </p:cNvPr>
            <p:cNvSpPr txBox="1"/>
            <p:nvPr/>
          </p:nvSpPr>
          <p:spPr>
            <a:xfrm>
              <a:off x="7968208" y="5362276"/>
              <a:ext cx="36208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ko-Kore-JP" dirty="0">
                  <a:solidFill>
                    <a:srgbClr val="0000FF"/>
                  </a:solidFill>
                </a:rPr>
                <a:t>But, How long cooling…?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103">
                <a:extLst>
                  <a:ext uri="{FF2B5EF4-FFF2-40B4-BE49-F238E27FC236}">
                    <a16:creationId xmlns:a16="http://schemas.microsoft.com/office/drawing/2014/main" id="{65CCB6CD-73A8-F0FE-75D4-DB17B320DA04}"/>
                  </a:ext>
                </a:extLst>
              </p:cNvPr>
              <p:cNvSpPr txBox="1"/>
              <p:nvPr/>
            </p:nvSpPr>
            <p:spPr>
              <a:xfrm>
                <a:off x="5683238" y="2352717"/>
                <a:ext cx="6435190" cy="8549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ü"/>
                </a:pPr>
                <a:r>
                  <a:rPr kumimoji="1" lang="en-US" altLang="ko-Kore-JP" dirty="0"/>
                  <a:t>Cu-64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ko-Kore-JP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ko-Kore-JP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f>
                          <m:fPr>
                            <m:type m:val="lin"/>
                            <m:ctrlPr>
                              <a:rPr kumimoji="1" lang="en-US" altLang="ko-Kore-JP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kumimoji="1" lang="en-US" altLang="ko-Kore-JP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1" lang="en-US" altLang="ko-Kore-JP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sub>
                    </m:sSub>
                  </m:oMath>
                </a14:m>
                <a:r>
                  <a:rPr kumimoji="1" lang="en-US" altLang="ko-Kore-JP" dirty="0"/>
                  <a:t> = 13h) mostly contributes to the SDR.</a:t>
                </a:r>
              </a:p>
            </p:txBody>
          </p:sp>
        </mc:Choice>
        <mc:Fallback xmlns="">
          <p:sp>
            <p:nvSpPr>
              <p:cNvPr id="29" name="TextBox 103">
                <a:extLst>
                  <a:ext uri="{FF2B5EF4-FFF2-40B4-BE49-F238E27FC236}">
                    <a16:creationId xmlns:a16="http://schemas.microsoft.com/office/drawing/2014/main" id="{65CCB6CD-73A8-F0FE-75D4-DB17B320DA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3238" y="2352717"/>
                <a:ext cx="6435190" cy="854914"/>
              </a:xfrm>
              <a:prstGeom prst="rect">
                <a:avLst/>
              </a:prstGeom>
              <a:blipFill>
                <a:blip r:embed="rId4"/>
                <a:stretch>
                  <a:fillRect l="-1231" t="-30714" b="-3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0616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2122A3-F24B-AE2E-E2BB-CF8863700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6A8206-EAF6-7527-07C2-44E04E1A9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7568" y="6521097"/>
            <a:ext cx="8712968" cy="338554"/>
          </a:xfrm>
        </p:spPr>
        <p:txBody>
          <a:bodyPr/>
          <a:lstStyle/>
          <a:p>
            <a:r>
              <a:rPr lang="en-US" dirty="0"/>
              <a:t>Fusion Neutronics Meeting 2025  |  </a:t>
            </a:r>
            <a:r>
              <a:rPr lang="en-US" altLang="ja-JP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SDR for beam dump in LIPAc w/ D1S MCNP</a:t>
            </a:r>
            <a:endParaRPr lang="es-ES" altLang="ja-JP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3DDB5698-FC20-70A3-091D-BD0AE5DE4D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40" y="6546830"/>
            <a:ext cx="2052712" cy="338554"/>
          </a:xfrm>
        </p:spPr>
        <p:txBody>
          <a:bodyPr/>
          <a:lstStyle/>
          <a:p>
            <a:r>
              <a:rPr lang="it-IT" dirty="0"/>
              <a:t>7 – 10, April, 2025</a:t>
            </a:r>
            <a:endParaRPr lang="en-US" dirty="0"/>
          </a:p>
        </p:txBody>
      </p:sp>
      <p:sp>
        <p:nvSpPr>
          <p:cNvPr id="5" name="CuadroTexto 5">
            <a:extLst>
              <a:ext uri="{FF2B5EF4-FFF2-40B4-BE49-F238E27FC236}">
                <a16:creationId xmlns:a16="http://schemas.microsoft.com/office/drawing/2014/main" id="{022B8E8D-8D11-BB8F-D0FE-0EE45290F8DB}"/>
              </a:ext>
            </a:extLst>
          </p:cNvPr>
          <p:cNvSpPr txBox="1"/>
          <p:nvPr/>
        </p:nvSpPr>
        <p:spPr>
          <a:xfrm>
            <a:off x="914462" y="0"/>
            <a:ext cx="9069970" cy="586593"/>
          </a:xfrm>
          <a:prstGeom prst="rect">
            <a:avLst/>
          </a:prstGeom>
          <a:noFill/>
          <a:effectLst/>
        </p:spPr>
        <p:txBody>
          <a:bodyPr wrap="square" lIns="90000" tIns="72000" rIns="90000" bIns="0" rtlCol="0" anchor="ctr" anchorCtr="1">
            <a:noAutofit/>
          </a:bodyPr>
          <a:lstStyle/>
          <a:p>
            <a:r>
              <a:rPr lang="en-US" altLang="ja-JP" sz="4000" b="1" dirty="0">
                <a:solidFill>
                  <a:srgbClr val="0070C0"/>
                </a:solidFill>
                <a:latin typeface="Helvetica" pitchFamily="2" charset="0"/>
                <a:ea typeface="Gill Sans Nova Book" panose="020B0502020204020203" pitchFamily="34" charset="-128"/>
                <a:cs typeface="Gill Sans Nova Book" panose="020B0502020204020203" pitchFamily="34" charset="-128"/>
              </a:rPr>
              <a:t>Decay of shutdown dose rate</a:t>
            </a:r>
          </a:p>
        </p:txBody>
      </p:sp>
      <p:sp>
        <p:nvSpPr>
          <p:cNvPr id="12" name="TextBox 103">
            <a:extLst>
              <a:ext uri="{FF2B5EF4-FFF2-40B4-BE49-F238E27FC236}">
                <a16:creationId xmlns:a16="http://schemas.microsoft.com/office/drawing/2014/main" id="{56F7B6D1-930A-CF91-0A79-CD54F8A6920F}"/>
              </a:ext>
            </a:extLst>
          </p:cNvPr>
          <p:cNvSpPr txBox="1"/>
          <p:nvPr/>
        </p:nvSpPr>
        <p:spPr>
          <a:xfrm>
            <a:off x="588985" y="1052736"/>
            <a:ext cx="4475699" cy="830997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ore-JP" u="sng" dirty="0">
                <a:solidFill>
                  <a:srgbClr val="0000FF"/>
                </a:solidFill>
              </a:rPr>
              <a:t>SDR decay with cooling time (Operation time = 10</a:t>
            </a:r>
            <a:r>
              <a:rPr kumimoji="1" lang="en-US" altLang="ko-Kore-JP" u="sng" baseline="30000" dirty="0">
                <a:solidFill>
                  <a:srgbClr val="0000FF"/>
                </a:solidFill>
              </a:rPr>
              <a:t>4</a:t>
            </a:r>
            <a:r>
              <a:rPr kumimoji="1" lang="en-US" altLang="ko-Kore-JP" u="sng" dirty="0">
                <a:solidFill>
                  <a:srgbClr val="0000FF"/>
                </a:solidFill>
              </a:rPr>
              <a:t> seconds)</a:t>
            </a:r>
          </a:p>
        </p:txBody>
      </p: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B156AE93-14A1-15AE-7AF2-4CED5F80B3D3}"/>
              </a:ext>
            </a:extLst>
          </p:cNvPr>
          <p:cNvGrpSpPr/>
          <p:nvPr/>
        </p:nvGrpSpPr>
        <p:grpSpPr>
          <a:xfrm>
            <a:off x="119336" y="2076952"/>
            <a:ext cx="5414998" cy="3837999"/>
            <a:chOff x="263352" y="2638012"/>
            <a:chExt cx="5414998" cy="3837999"/>
          </a:xfrm>
        </p:grpSpPr>
        <p:pic>
          <p:nvPicPr>
            <p:cNvPr id="2" name="図 1">
              <a:extLst>
                <a:ext uri="{FF2B5EF4-FFF2-40B4-BE49-F238E27FC236}">
                  <a16:creationId xmlns:a16="http://schemas.microsoft.com/office/drawing/2014/main" id="{C87DB736-E0DC-15C7-EB0F-82F643514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352" y="2638012"/>
              <a:ext cx="5414998" cy="3837999"/>
            </a:xfrm>
            <a:prstGeom prst="rect">
              <a:avLst/>
            </a:prstGeom>
            <a:noFill/>
            <a:ln>
              <a:noFill/>
            </a:ln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03">
                  <a:extLst>
                    <a:ext uri="{FF2B5EF4-FFF2-40B4-BE49-F238E27FC236}">
                      <a16:creationId xmlns:a16="http://schemas.microsoft.com/office/drawing/2014/main" id="{67DFD0C6-0615-404A-9596-FEF8F0C5E479}"/>
                    </a:ext>
                  </a:extLst>
                </p:cNvPr>
                <p:cNvSpPr txBox="1"/>
                <p:nvPr/>
              </p:nvSpPr>
              <p:spPr>
                <a:xfrm>
                  <a:off x="3033829" y="4768485"/>
                  <a:ext cx="823818" cy="707886"/>
                </a:xfrm>
                <a:prstGeom prst="rect">
                  <a:avLst/>
                </a:prstGeom>
                <a:solidFill>
                  <a:srgbClr val="66FF66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kumimoji="1" lang="en-US" altLang="ko-Kore-JP" sz="1800" dirty="0"/>
                    <a:t>200 </a:t>
                  </a:r>
                  <a14:m>
                    <m:oMath xmlns:m="http://schemas.openxmlformats.org/officeDocument/2006/math">
                      <m:r>
                        <a:rPr kumimoji="1" lang="en-US" altLang="ko-Kore-JP" sz="1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𝜇</m:t>
                      </m:r>
                    </m:oMath>
                  </a14:m>
                  <a:r>
                    <a:rPr kumimoji="1" lang="en-US" altLang="ko-Kore-JP" sz="1800" dirty="0"/>
                    <a:t>Sv/h</a:t>
                  </a:r>
                </a:p>
                <a:p>
                  <a:pPr algn="ctr">
                    <a:lnSpc>
                      <a:spcPts val="1600"/>
                    </a:lnSpc>
                  </a:pPr>
                  <a:r>
                    <a:rPr kumimoji="1" lang="en-US" altLang="ko-Kore-JP" sz="1600" dirty="0"/>
                    <a:t>(</a:t>
                  </a:r>
                  <a:r>
                    <a:rPr kumimoji="1" lang="en-US" altLang="ko-Kore-JP" sz="1600" dirty="0">
                      <a:solidFill>
                        <a:srgbClr val="0000FF"/>
                      </a:solidFill>
                    </a:rPr>
                    <a:t>5MeV</a:t>
                  </a:r>
                  <a:r>
                    <a:rPr kumimoji="1" lang="en-US" altLang="ko-Kore-JP" sz="1600" dirty="0"/>
                    <a:t>)</a:t>
                  </a:r>
                </a:p>
              </p:txBody>
            </p:sp>
          </mc:Choice>
          <mc:Fallback xmlns="">
            <p:sp>
              <p:nvSpPr>
                <p:cNvPr id="17" name="TextBox 103">
                  <a:extLst>
                    <a:ext uri="{FF2B5EF4-FFF2-40B4-BE49-F238E27FC236}">
                      <a16:creationId xmlns:a16="http://schemas.microsoft.com/office/drawing/2014/main" id="{67DFD0C6-0615-404A-9596-FEF8F0C5E47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033829" y="4768485"/>
                  <a:ext cx="823818" cy="707886"/>
                </a:xfrm>
                <a:prstGeom prst="rect">
                  <a:avLst/>
                </a:prstGeom>
                <a:blipFill>
                  <a:blip r:embed="rId4"/>
                  <a:stretch>
                    <a:fillRect l="-2963" t="-12931" r="-1481" b="-112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矢印: 右 5">
              <a:extLst>
                <a:ext uri="{FF2B5EF4-FFF2-40B4-BE49-F238E27FC236}">
                  <a16:creationId xmlns:a16="http://schemas.microsoft.com/office/drawing/2014/main" id="{1836C28D-8FBB-53D8-2B6C-327246F83540}"/>
                </a:ext>
              </a:extLst>
            </p:cNvPr>
            <p:cNvSpPr/>
            <p:nvPr/>
          </p:nvSpPr>
          <p:spPr>
            <a:xfrm>
              <a:off x="3883273" y="4984051"/>
              <a:ext cx="268333" cy="276755"/>
            </a:xfrm>
            <a:prstGeom prst="rightArrow">
              <a:avLst/>
            </a:prstGeom>
            <a:solidFill>
              <a:srgbClr val="66FF6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四角形: 角を丸くする 17">
              <a:extLst>
                <a:ext uri="{FF2B5EF4-FFF2-40B4-BE49-F238E27FC236}">
                  <a16:creationId xmlns:a16="http://schemas.microsoft.com/office/drawing/2014/main" id="{FD72924C-9B79-1660-66C6-E371B332BA47}"/>
                </a:ext>
              </a:extLst>
            </p:cNvPr>
            <p:cNvSpPr/>
            <p:nvPr/>
          </p:nvSpPr>
          <p:spPr>
            <a:xfrm>
              <a:off x="3915326" y="5805346"/>
              <a:ext cx="736322" cy="335845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矢印: 右 19">
              <a:extLst>
                <a:ext uri="{FF2B5EF4-FFF2-40B4-BE49-F238E27FC236}">
                  <a16:creationId xmlns:a16="http://schemas.microsoft.com/office/drawing/2014/main" id="{1C409C78-84D1-01BA-7E34-03732910C0EC}"/>
                </a:ext>
              </a:extLst>
            </p:cNvPr>
            <p:cNvSpPr/>
            <p:nvPr/>
          </p:nvSpPr>
          <p:spPr>
            <a:xfrm rot="7660554">
              <a:off x="4234631" y="3732834"/>
              <a:ext cx="370658" cy="276755"/>
            </a:xfrm>
            <a:prstGeom prst="rightArrow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TextBox 103">
              <a:extLst>
                <a:ext uri="{FF2B5EF4-FFF2-40B4-BE49-F238E27FC236}">
                  <a16:creationId xmlns:a16="http://schemas.microsoft.com/office/drawing/2014/main" id="{0C83180C-81CC-E50C-D74E-868AB2DB52A4}"/>
                </a:ext>
              </a:extLst>
            </p:cNvPr>
            <p:cNvSpPr txBox="1"/>
            <p:nvPr/>
          </p:nvSpPr>
          <p:spPr>
            <a:xfrm>
              <a:off x="4191240" y="3099677"/>
              <a:ext cx="1193218" cy="51232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kumimoji="1" lang="en-US" altLang="ko-Kore-JP" sz="1800" dirty="0"/>
                <a:t>40 mSv/h</a:t>
              </a:r>
            </a:p>
            <a:p>
              <a:pPr algn="ctr">
                <a:lnSpc>
                  <a:spcPts val="1600"/>
                </a:lnSpc>
              </a:pPr>
              <a:r>
                <a:rPr kumimoji="1" lang="en-US" altLang="ko-Kore-JP" sz="1600" dirty="0"/>
                <a:t>(</a:t>
              </a:r>
              <a:r>
                <a:rPr kumimoji="1" lang="en-US" altLang="ko-Kore-JP" sz="1600" dirty="0">
                  <a:solidFill>
                    <a:srgbClr val="FF0000"/>
                  </a:solidFill>
                </a:rPr>
                <a:t>9 MeV</a:t>
              </a:r>
              <a:r>
                <a:rPr kumimoji="1" lang="en-US" altLang="ko-Kore-JP" sz="1600" dirty="0"/>
                <a:t>)</a:t>
              </a:r>
            </a:p>
          </p:txBody>
        </p:sp>
      </p:grpSp>
      <p:sp>
        <p:nvSpPr>
          <p:cNvPr id="36" name="TextBox 103">
            <a:extLst>
              <a:ext uri="{FF2B5EF4-FFF2-40B4-BE49-F238E27FC236}">
                <a16:creationId xmlns:a16="http://schemas.microsoft.com/office/drawing/2014/main" id="{4D237A08-BB50-37C3-B842-E9E69354B6CD}"/>
              </a:ext>
            </a:extLst>
          </p:cNvPr>
          <p:cNvSpPr txBox="1"/>
          <p:nvPr/>
        </p:nvSpPr>
        <p:spPr>
          <a:xfrm>
            <a:off x="195386" y="6147409"/>
            <a:ext cx="5388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JP" sz="1800" dirty="0"/>
              <a:t>*ICRP rec: 50 mSv/year (Rad-workers).</a:t>
            </a:r>
          </a:p>
        </p:txBody>
      </p:sp>
      <p:sp>
        <p:nvSpPr>
          <p:cNvPr id="37" name="TextBox 103">
            <a:extLst>
              <a:ext uri="{FF2B5EF4-FFF2-40B4-BE49-F238E27FC236}">
                <a16:creationId xmlns:a16="http://schemas.microsoft.com/office/drawing/2014/main" id="{E5F2EB5B-3992-48B4-D0DD-FB7BE5DA5FA1}"/>
              </a:ext>
            </a:extLst>
          </p:cNvPr>
          <p:cNvSpPr txBox="1"/>
          <p:nvPr/>
        </p:nvSpPr>
        <p:spPr>
          <a:xfrm>
            <a:off x="5596008" y="908720"/>
            <a:ext cx="6440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ore-JP" u="sng" dirty="0"/>
              <a:t>After 10</a:t>
            </a:r>
            <a:r>
              <a:rPr kumimoji="1" lang="en-US" altLang="ko-Kore-JP" u="sng" baseline="30000" dirty="0"/>
              <a:t>6</a:t>
            </a:r>
            <a:r>
              <a:rPr kumimoji="1" lang="en-US" altLang="ko-Kore-JP" u="sng" dirty="0"/>
              <a:t> seconds (~10 days) from operation: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103">
                <a:extLst>
                  <a:ext uri="{FF2B5EF4-FFF2-40B4-BE49-F238E27FC236}">
                    <a16:creationId xmlns:a16="http://schemas.microsoft.com/office/drawing/2014/main" id="{23401741-A50C-F373-4380-4C1A1FA5AFE1}"/>
                  </a:ext>
                </a:extLst>
              </p:cNvPr>
              <p:cNvSpPr txBox="1"/>
              <p:nvPr/>
            </p:nvSpPr>
            <p:spPr>
              <a:xfrm>
                <a:off x="5687747" y="1462222"/>
                <a:ext cx="6256697" cy="1200329"/>
              </a:xfrm>
              <a:prstGeom prst="rect">
                <a:avLst/>
              </a:prstGeom>
              <a:solidFill>
                <a:srgbClr val="66FF66"/>
              </a:solidFill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kumimoji="1" lang="en-US" altLang="ko-Kore-JP" dirty="0"/>
                  <a:t>5 MeV operation: 200 </a:t>
                </a:r>
                <a14:m>
                  <m:oMath xmlns:m="http://schemas.openxmlformats.org/officeDocument/2006/math">
                    <m:r>
                      <a:rPr kumimoji="1" lang="en-US" altLang="ko-Kore-JP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kumimoji="1" lang="en-US" altLang="ko-Kore-JP" sz="2400" dirty="0"/>
                  <a:t>Sv/h </a:t>
                </a:r>
              </a:p>
              <a:p>
                <a14:m>
                  <m:oMath xmlns:m="http://schemas.openxmlformats.org/officeDocument/2006/math">
                    <m:r>
                      <a:rPr kumimoji="1" lang="en-US" altLang="ko-Kore-JP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kumimoji="1" lang="en-US" altLang="ko-Kore-JP" dirty="0"/>
                  <a:t> </a:t>
                </a:r>
                <a:r>
                  <a:rPr kumimoji="1" lang="en-US" altLang="ko-Kore-JP" u="sng" dirty="0"/>
                  <a:t>Acceptable</a:t>
                </a:r>
                <a:r>
                  <a:rPr kumimoji="1" lang="en-US" altLang="ko-Kore-JP" dirty="0"/>
                  <a:t>. Hands-on maintenance is possible for several days. </a:t>
                </a:r>
              </a:p>
            </p:txBody>
          </p:sp>
        </mc:Choice>
        <mc:Fallback xmlns="">
          <p:sp>
            <p:nvSpPr>
              <p:cNvPr id="38" name="TextBox 103">
                <a:extLst>
                  <a:ext uri="{FF2B5EF4-FFF2-40B4-BE49-F238E27FC236}">
                    <a16:creationId xmlns:a16="http://schemas.microsoft.com/office/drawing/2014/main" id="{23401741-A50C-F373-4380-4C1A1FA5AF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7747" y="1462222"/>
                <a:ext cx="6256697" cy="1200329"/>
              </a:xfrm>
              <a:prstGeom prst="rect">
                <a:avLst/>
              </a:prstGeom>
              <a:blipFill>
                <a:blip r:embed="rId5"/>
                <a:stretch>
                  <a:fillRect l="-1462" t="-4061" r="-2339" b="-1066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103">
                <a:extLst>
                  <a:ext uri="{FF2B5EF4-FFF2-40B4-BE49-F238E27FC236}">
                    <a16:creationId xmlns:a16="http://schemas.microsoft.com/office/drawing/2014/main" id="{09A63953-9AB0-6C50-B13B-BFF87B215E2E}"/>
                  </a:ext>
                </a:extLst>
              </p:cNvPr>
              <p:cNvSpPr txBox="1"/>
              <p:nvPr/>
            </p:nvSpPr>
            <p:spPr>
              <a:xfrm>
                <a:off x="5687750" y="2892256"/>
                <a:ext cx="6256697" cy="3046988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kumimoji="1" lang="en-US" altLang="ko-Kore-JP" dirty="0"/>
                  <a:t>9 MeV operation: 40 m</a:t>
                </a:r>
                <a:r>
                  <a:rPr kumimoji="1" lang="en-US" altLang="ko-Kore-JP" sz="2400" dirty="0"/>
                  <a:t>Sv/h</a:t>
                </a:r>
              </a:p>
              <a:p>
                <a:r>
                  <a:rPr kumimoji="1" lang="en-US" altLang="ko-Kore-JP" sz="2400" dirty="0"/>
                  <a:t> </a:t>
                </a:r>
                <a14:m>
                  <m:oMath xmlns:m="http://schemas.openxmlformats.org/officeDocument/2006/math">
                    <m:r>
                      <a:rPr kumimoji="1" lang="en-US" altLang="ko-Kore-JP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kumimoji="1" lang="en-US" altLang="ko-Kore-JP" dirty="0"/>
                  <a:t> </a:t>
                </a:r>
                <a:r>
                  <a:rPr kumimoji="1" lang="en-US" altLang="ko-Kore-JP" u="sng" dirty="0"/>
                  <a:t>Not acceptable.</a:t>
                </a:r>
                <a:endParaRPr kumimoji="1" lang="en-US" altLang="ko-Kore-JP" dirty="0"/>
              </a:p>
              <a:p>
                <a:pPr marL="342900" indent="-342900">
                  <a:buFont typeface="Wingdings" panose="05000000000000000000" pitchFamily="2" charset="2"/>
                  <a:buChar char="ü"/>
                </a:pPr>
                <a:r>
                  <a:rPr kumimoji="1" lang="en-US" altLang="ko-Kore-JP" dirty="0"/>
                  <a:t>Because of 350 times larger Zn-65 production than 5 MeV.</a:t>
                </a:r>
              </a:p>
              <a:p>
                <a:pPr marL="342900" indent="-342900">
                  <a:buFont typeface="Wingdings" panose="05000000000000000000" pitchFamily="2" charset="2"/>
                  <a:buChar char="ü"/>
                </a:pPr>
                <a:r>
                  <a:rPr kumimoji="1" lang="en-US" altLang="ko-Kore-JP" dirty="0"/>
                  <a:t>Additional local shield or remote handling to be necessary for the beam dump maintenance.</a:t>
                </a:r>
              </a:p>
              <a:p>
                <a:pPr marL="342900" indent="-342900">
                  <a:buFont typeface="Wingdings" panose="05000000000000000000" pitchFamily="2" charset="2"/>
                  <a:buChar char="ü"/>
                </a:pPr>
                <a:r>
                  <a:rPr kumimoji="1" lang="en-US" altLang="ko-Kore-JP" dirty="0"/>
                  <a:t>Also, need to consider the operation strategy.</a:t>
                </a:r>
              </a:p>
            </p:txBody>
          </p:sp>
        </mc:Choice>
        <mc:Fallback xmlns="">
          <p:sp>
            <p:nvSpPr>
              <p:cNvPr id="39" name="TextBox 103">
                <a:extLst>
                  <a:ext uri="{FF2B5EF4-FFF2-40B4-BE49-F238E27FC236}">
                    <a16:creationId xmlns:a16="http://schemas.microsoft.com/office/drawing/2014/main" id="{09A63953-9AB0-6C50-B13B-BFF87B215E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7750" y="2892256"/>
                <a:ext cx="6256697" cy="3046988"/>
              </a:xfrm>
              <a:prstGeom prst="rect">
                <a:avLst/>
              </a:prstGeom>
              <a:blipFill>
                <a:blip r:embed="rId6"/>
                <a:stretch>
                  <a:fillRect l="-1267" t="-1600" r="-877" b="-36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13037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A4183-92F9-7949-7493-B56F3732E0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7F582E-F2E7-9CF8-4B74-FC1F9E10E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07568" y="6521097"/>
            <a:ext cx="8712968" cy="338554"/>
          </a:xfrm>
        </p:spPr>
        <p:txBody>
          <a:bodyPr/>
          <a:lstStyle/>
          <a:p>
            <a:r>
              <a:rPr lang="en-US" dirty="0"/>
              <a:t>Fusion Neutronics Meeting 2025  |  </a:t>
            </a:r>
            <a:r>
              <a:rPr lang="en-US" altLang="ja-JP" sz="1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Gill Sans Nova Book" panose="020B0502020204020203" pitchFamily="34" charset="-128"/>
                <a:cs typeface="Gill Sans Nova Book" panose="020B0502020204020203" pitchFamily="34" charset="-128"/>
              </a:rPr>
              <a:t>SDR for beam dump in LIPAc w/ D1S MCNP</a:t>
            </a:r>
            <a:endParaRPr lang="es-ES" altLang="ja-JP" sz="1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0BD44797-D3FA-B2BE-75B3-CAB2DD8ABD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40" y="6546830"/>
            <a:ext cx="2052712" cy="338554"/>
          </a:xfrm>
        </p:spPr>
        <p:txBody>
          <a:bodyPr/>
          <a:lstStyle/>
          <a:p>
            <a:r>
              <a:rPr lang="it-IT" dirty="0"/>
              <a:t>7 – 10, April, 2025</a:t>
            </a:r>
            <a:endParaRPr lang="en-US" dirty="0"/>
          </a:p>
        </p:txBody>
      </p:sp>
      <p:sp>
        <p:nvSpPr>
          <p:cNvPr id="2" name="CuadroTexto 5">
            <a:extLst>
              <a:ext uri="{FF2B5EF4-FFF2-40B4-BE49-F238E27FC236}">
                <a16:creationId xmlns:a16="http://schemas.microsoft.com/office/drawing/2014/main" id="{587F8681-7288-DDC9-9D8F-926AF626F905}"/>
              </a:ext>
            </a:extLst>
          </p:cNvPr>
          <p:cNvSpPr txBox="1"/>
          <p:nvPr/>
        </p:nvSpPr>
        <p:spPr>
          <a:xfrm>
            <a:off x="1127448" y="0"/>
            <a:ext cx="8856984" cy="586593"/>
          </a:xfrm>
          <a:prstGeom prst="rect">
            <a:avLst/>
          </a:prstGeom>
          <a:noFill/>
          <a:effectLst/>
        </p:spPr>
        <p:txBody>
          <a:bodyPr wrap="square" lIns="90000" tIns="72000" rIns="90000" bIns="0" rtlCol="0" anchor="ctr" anchorCtr="1">
            <a:noAutofit/>
          </a:bodyPr>
          <a:lstStyle/>
          <a:p>
            <a:r>
              <a:rPr lang="en-GB" altLang="ja-JP" sz="3600" b="1" dirty="0">
                <a:solidFill>
                  <a:srgbClr val="0070C0"/>
                </a:solidFill>
                <a:latin typeface="Helvetica" pitchFamily="2" charset="0"/>
                <a:ea typeface="Gill Sans Nova Book" panose="020B0502020204020203" pitchFamily="34" charset="-128"/>
                <a:cs typeface="Gill Sans Nova Book" panose="020B0502020204020203" pitchFamily="34" charset="-128"/>
              </a:rPr>
              <a:t>Summary</a:t>
            </a:r>
            <a:endParaRPr lang="en-US" altLang="ja-JP" sz="3600" b="1" dirty="0">
              <a:solidFill>
                <a:srgbClr val="0070C0"/>
              </a:solidFill>
              <a:latin typeface="Helvetica" pitchFamily="2" charset="0"/>
              <a:ea typeface="Gill Sans Nova Book" panose="020B0502020204020203" pitchFamily="34" charset="-128"/>
              <a:cs typeface="Gill Sans Nova Book" panose="020B0502020204020203" pitchFamily="34" charset="-128"/>
            </a:endParaRPr>
          </a:p>
        </p:txBody>
      </p:sp>
      <p:sp>
        <p:nvSpPr>
          <p:cNvPr id="6" name="TextBox 103">
            <a:extLst>
              <a:ext uri="{FF2B5EF4-FFF2-40B4-BE49-F238E27FC236}">
                <a16:creationId xmlns:a16="http://schemas.microsoft.com/office/drawing/2014/main" id="{0B74AA88-0E1C-0DC4-38A7-3F43196AACFE}"/>
              </a:ext>
            </a:extLst>
          </p:cNvPr>
          <p:cNvSpPr txBox="1"/>
          <p:nvPr/>
        </p:nvSpPr>
        <p:spPr>
          <a:xfrm>
            <a:off x="335360" y="1123584"/>
            <a:ext cx="115932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ko-Kore-JP" sz="2800" dirty="0"/>
              <a:t>The shutdown dose rate (SDR) has been estimated for the beam dump in an intense 125 mA deuteron accelerator, LIPAc, using Direct 1 Step (D1S) method for secondary produced neutrons by Cu-d nuclear reactions. </a:t>
            </a:r>
          </a:p>
        </p:txBody>
      </p:sp>
      <p:sp>
        <p:nvSpPr>
          <p:cNvPr id="9" name="TextBox 103">
            <a:extLst>
              <a:ext uri="{FF2B5EF4-FFF2-40B4-BE49-F238E27FC236}">
                <a16:creationId xmlns:a16="http://schemas.microsoft.com/office/drawing/2014/main" id="{B54D158D-FC87-94A6-4AD0-669A77CAA36A}"/>
              </a:ext>
            </a:extLst>
          </p:cNvPr>
          <p:cNvSpPr txBox="1"/>
          <p:nvPr/>
        </p:nvSpPr>
        <p:spPr>
          <a:xfrm>
            <a:off x="335360" y="4522064"/>
            <a:ext cx="1133568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ko-Kore-JP" sz="2800" dirty="0"/>
              <a:t>In the case of continuous beam operation for 10</a:t>
            </a:r>
            <a:r>
              <a:rPr kumimoji="1" lang="en-US" altLang="ko-Kore-JP" sz="2800" baseline="30000" dirty="0"/>
              <a:t>4</a:t>
            </a:r>
            <a:r>
              <a:rPr kumimoji="1" lang="en-US" altLang="ko-Kore-JP" sz="2800" dirty="0"/>
              <a:t> seconds, a cooling time of 10</a:t>
            </a:r>
            <a:r>
              <a:rPr kumimoji="1" lang="en-US" altLang="ko-Kore-JP" sz="2800" baseline="30000" dirty="0"/>
              <a:t>4</a:t>
            </a:r>
            <a:r>
              <a:rPr kumimoji="1" lang="en-US" altLang="ko-Kore-JP" sz="2800" dirty="0"/>
              <a:t> seconds is sufficient for 5 MeV for the </a:t>
            </a:r>
            <a:r>
              <a:rPr kumimoji="1" lang="en-US" altLang="ja-JP" sz="2800" dirty="0"/>
              <a:t>maintenance</a:t>
            </a:r>
            <a:r>
              <a:rPr kumimoji="1" lang="en-US" altLang="ko-Kore-JP" sz="2800" dirty="0"/>
              <a:t>, however, it is insufficient for 9 MeV as additional shields and/or remote handling would be required. </a:t>
            </a:r>
          </a:p>
        </p:txBody>
      </p:sp>
      <p:sp>
        <p:nvSpPr>
          <p:cNvPr id="10" name="TextBox 103">
            <a:extLst>
              <a:ext uri="{FF2B5EF4-FFF2-40B4-BE49-F238E27FC236}">
                <a16:creationId xmlns:a16="http://schemas.microsoft.com/office/drawing/2014/main" id="{F00AC14A-C313-6A2E-AE53-CC738087599E}"/>
              </a:ext>
            </a:extLst>
          </p:cNvPr>
          <p:cNvSpPr txBox="1"/>
          <p:nvPr/>
        </p:nvSpPr>
        <p:spPr>
          <a:xfrm>
            <a:off x="335360" y="2822824"/>
            <a:ext cx="115932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ko-Kore-JP" sz="2800" dirty="0"/>
              <a:t>The relationships among the SDR, beam energy, operation time, and cooling time have been examined to develop the beam operation senario and the beam dump maintenance strategy. </a:t>
            </a:r>
          </a:p>
        </p:txBody>
      </p:sp>
    </p:spTree>
    <p:extLst>
      <p:ext uri="{BB962C8B-B14F-4D97-AF65-F5344CB8AC3E}">
        <p14:creationId xmlns:p14="http://schemas.microsoft.com/office/powerpoint/2010/main" val="2302217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03DE618DB0A0C46A666FD2065503EE5" ma:contentTypeVersion="18" ma:contentTypeDescription="Crear nuevo documento." ma:contentTypeScope="" ma:versionID="a55d6e1f82753bc75c1276a45bfc3239">
  <xsd:schema xmlns:xsd="http://www.w3.org/2001/XMLSchema" xmlns:xs="http://www.w3.org/2001/XMLSchema" xmlns:p="http://schemas.microsoft.com/office/2006/metadata/properties" xmlns:ns2="6d625785-42e5-40a3-b03d-802bc6493bd9" xmlns:ns3="ed024c05-7945-4ac1-9cc3-716220b6cc02" targetNamespace="http://schemas.microsoft.com/office/2006/metadata/properties" ma:root="true" ma:fieldsID="57071e801e9544907012f04dcc364622" ns2:_="" ns3:_="">
    <xsd:import namespace="6d625785-42e5-40a3-b03d-802bc6493bd9"/>
    <xsd:import namespace="ed024c05-7945-4ac1-9cc3-716220b6cc0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625785-42e5-40a3-b03d-802bc6493b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Etiquetas de imagen" ma:readOnly="false" ma:fieldId="{5cf76f15-5ced-4ddc-b409-7134ff3c332f}" ma:taxonomyMulti="true" ma:sspId="d06a5c8c-1a73-4ba3-b11e-d38f132e12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24c05-7945-4ac1-9cc3-716220b6cc02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2d51215-bb1d-46df-9824-fec85c9f8692}" ma:internalName="TaxCatchAll" ma:showField="CatchAllData" ma:web="ed024c05-7945-4ac1-9cc3-716220b6cc0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d024c05-7945-4ac1-9cc3-716220b6cc02" xsi:nil="true"/>
    <lcf76f155ced4ddcb4097134ff3c332f xmlns="6d625785-42e5-40a3-b03d-802bc6493bd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2A6A417-8D7B-4CB7-BE7F-F45F7BF110BD}"/>
</file>

<file path=customXml/itemProps2.xml><?xml version="1.0" encoding="utf-8"?>
<ds:datastoreItem xmlns:ds="http://schemas.openxmlformats.org/officeDocument/2006/customXml" ds:itemID="{89445586-64D7-4DF9-AD93-ED0873D0337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657250-D3D4-4335-9DD6-B57B13189897}">
  <ds:schemaRefs>
    <ds:schemaRef ds:uri="http://schemas.microsoft.com/office/2006/metadata/properties"/>
    <ds:schemaRef ds:uri="http://schemas.microsoft.com/office/infopath/2007/PartnerControls"/>
    <ds:schemaRef ds:uri="df9ee232-e058-4d8d-9fe8-a4e93c27fb32"/>
    <ds:schemaRef ds:uri="a72bc900-f46b-4da3-a84a-918ed043236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28799</TotalTime>
  <Words>1638</Words>
  <Application>Microsoft Office PowerPoint</Application>
  <PresentationFormat>ワイド画面</PresentationFormat>
  <Paragraphs>159</Paragraphs>
  <Slides>16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4" baseType="lpstr">
      <vt:lpstr>Gill Sans Nova Book</vt:lpstr>
      <vt:lpstr>Arial</vt:lpstr>
      <vt:lpstr>Calibri</vt:lpstr>
      <vt:lpstr>Cambria Math</vt:lpstr>
      <vt:lpstr>Helvetica</vt:lpstr>
      <vt:lpstr>Times New Roman</vt:lpstr>
      <vt:lpstr>Wingdings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Knaster Juan</dc:creator>
  <cp:lastModifiedBy>Kumagai   Kohki</cp:lastModifiedBy>
  <cp:revision>2015</cp:revision>
  <cp:lastPrinted>2015-03-17T08:03:26Z</cp:lastPrinted>
  <dcterms:created xsi:type="dcterms:W3CDTF">2012-07-10T14:10:25Z</dcterms:created>
  <dcterms:modified xsi:type="dcterms:W3CDTF">2025-04-04T06:13:40Z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0x010100503DE618DB0A0C46A666FD2065503EE5</vt:lpwstr>
  </property>
</Properties>
</file>