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304" r:id="rId3"/>
    <p:sldId id="446" r:id="rId4"/>
    <p:sldId id="445" r:id="rId5"/>
    <p:sldId id="444" r:id="rId6"/>
    <p:sldId id="307" r:id="rId7"/>
    <p:sldId id="443" r:id="rId8"/>
    <p:sldId id="442" r:id="rId9"/>
    <p:sldId id="416" r:id="rId10"/>
    <p:sldId id="412" r:id="rId11"/>
    <p:sldId id="441" r:id="rId12"/>
    <p:sldId id="440" r:id="rId13"/>
    <p:sldId id="439" r:id="rId14"/>
    <p:sldId id="438" r:id="rId15"/>
    <p:sldId id="323" r:id="rId16"/>
    <p:sldId id="437" r:id="rId17"/>
    <p:sldId id="413" r:id="rId18"/>
    <p:sldId id="408" r:id="rId19"/>
    <p:sldId id="414" r:id="rId20"/>
    <p:sldId id="434" r:id="rId21"/>
    <p:sldId id="436" r:id="rId22"/>
    <p:sldId id="435" r:id="rId23"/>
    <p:sldId id="410" r:id="rId24"/>
    <p:sldId id="320" r:id="rId25"/>
    <p:sldId id="433" r:id="rId26"/>
    <p:sldId id="432" r:id="rId27"/>
    <p:sldId id="431" r:id="rId28"/>
    <p:sldId id="319" r:id="rId29"/>
    <p:sldId id="429" r:id="rId30"/>
    <p:sldId id="427" r:id="rId31"/>
    <p:sldId id="430" r:id="rId32"/>
    <p:sldId id="318" r:id="rId33"/>
    <p:sldId id="317" r:id="rId34"/>
    <p:sldId id="316" r:id="rId35"/>
    <p:sldId id="315" r:id="rId36"/>
    <p:sldId id="426" r:id="rId37"/>
    <p:sldId id="424" r:id="rId38"/>
    <p:sldId id="314" r:id="rId39"/>
    <p:sldId id="423" r:id="rId40"/>
    <p:sldId id="419" r:id="rId41"/>
    <p:sldId id="422" r:id="rId42"/>
    <p:sldId id="421" r:id="rId43"/>
    <p:sldId id="420" r:id="rId44"/>
  </p:sldIdLst>
  <p:sldSz cx="9144000" cy="5143500" type="screen16x9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CC6"/>
    <a:srgbClr val="F79646"/>
    <a:srgbClr val="4182C2"/>
    <a:srgbClr val="003399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76759" autoAdjust="0"/>
  </p:normalViewPr>
  <p:slideViewPr>
    <p:cSldViewPr showGuides="1">
      <p:cViewPr varScale="1">
        <p:scale>
          <a:sx n="82" d="100"/>
          <a:sy n="82" d="100"/>
        </p:scale>
        <p:origin x="120" y="5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83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customXml" Target="../customXml/item3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5B2C45A-E869-45FE-B529-AF49C0F3C669}" type="datetimeFigureOut">
              <a:rPr lang="en-GB" smtClean="0">
                <a:latin typeface="Arial" panose="020B0604020202020204" pitchFamily="34" charset="0"/>
              </a:rPr>
              <a:pPr/>
              <a:t>08/04/2025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1166760-0E69-430F-A97F-08802152DB5E}" type="slidenum">
              <a:rPr lang="en-GB" smtClean="0">
                <a:latin typeface="Arial" panose="020B0604020202020204" pitchFamily="34" charset="0"/>
              </a:rPr>
              <a:pPr/>
              <a:t>‹#›</a:t>
            </a:fld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649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F93E6C17-F35F-4654-8DE9-B693AC206066}" type="datetimeFigureOut">
              <a:rPr lang="en-GB" smtClean="0"/>
              <a:pPr/>
              <a:t>08/04/2025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49027E0A-1465-4A40-B1D5-9126D49509F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34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914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218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5586A-360A-2146-3172-1A12898C3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82A9E75-74C8-1193-7372-431D50D0BA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7C12B9C-7A73-705F-6EBC-48EA5B4F70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9747FAC-F810-3DFE-0C43-FD6C707CBA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4975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3AB9E-664E-71BE-FC15-FE635291D9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70FBB88-7791-D3FD-33CF-231EB16376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F8076D3-0B2F-F018-4D31-38302FF67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F040C7E-CB70-10C9-8D6C-5F7561F891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764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1A21F-3583-B712-7F5A-B210A008E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F446799-4AF0-F9D0-E9F3-83F2762408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B48BB05-F012-0687-A8E0-8D32B9694C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0B56D31-AF96-150F-E938-F1120A0260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605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94278-4D3D-FC39-6EAD-4AFC3C904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6EB4945-6B6B-6713-334D-DC67B68796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E167402-D650-7D57-0E0C-505354E437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B931147-0F4A-66E2-949D-08D4313760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550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5832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6DA8CC-A4C7-7752-5B63-1305767DC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01A9C75-4343-6ED1-0A85-5D679AC39A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A415A02-3701-E1B1-B3C6-9012B56365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6D1E4C9-07E6-018A-D69B-3FCE2239AD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483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6500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3475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877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214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578A2-1A02-B294-0E89-468F09525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D9F87D8-C24B-FF3F-13B1-CB324AAE54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FA77967-8B51-CE0D-3C78-B4BB8A643A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0A42B24-C5FF-6743-3260-447CA1D069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0753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10808-16CB-53B9-A1F5-DBA97DBA5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829370C-124A-721B-620C-B0CB66B756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0223580-AD8E-3324-BB64-4319EBB336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8EDDFD4-4229-41CE-AD6C-A5BBC59D23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6842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4D320-9474-0D44-E0A3-28C72D4210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2371CCF-D3EB-F43E-3966-9E36554BDC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4CD71D7-7A58-E868-BD6B-3041938178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9CDD8AC-D254-9F87-CCB5-D306468157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0593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4905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4208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E0C77-259C-5CD0-F752-3D7BC2F96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FFC63DC-BCA9-1D43-8A11-D32A9E54A3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86A27BD-37C8-8A1D-F2CB-4F81F566D7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DF7C407-B059-2C30-EA99-F85D8EA796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73261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6A490-28FB-8843-6147-8DCFBA77D6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FF88A2D-9E9B-D7DF-D451-1355743221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10318D3-A4B9-2801-BA41-AACBB69891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B6A4B51-96EB-336C-BBC0-3382601425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68830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AC7FD-005D-19E6-286E-AD7C60383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38C0733-CF5C-266C-FD21-00428AB6F9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03E3E75-03AE-4630-A5BE-9A7F75F315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A2ADC7B-6D98-F90E-6319-78805707B0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4321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8523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8C3BD-AD35-5107-2D7E-912EE7F0D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F33B7F5-0380-F649-CEBC-105A5EB5F0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DD1A40A-4DBE-B2D0-2115-94088E5A25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8732046-D24C-B7B8-5D31-5B28C8FFA6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516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B7F62-7F4E-45DF-A982-81A09C0009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92AFC41-B46E-C602-43AC-06287186B5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B82F5C0-6634-F31B-30EB-F3306C7D82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0463030-09BF-9829-E305-18F0F120E2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1346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2AA79-F4E3-4560-C384-99A4D18F7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7AF39A7-9E2C-F653-03A5-35A89334D9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A9AE219-3066-6AB8-ECBB-31530C9404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4D0486F-6E49-10EE-6264-F92489E1E1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0914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D34DE-EA30-26E6-4957-9FC1CD6B24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800D5392-A13D-6D02-5F37-ADB630622A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AF09CF5-C5F1-0AAD-8647-8AF72BFC79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7D51B2C-0960-F5DF-5C36-EB618C4BC5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0270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0770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3061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2392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48381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1278B7-FB39-0B1B-8957-E3DD02CF0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B1B11C4-0BDC-F8BB-9F71-0BCDFE3C3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880D957-0048-9D06-9289-211F67C5F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0B4F3FD-8840-38CB-8004-546B079314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97255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F3350-0615-9CCA-A083-11ED4A605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CD02F45-434C-B6F1-904C-0764365E87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8AF0E99-755D-206A-C42A-37987BD0E6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A7A5A6A-7109-250C-CDCD-7444E4CFB7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86674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32267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F1AA7-2CBF-25B5-7FE5-3C6015A4E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F6A38C9-50AC-F51B-D606-6679FD81C2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E66B882-0820-8CF4-5298-9445D1D29E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6337629-632B-6111-0597-E2D3B84083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684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03BF2-4763-E618-8647-15F0B1812B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6190956-76AE-5929-3CE4-AF5991AF06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31EF934-1470-E126-825C-9383984340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588688-EEC1-6FE4-7FF0-82E2620CCE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39934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45261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C1BA2-2DB0-8403-14B5-384DD6DF8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E232AA7-3910-6BB7-CF05-8FC8487797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DC0A47A-8C48-CB05-BB61-6C1BFFABD9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83F5C14-7E4F-8137-6257-26E4DA36DA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431704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9FC46-2C35-0B4B-1A88-44FFE647AE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2285ADE-0C55-CB38-C624-509879FBCB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35370BC-5AD8-BD5C-6AF9-A7BC13B0C3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4643FA8-9AE8-E574-AAE1-388684DA2D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131392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23487A-3FFA-CEF7-9EE6-C450CC622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A45B4C6-2D38-5591-51A0-284899C650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E03FBF6D-9EC1-4018-E0B4-726B2E56C8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EE3C1BB-3518-D1F5-074A-349C9900EC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0604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AA7DE-A1B5-7C7F-31C9-EC395C336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953B0A9-FD25-E7B8-B95C-1CFFD9E7E0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DC57FA0-89AF-F211-9A2C-DBCD5FB265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07F6777-B438-CF3D-95D2-F7F8E362A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098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243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611ED-E04B-6BF3-BFE3-10ADB3110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8F1E520-512D-6E72-8BC5-C02D5248CF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E7D1E70-5405-D8BD-36BE-C0AE700642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72ED97-CC3F-7EB4-750C-AC59A40365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672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774F3-F040-AE72-5C5A-70AFB0B15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69F8618-DD90-36C7-0D39-39387EE3D8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107FD06-9691-48AD-C5C4-A2F5DEA74A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EB894D-1F10-6264-A4DC-1E7702A8AE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462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027E0A-1465-4A40-B1D5-9126D49509F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773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D1BB882-BFEA-B8E9-C8B4-0091B07E5F8B}"/>
              </a:ext>
            </a:extLst>
          </p:cNvPr>
          <p:cNvSpPr/>
          <p:nvPr userDrawn="1"/>
        </p:nvSpPr>
        <p:spPr>
          <a:xfrm>
            <a:off x="0" y="921380"/>
            <a:ext cx="9144000" cy="21544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55965B-A063-9B86-0B00-7DA602525852}"/>
              </a:ext>
            </a:extLst>
          </p:cNvPr>
          <p:cNvSpPr/>
          <p:nvPr userDrawn="1"/>
        </p:nvSpPr>
        <p:spPr>
          <a:xfrm>
            <a:off x="0" y="3075806"/>
            <a:ext cx="9144000" cy="108012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01BBED-7412-8C75-39D3-1D00FEE64A8B}"/>
              </a:ext>
            </a:extLst>
          </p:cNvPr>
          <p:cNvSpPr/>
          <p:nvPr userDrawn="1"/>
        </p:nvSpPr>
        <p:spPr>
          <a:xfrm>
            <a:off x="0" y="0"/>
            <a:ext cx="9144000" cy="91556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1761660"/>
            <a:ext cx="8496944" cy="972108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3219822"/>
            <a:ext cx="4392488" cy="324036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</a:t>
            </a:r>
            <a:r>
              <a:rPr lang="en-US"/>
              <a:t>of presenter</a:t>
            </a:r>
            <a:endParaRPr lang="en-US" dirty="0"/>
          </a:p>
        </p:txBody>
      </p:sp>
      <p:sp>
        <p:nvSpPr>
          <p:cNvPr id="5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342900"/>
            <a:ext cx="10763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5724129" y="4245936"/>
            <a:ext cx="3168352" cy="702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8230283" y="30189672"/>
            <a:ext cx="9924896" cy="1336231"/>
            <a:chOff x="18230283" y="40396912"/>
            <a:chExt cx="9924896" cy="1781641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3" name="Picture 12" descr="EuropeanFlag-stars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 userDrawn="1"/>
        </p:nvGrpSpPr>
        <p:grpSpPr>
          <a:xfrm>
            <a:off x="18382683" y="30303972"/>
            <a:ext cx="9924896" cy="1336231"/>
            <a:chOff x="18230283" y="40396912"/>
            <a:chExt cx="9924896" cy="1781641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6" name="Picture 15" descr="EuropeanFlag-stars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 userDrawn="1"/>
        </p:nvGrpSpPr>
        <p:grpSpPr>
          <a:xfrm>
            <a:off x="18535083" y="30418272"/>
            <a:ext cx="9924896" cy="1336231"/>
            <a:chOff x="18230283" y="40396912"/>
            <a:chExt cx="9924896" cy="1781641"/>
          </a:xfrm>
        </p:grpSpPr>
        <p:sp>
          <p:nvSpPr>
            <p:cNvPr id="18" name="Rectangle 17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9" name="Picture 18" descr="EuropeanFlag-stars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 userDrawn="1"/>
        </p:nvGrpSpPr>
        <p:grpSpPr>
          <a:xfrm>
            <a:off x="18687483" y="30532572"/>
            <a:ext cx="9924896" cy="1336231"/>
            <a:chOff x="18230283" y="40396912"/>
            <a:chExt cx="9924896" cy="1781641"/>
          </a:xfrm>
        </p:grpSpPr>
        <p:sp>
          <p:nvSpPr>
            <p:cNvPr id="21" name="Rectangle 20"/>
            <p:cNvSpPr/>
            <p:nvPr userDrawn="1"/>
          </p:nvSpPr>
          <p:spPr bwMode="auto">
            <a:xfrm>
              <a:off x="18230283" y="40400268"/>
              <a:ext cx="2575295" cy="1778285"/>
            </a:xfrm>
            <a:prstGeom prst="rect">
              <a:avLst/>
            </a:prstGeom>
            <a:solidFill>
              <a:srgbClr val="0539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1719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8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22" name="Picture 21" descr="EuropeanFlag-stars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01564" y="40396912"/>
              <a:ext cx="9353615" cy="17816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429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effectLst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>
            <a:noAutofit/>
          </a:bodyPr>
          <a:lstStyle>
            <a:lvl1pPr algn="ctr">
              <a:lnSpc>
                <a:spcPts val="3200"/>
              </a:lnSpc>
              <a:defRPr sz="2800" b="1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67240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4876006"/>
            <a:ext cx="8240228" cy="201104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r">
              <a:defRPr/>
            </a:pPr>
            <a:r>
              <a:rPr lang="en-US" dirty="0"/>
              <a:t>J. García and Y. </a:t>
            </a:r>
            <a:r>
              <a:rPr lang="en-US" dirty="0" err="1"/>
              <a:t>Qiu</a:t>
            </a:r>
            <a:r>
              <a:rPr lang="en-US" dirty="0"/>
              <a:t> | April 10th, 2025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 algn="r"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975160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AEB1851A-CFBC-47C7-80F8-04FF84B1759D}" type="datetimeFigureOut">
              <a:rPr lang="en-GB" smtClean="0"/>
              <a:pPr/>
              <a:t>08/04/2025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6A6D9FA1-99C7-4910-8E32-B85D378B00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4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5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42.svg"/><Relationship Id="rId4" Type="http://schemas.openxmlformats.org/officeDocument/2006/relationships/image" Target="../media/image41.png"/><Relationship Id="rId9" Type="http://schemas.openxmlformats.org/officeDocument/2006/relationships/image" Target="../media/image48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e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21" Type="http://schemas.openxmlformats.org/officeDocument/2006/relationships/image" Target="../media/image27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24" Type="http://schemas.openxmlformats.org/officeDocument/2006/relationships/image" Target="../media/image8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7.jpe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ntfamilyhistory.blogspot.com/2017/04/is-technology-helping-us-discover-our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03598"/>
            <a:ext cx="9144000" cy="1402471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latin typeface="+mn-lt"/>
              </a:rPr>
              <a:t>Development and management of reference IFMIF-DONES neutronics document: Nuclear Analysis Handbook</a:t>
            </a:r>
          </a:p>
        </p:txBody>
      </p:sp>
      <p:sp>
        <p:nvSpPr>
          <p:cNvPr id="9" name="Podtytuł 18"/>
          <p:cNvSpPr>
            <a:spLocks noGrp="1"/>
          </p:cNvSpPr>
          <p:nvPr>
            <p:ph type="subTitle" idx="1"/>
          </p:nvPr>
        </p:nvSpPr>
        <p:spPr>
          <a:xfrm>
            <a:off x="1451653" y="3147814"/>
            <a:ext cx="5856651" cy="432048"/>
          </a:xfrm>
        </p:spPr>
        <p:txBody>
          <a:bodyPr>
            <a:normAutofit fontScale="92500" lnSpcReduction="20000"/>
          </a:bodyPr>
          <a:lstStyle/>
          <a:p>
            <a:r>
              <a:rPr lang="es-ES" sz="2800" b="0" dirty="0">
                <a:latin typeface="+mn-lt"/>
              </a:rPr>
              <a:t>Juan García* and </a:t>
            </a:r>
            <a:r>
              <a:rPr lang="es-ES" sz="2800" b="0" dirty="0" err="1">
                <a:latin typeface="+mn-lt"/>
              </a:rPr>
              <a:t>Yuefeng</a:t>
            </a:r>
            <a:r>
              <a:rPr lang="es-ES" sz="2800" b="0" dirty="0">
                <a:latin typeface="+mn-lt"/>
              </a:rPr>
              <a:t> Qiu</a:t>
            </a:r>
            <a:endParaRPr lang="pl-PL" sz="2800" b="0" dirty="0"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33387C-6219-47ED-94C1-CE91D67569D2}"/>
              </a:ext>
            </a:extLst>
          </p:cNvPr>
          <p:cNvSpPr txBox="1"/>
          <p:nvPr/>
        </p:nvSpPr>
        <p:spPr>
          <a:xfrm>
            <a:off x="33292" y="4803998"/>
            <a:ext cx="907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E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work has been partially financed/supported by the Regional Government of Andalusia through the project "TAN19_UGR_IFMIF-DONES" and European Regional Development Fund (ERDF) "A way to make Europe"/ "Andalusia moves with Europe"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3CEE860-D119-4CA4-8C51-7CCD041E51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301610"/>
            <a:ext cx="1691746" cy="480902"/>
          </a:xfrm>
          <a:prstGeom prst="rect">
            <a:avLst/>
          </a:prstGeom>
        </p:spPr>
      </p:pic>
      <p:sp>
        <p:nvSpPr>
          <p:cNvPr id="34" name="1 Rectángulo">
            <a:extLst>
              <a:ext uri="{FF2B5EF4-FFF2-40B4-BE49-F238E27FC236}">
                <a16:creationId xmlns:a16="http://schemas.microsoft.com/office/drawing/2014/main" id="{63E2C2DE-ECFB-40BD-8784-5A6F5F401026}"/>
              </a:ext>
            </a:extLst>
          </p:cNvPr>
          <p:cNvSpPr/>
          <p:nvPr/>
        </p:nvSpPr>
        <p:spPr>
          <a:xfrm>
            <a:off x="3109570" y="2598168"/>
            <a:ext cx="5185997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/>
            <a:r>
              <a:rPr lang="en-GB" sz="2400" dirty="0"/>
              <a:t>April 10</a:t>
            </a:r>
            <a:r>
              <a:rPr lang="en-GB" sz="2400" baseline="30000" dirty="0"/>
              <a:t>th</a:t>
            </a:r>
            <a:r>
              <a:rPr lang="en-GB" sz="2400" dirty="0"/>
              <a:t>, 2025</a:t>
            </a:r>
          </a:p>
        </p:txBody>
      </p:sp>
      <p:pic>
        <p:nvPicPr>
          <p:cNvPr id="4" name="Picture 3" descr="A logo with a green and black triangle&#10;&#10;Description automatically generated">
            <a:extLst>
              <a:ext uri="{FF2B5EF4-FFF2-40B4-BE49-F238E27FC236}">
                <a16:creationId xmlns:a16="http://schemas.microsoft.com/office/drawing/2014/main" id="{38AB8293-4E6A-92D3-D9CC-7AD5514217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680" y="4292892"/>
            <a:ext cx="1033824" cy="480902"/>
          </a:xfrm>
          <a:prstGeom prst="rect">
            <a:avLst/>
          </a:prstGeom>
        </p:spPr>
      </p:pic>
      <p:pic>
        <p:nvPicPr>
          <p:cNvPr id="8" name="Picture 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A8906438-0A76-704D-4108-5681FA4C4C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638" y="4238549"/>
            <a:ext cx="2035266" cy="589588"/>
          </a:xfrm>
          <a:prstGeom prst="rect">
            <a:avLst/>
          </a:prstGeom>
        </p:spPr>
      </p:pic>
      <p:sp>
        <p:nvSpPr>
          <p:cNvPr id="3" name="Podtytuł 18">
            <a:extLst>
              <a:ext uri="{FF2B5EF4-FFF2-40B4-BE49-F238E27FC236}">
                <a16:creationId xmlns:a16="http://schemas.microsoft.com/office/drawing/2014/main" id="{8841493D-E57C-2717-32C1-1CA8B3AC3FDD}"/>
              </a:ext>
            </a:extLst>
          </p:cNvPr>
          <p:cNvSpPr txBox="1">
            <a:spLocks/>
          </p:cNvSpPr>
          <p:nvPr/>
        </p:nvSpPr>
        <p:spPr>
          <a:xfrm>
            <a:off x="1451652" y="3795886"/>
            <a:ext cx="5856651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b="1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>
                <a:latin typeface="+mn-lt"/>
              </a:rPr>
              <a:t>*Corresponding author’s email: juan.garcia@ciemat.es</a:t>
            </a: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3BA576CB-5811-27DC-2562-DE2354AB1E46}"/>
              </a:ext>
            </a:extLst>
          </p:cNvPr>
          <p:cNvSpPr txBox="1"/>
          <p:nvPr/>
        </p:nvSpPr>
        <p:spPr>
          <a:xfrm>
            <a:off x="33292" y="9775"/>
            <a:ext cx="5943600" cy="385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10000"/>
              </a:lnSpc>
            </a:pPr>
            <a:r>
              <a:rPr lang="en-GB" sz="2400" b="1" dirty="0">
                <a:solidFill>
                  <a:prstClr val="white"/>
                </a:solidFill>
                <a:latin typeface="+mj-lt"/>
                <a:cs typeface="Arial"/>
              </a:rPr>
              <a:t>Fusion Neutronics Meeting 2025</a:t>
            </a:r>
          </a:p>
        </p:txBody>
      </p:sp>
      <p:pic>
        <p:nvPicPr>
          <p:cNvPr id="11" name="Picture 2" descr="A yellow sign with black text&#10;&#10;Description automatically generated">
            <a:extLst>
              <a:ext uri="{FF2B5EF4-FFF2-40B4-BE49-F238E27FC236}">
                <a16:creationId xmlns:a16="http://schemas.microsoft.com/office/drawing/2014/main" id="{7A1ED623-E682-4050-9083-911F9823FE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53" y="4242512"/>
            <a:ext cx="2980850" cy="54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FA31EBD-AADE-4EDF-9E6A-F9E1907690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941" y="4242512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402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US" sz="2800" dirty="0"/>
              <a:t>Nuclear Analysis Handbook (NAH)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Nuclear Analysis Handbook (NAH) is a reference document for IFMIF-DONES project that gathers the neutronics analyses</a:t>
            </a: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56822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F0651-3D6B-8955-93CF-04ADA6D257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58A90B8-33F1-C6B3-37BB-5AA002E18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939116F-5213-E5C8-CA93-933CAC32A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US" sz="2800" dirty="0"/>
              <a:t>Nuclear Analysis Handbook (NAH)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B4EAE40-D1E2-1E2F-3480-16BA4B5B9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Nuclear Analysis Handbook (NAH) is a reference document for IFMIF-DONES project that gathers the neutronics analyses</a:t>
            </a:r>
          </a:p>
          <a:p>
            <a:endParaRPr lang="en-US" sz="800" dirty="0"/>
          </a:p>
          <a:p>
            <a:r>
              <a:rPr lang="en-US" sz="1800" dirty="0"/>
              <a:t>Main properties of NAH</a:t>
            </a:r>
          </a:p>
        </p:txBody>
      </p:sp>
    </p:spTree>
    <p:extLst>
      <p:ext uri="{BB962C8B-B14F-4D97-AF65-F5344CB8AC3E}">
        <p14:creationId xmlns:p14="http://schemas.microsoft.com/office/powerpoint/2010/main" val="4032140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12EEB-E327-9B6B-23D0-701EBCDF2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392099F-6EDB-3AB1-D199-AF7538790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10D65B4-28DE-8CA6-9A54-C0A134878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US" sz="2800" dirty="0"/>
              <a:t>Nuclear Analysis Handbook (NAH)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7EB8D64-27CF-A05F-AE6B-4C9F5F350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Nuclear Analysis Handbook (NAH) is a reference document for IFMIF-DONES project that gathers the neutronics analyses</a:t>
            </a:r>
          </a:p>
          <a:p>
            <a:endParaRPr lang="en-US" sz="800" dirty="0"/>
          </a:p>
          <a:p>
            <a:r>
              <a:rPr lang="en-US" sz="1800" dirty="0"/>
              <a:t>Main properties of NAH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9E185CE5-79E5-DAA3-C4A2-BF953FA22AB5}"/>
              </a:ext>
            </a:extLst>
          </p:cNvPr>
          <p:cNvSpPr/>
          <p:nvPr/>
        </p:nvSpPr>
        <p:spPr>
          <a:xfrm>
            <a:off x="755576" y="2067694"/>
            <a:ext cx="2592288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u="sng" dirty="0" err="1"/>
              <a:t>Objective</a:t>
            </a:r>
            <a:endParaRPr lang="es-ES" sz="2000" b="1" u="sng" dirty="0"/>
          </a:p>
          <a:p>
            <a:pPr algn="ctr"/>
            <a:endParaRPr lang="es-ES" sz="800" b="1" u="sng" dirty="0"/>
          </a:p>
          <a:p>
            <a:pPr algn="ctr"/>
            <a:r>
              <a:rPr lang="en-US" sz="2000" dirty="0"/>
              <a:t>Gather IFMIF-DONES up-to-date nuclear analyses, suitable for both design and safety needs. User’s feedback</a:t>
            </a:r>
          </a:p>
        </p:txBody>
      </p:sp>
    </p:spTree>
    <p:extLst>
      <p:ext uri="{BB962C8B-B14F-4D97-AF65-F5344CB8AC3E}">
        <p14:creationId xmlns:p14="http://schemas.microsoft.com/office/powerpoint/2010/main" val="3124049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0B16B-F88A-257E-43C1-7898B58CF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278E1BE-EE9D-EBCC-5371-D21DD984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5B32B39-C941-3909-BE17-704064819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US" sz="2800" dirty="0"/>
              <a:t>Nuclear Analysis Handbook (NAH)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9146B9E-E72E-C4D6-9AD1-D44DC49D1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Nuclear Analysis Handbook (NAH) is a reference document for IFMIF-DONES project that gathers the neutronics analyses</a:t>
            </a:r>
          </a:p>
          <a:p>
            <a:endParaRPr lang="en-US" sz="800" dirty="0"/>
          </a:p>
          <a:p>
            <a:r>
              <a:rPr lang="en-US" sz="1800" dirty="0"/>
              <a:t>Main properties of NAH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EE394507-CB0B-73B5-D924-F888AF5573F2}"/>
              </a:ext>
            </a:extLst>
          </p:cNvPr>
          <p:cNvSpPr/>
          <p:nvPr/>
        </p:nvSpPr>
        <p:spPr>
          <a:xfrm>
            <a:off x="755576" y="2067694"/>
            <a:ext cx="2592288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u="sng" dirty="0" err="1"/>
              <a:t>Objective</a:t>
            </a:r>
            <a:endParaRPr lang="es-ES" sz="2000" b="1" u="sng" dirty="0"/>
          </a:p>
          <a:p>
            <a:pPr algn="ctr"/>
            <a:endParaRPr lang="es-ES" sz="800" b="1" u="sng" dirty="0"/>
          </a:p>
          <a:p>
            <a:pPr algn="ctr"/>
            <a:r>
              <a:rPr lang="en-US" sz="2000" dirty="0"/>
              <a:t>Gather IFMIF-DONES up-to-date nuclear analyses, suitable for both design and safety needs. User’s feedback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0E15D435-9366-5EFD-EDBD-A9A28DD50CA7}"/>
              </a:ext>
            </a:extLst>
          </p:cNvPr>
          <p:cNvSpPr/>
          <p:nvPr/>
        </p:nvSpPr>
        <p:spPr>
          <a:xfrm>
            <a:off x="3491880" y="2067694"/>
            <a:ext cx="2376264" cy="259228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u="sng" dirty="0" err="1"/>
              <a:t>Structure</a:t>
            </a:r>
            <a:endParaRPr lang="es-ES" sz="2000" b="1" u="sng" dirty="0"/>
          </a:p>
          <a:p>
            <a:pPr algn="ctr"/>
            <a:endParaRPr lang="es-ES" sz="700" b="1" u="sng" dirty="0"/>
          </a:p>
          <a:p>
            <a:pPr algn="ctr"/>
            <a:r>
              <a:rPr lang="en-US" sz="2000" dirty="0"/>
              <a:t>Based on project Plant Breakdown Structure (PBS). Nuclear analyses are </a:t>
            </a:r>
            <a:r>
              <a:rPr lang="en-US" sz="2000" dirty="0" err="1"/>
              <a:t>organised</a:t>
            </a:r>
            <a:r>
              <a:rPr lang="en-US" sz="2000" dirty="0"/>
              <a:t> into groups</a:t>
            </a:r>
          </a:p>
        </p:txBody>
      </p:sp>
    </p:spTree>
    <p:extLst>
      <p:ext uri="{BB962C8B-B14F-4D97-AF65-F5344CB8AC3E}">
        <p14:creationId xmlns:p14="http://schemas.microsoft.com/office/powerpoint/2010/main" val="4012968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9E837-1B54-DE65-13FF-61A125158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98E880-C8F3-8667-8C2C-9C2EB3029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522BEA0-3E95-C55D-7CAD-423494E6B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US" sz="2800" dirty="0"/>
              <a:t>Nuclear Analysis Handbook (NAH)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81B0308-BD70-0CAD-0287-4C64BFE61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Nuclear Analysis Handbook (NAH) is a reference document for IFMIF-DONES project that gathers the neutronics analyses</a:t>
            </a:r>
          </a:p>
          <a:p>
            <a:endParaRPr lang="en-US" sz="800" dirty="0"/>
          </a:p>
          <a:p>
            <a:r>
              <a:rPr lang="en-US" sz="1800" dirty="0"/>
              <a:t>Main properties of NAH</a:t>
            </a: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F874DE33-A5FD-7B96-D474-BF8B748C8255}"/>
              </a:ext>
            </a:extLst>
          </p:cNvPr>
          <p:cNvSpPr/>
          <p:nvPr/>
        </p:nvSpPr>
        <p:spPr>
          <a:xfrm>
            <a:off x="755576" y="2067694"/>
            <a:ext cx="2592288" cy="25922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u="sng" dirty="0" err="1"/>
              <a:t>Objective</a:t>
            </a:r>
            <a:endParaRPr lang="es-ES" sz="2000" b="1" u="sng" dirty="0"/>
          </a:p>
          <a:p>
            <a:pPr algn="ctr"/>
            <a:endParaRPr lang="es-ES" sz="800" b="1" u="sng" dirty="0"/>
          </a:p>
          <a:p>
            <a:pPr algn="ctr"/>
            <a:r>
              <a:rPr lang="en-US" sz="2000" dirty="0"/>
              <a:t>Gather IFMIF-DONES up-to-date nuclear analyses, suitable for both design and safety needs. User’s feedback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DF282625-7D4B-3568-45F0-DFA26D362DBB}"/>
              </a:ext>
            </a:extLst>
          </p:cNvPr>
          <p:cNvSpPr/>
          <p:nvPr/>
        </p:nvSpPr>
        <p:spPr>
          <a:xfrm>
            <a:off x="3491880" y="2067694"/>
            <a:ext cx="2376264" cy="259228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u="sng" dirty="0" err="1"/>
              <a:t>Structure</a:t>
            </a:r>
            <a:endParaRPr lang="es-ES" sz="2000" b="1" u="sng" dirty="0"/>
          </a:p>
          <a:p>
            <a:pPr algn="ctr"/>
            <a:endParaRPr lang="es-ES" sz="700" b="1" u="sng" dirty="0"/>
          </a:p>
          <a:p>
            <a:pPr algn="ctr"/>
            <a:r>
              <a:rPr lang="en-US" sz="2000" dirty="0"/>
              <a:t>Based on project Plant Breakdown Structure (PBS). Nuclear analyses are </a:t>
            </a:r>
            <a:r>
              <a:rPr lang="en-US" sz="2000" dirty="0" err="1"/>
              <a:t>organised</a:t>
            </a:r>
            <a:r>
              <a:rPr lang="en-US" sz="2000" dirty="0"/>
              <a:t> into groups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551E610D-F650-A9F4-8F39-4D3C0858F172}"/>
              </a:ext>
            </a:extLst>
          </p:cNvPr>
          <p:cNvSpPr/>
          <p:nvPr/>
        </p:nvSpPr>
        <p:spPr>
          <a:xfrm>
            <a:off x="6012160" y="2067694"/>
            <a:ext cx="2520280" cy="25922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u="sng" dirty="0" err="1"/>
              <a:t>Sources</a:t>
            </a:r>
            <a:r>
              <a:rPr lang="es-ES" sz="2000" b="1" u="sng" dirty="0"/>
              <a:t>/</a:t>
            </a:r>
            <a:r>
              <a:rPr lang="es-ES" sz="2000" b="1" u="sng" dirty="0" err="1"/>
              <a:t>references</a:t>
            </a:r>
            <a:endParaRPr lang="es-ES" sz="2000" b="1" u="sng" dirty="0"/>
          </a:p>
          <a:p>
            <a:pPr algn="ctr"/>
            <a:endParaRPr lang="es-ES" sz="700" dirty="0"/>
          </a:p>
          <a:p>
            <a:pPr algn="ctr"/>
            <a:r>
              <a:rPr lang="en-US" sz="2000" dirty="0"/>
              <a:t>Reports of the </a:t>
            </a:r>
            <a:r>
              <a:rPr lang="en-US" sz="2000" dirty="0" err="1"/>
              <a:t>EUROfusion</a:t>
            </a:r>
            <a:r>
              <a:rPr lang="en-US" sz="2000" dirty="0"/>
              <a:t> IDM platform (WPENS). Document updated in a yearly basis</a:t>
            </a:r>
          </a:p>
          <a:p>
            <a:pPr algn="ctr"/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640549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DD8AB35F-773D-43E8-B3E5-21249E17E9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35646"/>
            <a:ext cx="4226518" cy="2686295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6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Structure of NAH</a:t>
            </a:r>
            <a:endParaRPr lang="de-DE" dirty="0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3B67A509-8283-41B0-8D4B-610F73C92A27}"/>
              </a:ext>
            </a:extLst>
          </p:cNvPr>
          <p:cNvSpPr txBox="1"/>
          <p:nvPr/>
        </p:nvSpPr>
        <p:spPr>
          <a:xfrm>
            <a:off x="323528" y="536937"/>
            <a:ext cx="5544616" cy="4470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Plant Breakdown Structure</a:t>
            </a:r>
          </a:p>
          <a:p>
            <a:pPr algn="ctr"/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Site, Buildings and Plant Systems (PBS 3.0)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Test Systems (PBS 4.0)</a:t>
            </a:r>
          </a:p>
          <a:p>
            <a:endParaRPr lang="en-I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IE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Lithium Systems (PBS 5.0)</a:t>
            </a:r>
          </a:p>
          <a:p>
            <a:pPr lvl="1"/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Accelerator Systems (PBS 6.0)</a:t>
            </a:r>
          </a:p>
          <a:p>
            <a:pPr lvl="1"/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Central Instrumentation and Control Systems (PBS 8.0)</a:t>
            </a:r>
          </a:p>
          <a:p>
            <a:pPr lvl="1"/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85225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D6252-A1EE-AD97-D9F6-AA9D40FFD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2E66E45C-995E-4387-081A-F686143179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35646"/>
            <a:ext cx="4226518" cy="2686295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5172A39-E97E-05D2-1EB1-E5A3D6CB8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6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34DC3A1-F8B5-D562-817C-8306384BC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Structure of NAH</a:t>
            </a:r>
            <a:endParaRPr lang="de-DE" dirty="0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E5663793-BC85-6FA9-CAD8-F9153F792434}"/>
              </a:ext>
            </a:extLst>
          </p:cNvPr>
          <p:cNvSpPr txBox="1"/>
          <p:nvPr/>
        </p:nvSpPr>
        <p:spPr>
          <a:xfrm>
            <a:off x="323528" y="536937"/>
            <a:ext cx="5544616" cy="4470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Plant Breakdown Structure</a:t>
            </a:r>
          </a:p>
          <a:p>
            <a:pPr algn="ctr"/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Site, Buildings and Plant Systems (PBS 3.0)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u="sng" dirty="0">
                <a:latin typeface="Arial" panose="020B0604020202020204" pitchFamily="34" charset="0"/>
                <a:cs typeface="Arial" panose="020B0604020202020204" pitchFamily="34" charset="0"/>
              </a:rPr>
              <a:t>Nuclear </a:t>
            </a:r>
            <a:r>
              <a:rPr lang="en-GB" sz="1600" u="sng" dirty="0">
                <a:latin typeface="Arial" panose="020B0604020202020204" pitchFamily="34" charset="0"/>
                <a:cs typeface="Arial" panose="020B0604020202020204" pitchFamily="34" charset="0"/>
              </a:rPr>
              <a:t>analyses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Layout and Site Infrastructures (PBS 3.1)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Main Building (PBS 3.2)</a:t>
            </a:r>
          </a:p>
          <a:p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u="sng" dirty="0">
                <a:latin typeface="Arial" panose="020B0604020202020204" pitchFamily="34" charset="0"/>
                <a:cs typeface="Arial" panose="020B0604020202020204" pitchFamily="34" charset="0"/>
              </a:rPr>
              <a:t>Commissioning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Test Systems (PBS 4.0)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u="sng" dirty="0">
                <a:latin typeface="Arial" panose="020B0604020202020204" pitchFamily="34" charset="0"/>
                <a:cs typeface="Arial" panose="020B0604020202020204" pitchFamily="34" charset="0"/>
              </a:rPr>
              <a:t>Nuclear analyses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Test Cell (PBS 4.2)</a:t>
            </a:r>
          </a:p>
          <a:p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Lithium Systems (PBS 5.0)</a:t>
            </a:r>
          </a:p>
          <a:p>
            <a:pPr lvl="1"/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Accelerator Systems (PBS 6.0)</a:t>
            </a:r>
          </a:p>
          <a:p>
            <a:pPr lvl="1"/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Central Instrumentation and Control Systems (PBS 8.0)</a:t>
            </a:r>
          </a:p>
          <a:p>
            <a:pPr lvl="1"/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34518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7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Structure of NAH</a:t>
            </a:r>
            <a:endParaRPr lang="de-DE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3664FFF-7F0C-4F2F-84DF-2323A6819550}"/>
              </a:ext>
            </a:extLst>
          </p:cNvPr>
          <p:cNvSpPr txBox="1"/>
          <p:nvPr/>
        </p:nvSpPr>
        <p:spPr>
          <a:xfrm>
            <a:off x="2376264" y="708828"/>
            <a:ext cx="4572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Nuclear analysis categories</a:t>
            </a:r>
          </a:p>
          <a:p>
            <a:pPr algn="ctr"/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Dose rate maps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Absorbed dose rate maps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DPA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Nuclear heating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Activation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Gas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Radiation flux maps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</a:p>
          <a:p>
            <a:pPr algn="ctr"/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IE" sz="1600" b="1" dirty="0">
                <a:latin typeface="Arial" panose="020B0604020202020204" pitchFamily="34" charset="0"/>
                <a:cs typeface="Arial" panose="020B0604020202020204" pitchFamily="34" charset="0"/>
              </a:rPr>
              <a:t>Neutronics models</a:t>
            </a:r>
          </a:p>
          <a:p>
            <a:pPr algn="ctr"/>
            <a:endParaRPr lang="en-I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600" dirty="0">
                <a:latin typeface="Arial" panose="020B0604020202020204" pitchFamily="34" charset="0"/>
                <a:cs typeface="Arial" panose="020B0604020202020204" pitchFamily="34" charset="0"/>
              </a:rPr>
              <a:t>Neutronics models</a:t>
            </a:r>
          </a:p>
        </p:txBody>
      </p:sp>
    </p:spTree>
    <p:extLst>
      <p:ext uri="{BB962C8B-B14F-4D97-AF65-F5344CB8AC3E}">
        <p14:creationId xmlns:p14="http://schemas.microsoft.com/office/powerpoint/2010/main" val="3664136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8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Content of NAH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99542"/>
            <a:ext cx="8424936" cy="576064"/>
          </a:xfrm>
        </p:spPr>
        <p:txBody>
          <a:bodyPr>
            <a:no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/>
              <a:t>Summary table (NAH version 2.0 (year 2024))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D689E90-C684-4D37-8BD1-FE2D8C9314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006499"/>
              </p:ext>
            </p:extLst>
          </p:nvPr>
        </p:nvGraphicFramePr>
        <p:xfrm>
          <a:off x="107504" y="1154445"/>
          <a:ext cx="8928991" cy="39375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9542">
                  <a:extLst>
                    <a:ext uri="{9D8B030D-6E8A-4147-A177-3AD203B41FA5}">
                      <a16:colId xmlns:a16="http://schemas.microsoft.com/office/drawing/2014/main" val="2111494601"/>
                    </a:ext>
                  </a:extLst>
                </a:gridCol>
                <a:gridCol w="401798">
                  <a:extLst>
                    <a:ext uri="{9D8B030D-6E8A-4147-A177-3AD203B41FA5}">
                      <a16:colId xmlns:a16="http://schemas.microsoft.com/office/drawing/2014/main" val="1140419812"/>
                    </a:ext>
                  </a:extLst>
                </a:gridCol>
                <a:gridCol w="701820">
                  <a:extLst>
                    <a:ext uri="{9D8B030D-6E8A-4147-A177-3AD203B41FA5}">
                      <a16:colId xmlns:a16="http://schemas.microsoft.com/office/drawing/2014/main" val="3619452357"/>
                    </a:ext>
                  </a:extLst>
                </a:gridCol>
                <a:gridCol w="524900">
                  <a:extLst>
                    <a:ext uri="{9D8B030D-6E8A-4147-A177-3AD203B41FA5}">
                      <a16:colId xmlns:a16="http://schemas.microsoft.com/office/drawing/2014/main" val="223026161"/>
                    </a:ext>
                  </a:extLst>
                </a:gridCol>
                <a:gridCol w="542629">
                  <a:extLst>
                    <a:ext uri="{9D8B030D-6E8A-4147-A177-3AD203B41FA5}">
                      <a16:colId xmlns:a16="http://schemas.microsoft.com/office/drawing/2014/main" val="911739377"/>
                    </a:ext>
                  </a:extLst>
                </a:gridCol>
                <a:gridCol w="493429">
                  <a:extLst>
                    <a:ext uri="{9D8B030D-6E8A-4147-A177-3AD203B41FA5}">
                      <a16:colId xmlns:a16="http://schemas.microsoft.com/office/drawing/2014/main" val="2625400261"/>
                    </a:ext>
                  </a:extLst>
                </a:gridCol>
                <a:gridCol w="592461">
                  <a:extLst>
                    <a:ext uri="{9D8B030D-6E8A-4147-A177-3AD203B41FA5}">
                      <a16:colId xmlns:a16="http://schemas.microsoft.com/office/drawing/2014/main" val="2829615435"/>
                    </a:ext>
                  </a:extLst>
                </a:gridCol>
                <a:gridCol w="543261">
                  <a:extLst>
                    <a:ext uri="{9D8B030D-6E8A-4147-A177-3AD203B41FA5}">
                      <a16:colId xmlns:a16="http://schemas.microsoft.com/office/drawing/2014/main" val="2183936482"/>
                    </a:ext>
                  </a:extLst>
                </a:gridCol>
                <a:gridCol w="542629">
                  <a:extLst>
                    <a:ext uri="{9D8B030D-6E8A-4147-A177-3AD203B41FA5}">
                      <a16:colId xmlns:a16="http://schemas.microsoft.com/office/drawing/2014/main" val="1870752581"/>
                    </a:ext>
                  </a:extLst>
                </a:gridCol>
                <a:gridCol w="543261">
                  <a:extLst>
                    <a:ext uri="{9D8B030D-6E8A-4147-A177-3AD203B41FA5}">
                      <a16:colId xmlns:a16="http://schemas.microsoft.com/office/drawing/2014/main" val="2763876729"/>
                    </a:ext>
                  </a:extLst>
                </a:gridCol>
                <a:gridCol w="543261">
                  <a:extLst>
                    <a:ext uri="{9D8B030D-6E8A-4147-A177-3AD203B41FA5}">
                      <a16:colId xmlns:a16="http://schemas.microsoft.com/office/drawing/2014/main" val="2375000612"/>
                    </a:ext>
                  </a:extLst>
                </a:gridCol>
              </a:tblGrid>
              <a:tr h="2498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PBS Item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Nuclear analysis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1795816910"/>
                  </a:ext>
                </a:extLst>
              </a:tr>
              <a:tr h="728054">
                <a:tc>
                  <a:txBody>
                    <a:bodyPr/>
                    <a:lstStyle/>
                    <a:p>
                      <a:endParaRPr lang="es-E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Dose rate maps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Absorbed dose rate maps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DPA analysis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Nuclear heating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Activation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Gas production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Radiation flux maps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Others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Total (by system)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Total (by area)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2059590564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 dirty="0">
                          <a:effectLst/>
                        </a:rPr>
                        <a:t>Site, Buildings and Plant Systems (PBS 3.0)</a:t>
                      </a:r>
                      <a:endParaRPr lang="es-ES" sz="1400" b="1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2797044523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Test Systems (PBS 4.0)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47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3188885385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dirty="0">
                          <a:effectLst/>
                        </a:rPr>
                        <a:t>       Nuclear analyses</a:t>
                      </a:r>
                      <a:endParaRPr lang="es-ES" sz="14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3788589268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dirty="0">
                          <a:effectLst/>
                        </a:rPr>
                        <a:t>       Test Cell (PBS 4.2)</a:t>
                      </a:r>
                      <a:endParaRPr lang="es-ES" sz="14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13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2946633656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dirty="0">
                          <a:effectLst/>
                        </a:rPr>
                        <a:t>       High Flux Test Module (HFTM) (PBS 4.3)</a:t>
                      </a:r>
                      <a:endParaRPr lang="es-ES" sz="14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3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5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4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18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824572807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dirty="0">
                          <a:effectLst/>
                        </a:rPr>
                        <a:t>       Start-Up Monitoring Module (STUMM) (PBS 4.4)</a:t>
                      </a:r>
                      <a:endParaRPr lang="es-ES" sz="14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9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552722266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dirty="0">
                          <a:effectLst/>
                        </a:rPr>
                        <a:t>       Other irradiation Modules (PBS 4.5)</a:t>
                      </a:r>
                      <a:endParaRPr lang="es-ES" sz="14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1009012888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dirty="0">
                          <a:effectLst/>
                        </a:rPr>
                        <a:t>       Test Systems Ancillaries (PBS 4.6)</a:t>
                      </a:r>
                      <a:endParaRPr lang="es-ES" sz="14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5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3173193396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0" dirty="0">
                          <a:effectLst/>
                        </a:rPr>
                        <a:t>       Facilities for Complementary Experiments (PBS 4.7)</a:t>
                      </a:r>
                      <a:endParaRPr lang="es-ES" sz="1400" b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2222187724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Lithium Systems (PBS 5.0)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15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3611187908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Accelerator Systems (PBS 6.0)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27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200418704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Central Instrumentation and Control Systems (PBS 8.0)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endParaRPr lang="es-ES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0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2017011738"/>
                  </a:ext>
                </a:extLst>
              </a:tr>
              <a:tr h="204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TOTAL (by type/class of nuclear analysis)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31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11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7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12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25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3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</a:rPr>
                        <a:t>7</a:t>
                      </a:r>
                      <a:endParaRPr lang="es-ES" sz="14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es-ES" sz="14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068" marR="28068" marT="0" marB="0"/>
                </a:tc>
                <a:extLst>
                  <a:ext uri="{0D108BD9-81ED-4DB2-BD59-A6C34878D82A}">
                    <a16:rowId xmlns:a16="http://schemas.microsoft.com/office/drawing/2014/main" val="3041697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21417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9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Content of NAH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Nuclear analysis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Reference table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Result(s)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A5E011-4D26-4865-969A-168EDBBF8B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04105" y="600866"/>
            <a:ext cx="3146195" cy="445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542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5886BF-0DE7-42F7-AB23-BE6F49009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DBAB6E-30A7-4DCE-A359-7311D3EAF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Introduction</a:t>
            </a:r>
            <a:endParaRPr lang="de-D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F6BAFC3-575C-4016-B93C-EAFCC2F3A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Nuclear fusion as energy source: we need </a:t>
            </a:r>
            <a:r>
              <a:rPr lang="en-GB" sz="1800" b="1" dirty="0">
                <a:solidFill>
                  <a:srgbClr val="FF0000"/>
                </a:solidFill>
              </a:rPr>
              <a:t>material research facilities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80032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9AA8B-5F46-90AB-F542-37AE86DC8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0E27E1-0243-30B2-E693-6AC2EE425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10</a:t>
            </a:r>
          </a:p>
        </p:txBody>
      </p:sp>
      <p:pic>
        <p:nvPicPr>
          <p:cNvPr id="18" name="Picture 6">
            <a:extLst>
              <a:ext uri="{FF2B5EF4-FFF2-40B4-BE49-F238E27FC236}">
                <a16:creationId xmlns:a16="http://schemas.microsoft.com/office/drawing/2014/main" id="{F4F9BF14-4CC7-0B6C-C0EA-102C71104F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04105" y="600866"/>
            <a:ext cx="3146195" cy="445034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578218B-698C-047D-A1F3-2B6380B4A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Content of NAH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8B75C1-A5C1-6FD4-3C86-9DD8905DD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Nuclear analysis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Reference table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Result(s)</a:t>
            </a:r>
          </a:p>
        </p:txBody>
      </p:sp>
      <p:sp>
        <p:nvSpPr>
          <p:cNvPr id="8" name="Right Brace 11">
            <a:extLst>
              <a:ext uri="{FF2B5EF4-FFF2-40B4-BE49-F238E27FC236}">
                <a16:creationId xmlns:a16="http://schemas.microsoft.com/office/drawing/2014/main" id="{1A0169AF-963F-F602-995C-909E4648D545}"/>
              </a:ext>
            </a:extLst>
          </p:cNvPr>
          <p:cNvSpPr/>
          <p:nvPr/>
        </p:nvSpPr>
        <p:spPr>
          <a:xfrm>
            <a:off x="8835400" y="1042966"/>
            <a:ext cx="228946" cy="576064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F6907C52-4CC6-A2C1-BAF8-56C5DA09F3A6}"/>
              </a:ext>
            </a:extLst>
          </p:cNvPr>
          <p:cNvSpPr txBox="1"/>
          <p:nvPr/>
        </p:nvSpPr>
        <p:spPr>
          <a:xfrm>
            <a:off x="6329170" y="1745666"/>
            <a:ext cx="2700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IDM number and 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IDM name of the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to the IDM platform</a:t>
            </a:r>
            <a:endParaRPr lang="en-IE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82D2EF-BEEE-0B0D-F4D0-F3C8DBEAF4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94" y="1061177"/>
            <a:ext cx="5981300" cy="57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482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189CF-8E69-3C45-861F-F9E64E2EF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BB5E1FF-B305-C10F-6058-2C741E9E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10</a:t>
            </a:r>
          </a:p>
        </p:txBody>
      </p:sp>
      <p:pic>
        <p:nvPicPr>
          <p:cNvPr id="18" name="Picture 6">
            <a:extLst>
              <a:ext uri="{FF2B5EF4-FFF2-40B4-BE49-F238E27FC236}">
                <a16:creationId xmlns:a16="http://schemas.microsoft.com/office/drawing/2014/main" id="{8AD4E84D-33A3-AA20-572A-2CFDFA09F9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04105" y="600866"/>
            <a:ext cx="3146195" cy="445034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34C5C2B-97F7-D2A0-D88A-39940B78D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Content of NAH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533BC87-2BB7-94B2-494A-C3FC370B4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Nuclear analysis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Reference table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Result(s)</a:t>
            </a:r>
          </a:p>
        </p:txBody>
      </p:sp>
      <p:sp>
        <p:nvSpPr>
          <p:cNvPr id="14" name="Right Brace 23">
            <a:extLst>
              <a:ext uri="{FF2B5EF4-FFF2-40B4-BE49-F238E27FC236}">
                <a16:creationId xmlns:a16="http://schemas.microsoft.com/office/drawing/2014/main" id="{BD36763C-651A-8851-6553-4A3388613CC7}"/>
              </a:ext>
            </a:extLst>
          </p:cNvPr>
          <p:cNvSpPr/>
          <p:nvPr/>
        </p:nvSpPr>
        <p:spPr>
          <a:xfrm>
            <a:off x="6142827" y="1612843"/>
            <a:ext cx="229276" cy="311630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id="{0A870022-48A6-38B0-E8E1-D67BE6CF8371}"/>
              </a:ext>
            </a:extLst>
          </p:cNvPr>
          <p:cNvSpPr txBox="1"/>
          <p:nvPr/>
        </p:nvSpPr>
        <p:spPr>
          <a:xfrm>
            <a:off x="6520271" y="2736405"/>
            <a:ext cx="2298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results (figures, graphics and tables)</a:t>
            </a:r>
            <a:endParaRPr lang="en-IE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9678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4C48F-DA87-6CAE-AABA-A9B57DC61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F8E5706-88CD-81BD-C194-A0C82069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10</a:t>
            </a:r>
          </a:p>
        </p:txBody>
      </p:sp>
      <p:pic>
        <p:nvPicPr>
          <p:cNvPr id="18" name="Picture 6">
            <a:extLst>
              <a:ext uri="{FF2B5EF4-FFF2-40B4-BE49-F238E27FC236}">
                <a16:creationId xmlns:a16="http://schemas.microsoft.com/office/drawing/2014/main" id="{A4C41E4F-5A42-7036-9C4C-D1DAD5F709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04105" y="600866"/>
            <a:ext cx="3146195" cy="445034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0C49EDF-074C-60D3-FE60-BAB32B0D0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Content of NAH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778CE46-4D3D-2F62-03B6-DFE26CF58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Nuclear analysis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Reference table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Result(s)</a:t>
            </a:r>
          </a:p>
        </p:txBody>
      </p:sp>
      <p:cxnSp>
        <p:nvCxnSpPr>
          <p:cNvPr id="16" name="Straight Arrow Connector 25">
            <a:extLst>
              <a:ext uri="{FF2B5EF4-FFF2-40B4-BE49-F238E27FC236}">
                <a16:creationId xmlns:a16="http://schemas.microsoft.com/office/drawing/2014/main" id="{DC62808A-917C-6653-0B41-4E8C7CFE33CF}"/>
              </a:ext>
            </a:extLst>
          </p:cNvPr>
          <p:cNvCxnSpPr>
            <a:cxnSpLocks/>
          </p:cNvCxnSpPr>
          <p:nvPr/>
        </p:nvCxnSpPr>
        <p:spPr>
          <a:xfrm flipH="1" flipV="1">
            <a:off x="3779912" y="3276395"/>
            <a:ext cx="2592288" cy="7804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7">
            <a:extLst>
              <a:ext uri="{FF2B5EF4-FFF2-40B4-BE49-F238E27FC236}">
                <a16:creationId xmlns:a16="http://schemas.microsoft.com/office/drawing/2014/main" id="{67319C17-5509-D9EE-317E-07D332F2B699}"/>
              </a:ext>
            </a:extLst>
          </p:cNvPr>
          <p:cNvSpPr txBox="1"/>
          <p:nvPr/>
        </p:nvSpPr>
        <p:spPr>
          <a:xfrm>
            <a:off x="6489192" y="3641309"/>
            <a:ext cx="23416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table or graphic numeration (for reference purposes)</a:t>
            </a:r>
            <a:endParaRPr lang="en-IE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28E7CB84-DDF2-06EC-D32A-DF7712942CE9}"/>
              </a:ext>
            </a:extLst>
          </p:cNvPr>
          <p:cNvCxnSpPr>
            <a:cxnSpLocks/>
          </p:cNvCxnSpPr>
          <p:nvPr/>
        </p:nvCxnSpPr>
        <p:spPr>
          <a:xfrm>
            <a:off x="3275856" y="3234751"/>
            <a:ext cx="43204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2ED86BD8-A40C-42FE-C585-CBCBDAD7E2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551" y="1908749"/>
            <a:ext cx="5835769" cy="129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491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Content of NAH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2666826" cy="1584176"/>
          </a:xfrm>
        </p:spPr>
        <p:txBody>
          <a:bodyPr>
            <a:noAutofit/>
          </a:bodyPr>
          <a:lstStyle/>
          <a:p>
            <a:r>
              <a:rPr lang="en-GB" sz="1800" dirty="0"/>
              <a:t>Neutronics model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Double reference table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/>
              <a:t>Model(s)</a:t>
            </a:r>
          </a:p>
        </p:txBody>
      </p:sp>
      <p:pic>
        <p:nvPicPr>
          <p:cNvPr id="7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EF2BCD11-9F2A-4BD9-A380-5322DDB3EB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354" y="582339"/>
            <a:ext cx="3163293" cy="447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621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12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b="1" dirty="0"/>
              <a:t>NAH property:</a:t>
            </a:r>
            <a:r>
              <a:rPr lang="en-GB" sz="1800" dirty="0"/>
              <a:t> document updated in a yearly basis</a:t>
            </a:r>
            <a:endParaRPr lang="en-GB" sz="1800" b="1" dirty="0"/>
          </a:p>
          <a:p>
            <a:pPr marL="0" indent="0">
              <a:buNone/>
            </a:pP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673848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D89D84-33B6-1D19-D327-9C48159CEE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5A62894-6081-E4C9-2A54-ED7A85D25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12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8061066-7D52-0A7D-2D76-C8835B1E2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02AC90F-8034-2B34-3F28-E709C2977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b="1" dirty="0"/>
              <a:t>NAH property:</a:t>
            </a:r>
            <a:r>
              <a:rPr lang="en-GB" sz="1800" dirty="0"/>
              <a:t> document updated in a yearly basis</a:t>
            </a:r>
            <a:endParaRPr lang="en-GB" sz="1800" b="1" dirty="0"/>
          </a:p>
          <a:p>
            <a:endParaRPr lang="en-GB" sz="1800" b="1" dirty="0"/>
          </a:p>
          <a:p>
            <a:r>
              <a:rPr lang="en-GB" sz="1800" b="1" dirty="0"/>
              <a:t>Methodology</a:t>
            </a:r>
            <a:r>
              <a:rPr lang="en-GB" sz="1800" dirty="0"/>
              <a:t>: Identification of new reports in </a:t>
            </a:r>
            <a:r>
              <a:rPr lang="en-GB" sz="1800" dirty="0" err="1"/>
              <a:t>EUROfusion</a:t>
            </a:r>
            <a:r>
              <a:rPr lang="en-GB" sz="1800" dirty="0"/>
              <a:t> IDM platform</a:t>
            </a:r>
          </a:p>
        </p:txBody>
      </p:sp>
    </p:spTree>
    <p:extLst>
      <p:ext uri="{BB962C8B-B14F-4D97-AF65-F5344CB8AC3E}">
        <p14:creationId xmlns:p14="http://schemas.microsoft.com/office/powerpoint/2010/main" val="20181064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BDA74-E371-F169-DF64-4C5A52F2F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FA7EC12-AB5D-A7C0-3AD6-29C898822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12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5F91073-3319-496F-411A-30D9C3278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4B6814-7C95-5C36-185E-DB14B399A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b="1" dirty="0"/>
              <a:t>NAH property:</a:t>
            </a:r>
            <a:r>
              <a:rPr lang="en-GB" sz="1800" dirty="0"/>
              <a:t> document updated in a yearly basis</a:t>
            </a:r>
            <a:endParaRPr lang="en-GB" sz="1800" b="1" dirty="0"/>
          </a:p>
          <a:p>
            <a:endParaRPr lang="en-GB" sz="1800" b="1" dirty="0"/>
          </a:p>
          <a:p>
            <a:r>
              <a:rPr lang="en-GB" sz="1800" b="1" dirty="0"/>
              <a:t>Methodology</a:t>
            </a:r>
            <a:r>
              <a:rPr lang="en-GB" sz="1800" dirty="0"/>
              <a:t>: Identification of new reports in </a:t>
            </a:r>
            <a:r>
              <a:rPr lang="en-GB" sz="1800" dirty="0" err="1"/>
              <a:t>EUROfusion</a:t>
            </a:r>
            <a:r>
              <a:rPr lang="en-GB" sz="1800" dirty="0"/>
              <a:t> IDM platform</a:t>
            </a:r>
          </a:p>
          <a:p>
            <a:endParaRPr lang="en-GB" sz="1800" dirty="0"/>
          </a:p>
          <a:p>
            <a:r>
              <a:rPr lang="en-GB" sz="1800" b="1" dirty="0">
                <a:solidFill>
                  <a:srgbClr val="FF0000"/>
                </a:solidFill>
              </a:rPr>
              <a:t>Discarded approach</a:t>
            </a:r>
            <a:r>
              <a:rPr lang="en-GB" sz="1800" dirty="0"/>
              <a:t>: manual identification of new or updated reports</a:t>
            </a:r>
          </a:p>
        </p:txBody>
      </p:sp>
    </p:spTree>
    <p:extLst>
      <p:ext uri="{BB962C8B-B14F-4D97-AF65-F5344CB8AC3E}">
        <p14:creationId xmlns:p14="http://schemas.microsoft.com/office/powerpoint/2010/main" val="38544623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8BA3D-BE7B-FF80-B0F3-7EDFF52D1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433E190-30E4-2A71-59BB-5B05591C2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12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FD230F7-1F03-452C-BCBE-4FED7B85D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8052E42-49CA-0E88-3326-2498F29E1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b="1" dirty="0"/>
              <a:t>NAH property:</a:t>
            </a:r>
            <a:r>
              <a:rPr lang="en-GB" sz="1800" dirty="0"/>
              <a:t> document updated in a yearly basis</a:t>
            </a:r>
            <a:endParaRPr lang="en-GB" sz="1800" b="1" dirty="0"/>
          </a:p>
          <a:p>
            <a:endParaRPr lang="en-GB" sz="1800" b="1" dirty="0"/>
          </a:p>
          <a:p>
            <a:r>
              <a:rPr lang="en-GB" sz="1800" b="1" dirty="0"/>
              <a:t>Methodology</a:t>
            </a:r>
            <a:r>
              <a:rPr lang="en-GB" sz="1800" dirty="0"/>
              <a:t>: Identification of new reports in </a:t>
            </a:r>
            <a:r>
              <a:rPr lang="en-GB" sz="1800" dirty="0" err="1"/>
              <a:t>EUROfusion</a:t>
            </a:r>
            <a:r>
              <a:rPr lang="en-GB" sz="1800" dirty="0"/>
              <a:t> IDM platform</a:t>
            </a:r>
          </a:p>
          <a:p>
            <a:endParaRPr lang="en-GB" sz="1800" dirty="0"/>
          </a:p>
          <a:p>
            <a:r>
              <a:rPr lang="en-GB" sz="1800" b="1" dirty="0">
                <a:solidFill>
                  <a:srgbClr val="FF0000"/>
                </a:solidFill>
              </a:rPr>
              <a:t>Discarded approach</a:t>
            </a:r>
            <a:r>
              <a:rPr lang="en-GB" sz="1800" dirty="0"/>
              <a:t>: manual identification of new or updated reports</a:t>
            </a:r>
          </a:p>
          <a:p>
            <a:endParaRPr lang="en-GB" sz="1800" dirty="0"/>
          </a:p>
          <a:p>
            <a:r>
              <a:rPr lang="en-GB" sz="1800" b="1" dirty="0">
                <a:solidFill>
                  <a:srgbClr val="00B050"/>
                </a:solidFill>
              </a:rPr>
              <a:t>Chosen approach</a:t>
            </a:r>
            <a:r>
              <a:rPr lang="en-GB" sz="1800" dirty="0"/>
              <a:t>: semi-automated identification of new or updated reports using Python scripting</a:t>
            </a:r>
          </a:p>
        </p:txBody>
      </p:sp>
    </p:spTree>
    <p:extLst>
      <p:ext uri="{BB962C8B-B14F-4D97-AF65-F5344CB8AC3E}">
        <p14:creationId xmlns:p14="http://schemas.microsoft.com/office/powerpoint/2010/main" val="29213309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Download information from </a:t>
            </a:r>
            <a:r>
              <a:rPr lang="en-GB" sz="1800" dirty="0" err="1"/>
              <a:t>EUROfusion</a:t>
            </a:r>
            <a:r>
              <a:rPr lang="en-GB" sz="1800" dirty="0"/>
              <a:t> IDM platform (12 folders)</a:t>
            </a:r>
            <a:endParaRPr lang="de-DE" sz="1800" dirty="0"/>
          </a:p>
        </p:txBody>
      </p:sp>
      <p:pic>
        <p:nvPicPr>
          <p:cNvPr id="14" name="Picture 17">
            <a:extLst>
              <a:ext uri="{FF2B5EF4-FFF2-40B4-BE49-F238E27FC236}">
                <a16:creationId xmlns:a16="http://schemas.microsoft.com/office/drawing/2014/main" id="{9C7290F4-D0A6-45E1-9F60-8332F76991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09984"/>
            <a:ext cx="3260894" cy="2629822"/>
          </a:xfrm>
          <a:prstGeom prst="rect">
            <a:avLst/>
          </a:prstGeom>
        </p:spPr>
      </p:pic>
      <p:sp>
        <p:nvSpPr>
          <p:cNvPr id="15" name="TextBox 18">
            <a:extLst>
              <a:ext uri="{FF2B5EF4-FFF2-40B4-BE49-F238E27FC236}">
                <a16:creationId xmlns:a16="http://schemas.microsoft.com/office/drawing/2014/main" id="{E2305356-38E8-4213-A44B-725F91013A70}"/>
              </a:ext>
            </a:extLst>
          </p:cNvPr>
          <p:cNvSpPr txBox="1"/>
          <p:nvPr/>
        </p:nvSpPr>
        <p:spPr>
          <a:xfrm>
            <a:off x="1252882" y="1508223"/>
            <a:ext cx="108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12 folders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28">
            <a:extLst>
              <a:ext uri="{FF2B5EF4-FFF2-40B4-BE49-F238E27FC236}">
                <a16:creationId xmlns:a16="http://schemas.microsoft.com/office/drawing/2014/main" id="{8B1ED9D1-6E74-4DB2-B852-E87627887721}"/>
              </a:ext>
            </a:extLst>
          </p:cNvPr>
          <p:cNvSpPr/>
          <p:nvPr/>
        </p:nvSpPr>
        <p:spPr>
          <a:xfrm>
            <a:off x="8291944" y="2548850"/>
            <a:ext cx="303294" cy="2559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6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2855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FD1F9-CD4C-4034-5C01-C18830971C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14A44-DDEC-5F07-ADC4-C52026357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5409E07-760A-FEB8-677B-5BE6948C5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F1C7615-5C1C-D02C-BA95-BF8B41C2A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Download information from </a:t>
            </a:r>
            <a:r>
              <a:rPr lang="en-GB" sz="1800" dirty="0" err="1"/>
              <a:t>EUROfusion</a:t>
            </a:r>
            <a:r>
              <a:rPr lang="en-GB" sz="1800" dirty="0"/>
              <a:t> IDM platform (12 folders)</a:t>
            </a:r>
            <a:endParaRPr lang="de-DE" sz="1800" dirty="0"/>
          </a:p>
        </p:txBody>
      </p:sp>
      <p:pic>
        <p:nvPicPr>
          <p:cNvPr id="7" name="Picture 19">
            <a:extLst>
              <a:ext uri="{FF2B5EF4-FFF2-40B4-BE49-F238E27FC236}">
                <a16:creationId xmlns:a16="http://schemas.microsoft.com/office/drawing/2014/main" id="{4A948D8F-B6D1-1F97-07CE-0159836D46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470" y="1809123"/>
            <a:ext cx="3849834" cy="2602062"/>
          </a:xfrm>
          <a:prstGeom prst="rect">
            <a:avLst/>
          </a:prstGeom>
        </p:spPr>
      </p:pic>
      <p:pic>
        <p:nvPicPr>
          <p:cNvPr id="14" name="Picture 17">
            <a:extLst>
              <a:ext uri="{FF2B5EF4-FFF2-40B4-BE49-F238E27FC236}">
                <a16:creationId xmlns:a16="http://schemas.microsoft.com/office/drawing/2014/main" id="{D531CD06-DE5D-E5BA-EF0B-BA2DA34C6C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09984"/>
            <a:ext cx="3260894" cy="2629822"/>
          </a:xfrm>
          <a:prstGeom prst="rect">
            <a:avLst/>
          </a:prstGeom>
        </p:spPr>
      </p:pic>
      <p:sp>
        <p:nvSpPr>
          <p:cNvPr id="15" name="TextBox 18">
            <a:extLst>
              <a:ext uri="{FF2B5EF4-FFF2-40B4-BE49-F238E27FC236}">
                <a16:creationId xmlns:a16="http://schemas.microsoft.com/office/drawing/2014/main" id="{CB387DA9-CCED-8560-4E4C-32A95738982A}"/>
              </a:ext>
            </a:extLst>
          </p:cNvPr>
          <p:cNvSpPr txBox="1"/>
          <p:nvPr/>
        </p:nvSpPr>
        <p:spPr>
          <a:xfrm>
            <a:off x="1252882" y="1508223"/>
            <a:ext cx="108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12 folders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21">
            <a:extLst>
              <a:ext uri="{FF2B5EF4-FFF2-40B4-BE49-F238E27FC236}">
                <a16:creationId xmlns:a16="http://schemas.microsoft.com/office/drawing/2014/main" id="{1828814B-3AC2-ED35-F440-E1D207471F6B}"/>
              </a:ext>
            </a:extLst>
          </p:cNvPr>
          <p:cNvCxnSpPr/>
          <p:nvPr/>
        </p:nvCxnSpPr>
        <p:spPr>
          <a:xfrm flipV="1">
            <a:off x="1848606" y="2252614"/>
            <a:ext cx="3534781" cy="5490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28">
            <a:extLst>
              <a:ext uri="{FF2B5EF4-FFF2-40B4-BE49-F238E27FC236}">
                <a16:creationId xmlns:a16="http://schemas.microsoft.com/office/drawing/2014/main" id="{635DB884-7671-B039-7E9A-EC2730BF6469}"/>
              </a:ext>
            </a:extLst>
          </p:cNvPr>
          <p:cNvSpPr/>
          <p:nvPr/>
        </p:nvSpPr>
        <p:spPr>
          <a:xfrm>
            <a:off x="8291944" y="2548850"/>
            <a:ext cx="303294" cy="2559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6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896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695EE-15DB-47B2-42D6-0134CFD468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442C16D-E1FB-6B5D-1B82-BA6081DC1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4393101-61AA-E8C5-BACA-BCF328546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Introduction</a:t>
            </a:r>
            <a:endParaRPr lang="de-D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4F0D4A9-9C5C-84E4-4015-41C302F60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Nuclear fusion as energy source: we need </a:t>
            </a:r>
            <a:r>
              <a:rPr lang="en-GB" sz="1800" b="1" dirty="0">
                <a:solidFill>
                  <a:srgbClr val="FF0000"/>
                </a:solidFill>
              </a:rPr>
              <a:t>material research facilities</a:t>
            </a:r>
            <a:endParaRPr lang="en-GB" sz="1800" dirty="0"/>
          </a:p>
          <a:p>
            <a:r>
              <a:rPr lang="en-GB" sz="1800" dirty="0"/>
              <a:t>IFMIF-DONES: International Fusion Material Irradiation Facility - </a:t>
            </a:r>
            <a:r>
              <a:rPr lang="en-GB" sz="1800" dirty="0" err="1"/>
              <a:t>DEmo</a:t>
            </a:r>
            <a:r>
              <a:rPr lang="en-GB" sz="1800" dirty="0"/>
              <a:t> Oriented Neutron Source</a:t>
            </a:r>
          </a:p>
        </p:txBody>
      </p:sp>
      <p:pic>
        <p:nvPicPr>
          <p:cNvPr id="32" name="Picture 29">
            <a:extLst>
              <a:ext uri="{FF2B5EF4-FFF2-40B4-BE49-F238E27FC236}">
                <a16:creationId xmlns:a16="http://schemas.microsoft.com/office/drawing/2014/main" id="{1D22949B-E0C7-F12A-1053-1E4C71EC00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788" y="3340265"/>
            <a:ext cx="2361364" cy="169975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7">
            <a:extLst>
              <a:ext uri="{FF2B5EF4-FFF2-40B4-BE49-F238E27FC236}">
                <a16:creationId xmlns:a16="http://schemas.microsoft.com/office/drawing/2014/main" id="{995B66D7-2E80-88A8-7BE7-D7830F735A42}"/>
              </a:ext>
            </a:extLst>
          </p:cNvPr>
          <p:cNvSpPr txBox="1"/>
          <p:nvPr/>
        </p:nvSpPr>
        <p:spPr>
          <a:xfrm>
            <a:off x="5120298" y="3078655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Granada site plan</a:t>
            </a:r>
            <a:endParaRPr lang="de-DE" sz="1400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EEA8D75-5B8C-63E0-9C4B-2FC5AC15F2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333" y="3515958"/>
            <a:ext cx="2831128" cy="1249814"/>
          </a:xfrm>
          <a:prstGeom prst="rect">
            <a:avLst/>
          </a:prstGeom>
        </p:spPr>
      </p:pic>
      <p:sp>
        <p:nvSpPr>
          <p:cNvPr id="35" name="TextBox 7">
            <a:extLst>
              <a:ext uri="{FF2B5EF4-FFF2-40B4-BE49-F238E27FC236}">
                <a16:creationId xmlns:a16="http://schemas.microsoft.com/office/drawing/2014/main" id="{8EAB7FE1-F2E4-3268-1239-3B3E8D36830B}"/>
              </a:ext>
            </a:extLst>
          </p:cNvPr>
          <p:cNvSpPr txBox="1"/>
          <p:nvPr/>
        </p:nvSpPr>
        <p:spPr>
          <a:xfrm>
            <a:off x="6818813" y="3127988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IFMIF-DONES</a:t>
            </a:r>
            <a:endParaRPr lang="de-DE" sz="1400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7456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9E555-43F1-63B7-1567-9F88690D7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5092896-FE53-9605-4EAB-9D63866F3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AE4A6F5-2207-E1CB-0624-7933872E4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A06BA2C-113F-5BF3-E00D-2BDBD5827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Download information from </a:t>
            </a:r>
            <a:r>
              <a:rPr lang="en-GB" sz="1800" dirty="0" err="1"/>
              <a:t>EUROfusion</a:t>
            </a:r>
            <a:r>
              <a:rPr lang="en-GB" sz="1800" dirty="0"/>
              <a:t> IDM platform (12 folders)</a:t>
            </a:r>
            <a:endParaRPr lang="de-DE" sz="1800" dirty="0"/>
          </a:p>
        </p:txBody>
      </p:sp>
      <p:pic>
        <p:nvPicPr>
          <p:cNvPr id="7" name="Picture 19">
            <a:extLst>
              <a:ext uri="{FF2B5EF4-FFF2-40B4-BE49-F238E27FC236}">
                <a16:creationId xmlns:a16="http://schemas.microsoft.com/office/drawing/2014/main" id="{5C79B831-C2BC-30DA-6EC7-89B1A124E5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470" y="1809123"/>
            <a:ext cx="3849834" cy="2602062"/>
          </a:xfrm>
          <a:prstGeom prst="rect">
            <a:avLst/>
          </a:prstGeom>
        </p:spPr>
      </p:pic>
      <p:sp>
        <p:nvSpPr>
          <p:cNvPr id="8" name="Rectangle 9">
            <a:extLst>
              <a:ext uri="{FF2B5EF4-FFF2-40B4-BE49-F238E27FC236}">
                <a16:creationId xmlns:a16="http://schemas.microsoft.com/office/drawing/2014/main" id="{1003B8C8-4676-452D-126F-3FB7C41079D8}"/>
              </a:ext>
            </a:extLst>
          </p:cNvPr>
          <p:cNvSpPr/>
          <p:nvPr/>
        </p:nvSpPr>
        <p:spPr>
          <a:xfrm>
            <a:off x="6885288" y="2252614"/>
            <a:ext cx="341976" cy="792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Straight Arrow Connector 11">
            <a:extLst>
              <a:ext uri="{FF2B5EF4-FFF2-40B4-BE49-F238E27FC236}">
                <a16:creationId xmlns:a16="http://schemas.microsoft.com/office/drawing/2014/main" id="{4DC8DF16-9AAC-E699-D008-0929FF49F001}"/>
              </a:ext>
            </a:extLst>
          </p:cNvPr>
          <p:cNvCxnSpPr/>
          <p:nvPr/>
        </p:nvCxnSpPr>
        <p:spPr>
          <a:xfrm>
            <a:off x="7308304" y="2314040"/>
            <a:ext cx="648072" cy="7961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5">
            <a:extLst>
              <a:ext uri="{FF2B5EF4-FFF2-40B4-BE49-F238E27FC236}">
                <a16:creationId xmlns:a16="http://schemas.microsoft.com/office/drawing/2014/main" id="{10F5C663-077E-041F-5825-26863BEE4137}"/>
              </a:ext>
            </a:extLst>
          </p:cNvPr>
          <p:cNvSpPr txBox="1"/>
          <p:nvPr/>
        </p:nvSpPr>
        <p:spPr>
          <a:xfrm>
            <a:off x="7668343" y="3148332"/>
            <a:ext cx="1392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Generation of Excel file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7">
            <a:extLst>
              <a:ext uri="{FF2B5EF4-FFF2-40B4-BE49-F238E27FC236}">
                <a16:creationId xmlns:a16="http://schemas.microsoft.com/office/drawing/2014/main" id="{CE0D8099-365E-9B1F-A941-B1594B6428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09984"/>
            <a:ext cx="3260894" cy="2629822"/>
          </a:xfrm>
          <a:prstGeom prst="rect">
            <a:avLst/>
          </a:prstGeom>
        </p:spPr>
      </p:pic>
      <p:sp>
        <p:nvSpPr>
          <p:cNvPr id="15" name="TextBox 18">
            <a:extLst>
              <a:ext uri="{FF2B5EF4-FFF2-40B4-BE49-F238E27FC236}">
                <a16:creationId xmlns:a16="http://schemas.microsoft.com/office/drawing/2014/main" id="{EF3FEE3A-B15D-2F6D-263E-9491AE49EC19}"/>
              </a:ext>
            </a:extLst>
          </p:cNvPr>
          <p:cNvSpPr txBox="1"/>
          <p:nvPr/>
        </p:nvSpPr>
        <p:spPr>
          <a:xfrm>
            <a:off x="1252882" y="1508223"/>
            <a:ext cx="108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12 folders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21">
            <a:extLst>
              <a:ext uri="{FF2B5EF4-FFF2-40B4-BE49-F238E27FC236}">
                <a16:creationId xmlns:a16="http://schemas.microsoft.com/office/drawing/2014/main" id="{AE36BF38-EE10-4D06-876D-B5783B2F1622}"/>
              </a:ext>
            </a:extLst>
          </p:cNvPr>
          <p:cNvCxnSpPr/>
          <p:nvPr/>
        </p:nvCxnSpPr>
        <p:spPr>
          <a:xfrm flipV="1">
            <a:off x="1848606" y="2252614"/>
            <a:ext cx="3534781" cy="5490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30">
            <a:extLst>
              <a:ext uri="{FF2B5EF4-FFF2-40B4-BE49-F238E27FC236}">
                <a16:creationId xmlns:a16="http://schemas.microsoft.com/office/drawing/2014/main" id="{32D5BA56-86BF-6443-E89D-A4BBA93349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664" y="3606158"/>
            <a:ext cx="100811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5502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E20F6-12C3-7E7F-C98C-1956BAA87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A07FE03-2F79-29E0-535E-853C07A43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F31CD4E-303C-8884-3B9C-48D8F2524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FB4DA77-2B59-3AD9-D227-A61F408B4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Download information from </a:t>
            </a:r>
            <a:r>
              <a:rPr lang="en-GB" sz="1800" dirty="0" err="1"/>
              <a:t>EUROfusion</a:t>
            </a:r>
            <a:r>
              <a:rPr lang="en-GB" sz="1800" dirty="0"/>
              <a:t> IDM platform (12 folders)</a:t>
            </a:r>
            <a:endParaRPr lang="de-DE" sz="1800" dirty="0"/>
          </a:p>
        </p:txBody>
      </p:sp>
      <p:pic>
        <p:nvPicPr>
          <p:cNvPr id="7" name="Picture 19">
            <a:extLst>
              <a:ext uri="{FF2B5EF4-FFF2-40B4-BE49-F238E27FC236}">
                <a16:creationId xmlns:a16="http://schemas.microsoft.com/office/drawing/2014/main" id="{9CEDE20C-7D7D-5DD3-7F7D-5382FBF010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470" y="1809123"/>
            <a:ext cx="3849834" cy="2602062"/>
          </a:xfrm>
          <a:prstGeom prst="rect">
            <a:avLst/>
          </a:prstGeom>
        </p:spPr>
      </p:pic>
      <p:sp>
        <p:nvSpPr>
          <p:cNvPr id="8" name="Rectangle 9">
            <a:extLst>
              <a:ext uri="{FF2B5EF4-FFF2-40B4-BE49-F238E27FC236}">
                <a16:creationId xmlns:a16="http://schemas.microsoft.com/office/drawing/2014/main" id="{30064B9A-F0E9-8D43-7A03-D3CB4AAA3068}"/>
              </a:ext>
            </a:extLst>
          </p:cNvPr>
          <p:cNvSpPr/>
          <p:nvPr/>
        </p:nvSpPr>
        <p:spPr>
          <a:xfrm>
            <a:off x="6885288" y="2252614"/>
            <a:ext cx="341976" cy="792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Straight Arrow Connector 11">
            <a:extLst>
              <a:ext uri="{FF2B5EF4-FFF2-40B4-BE49-F238E27FC236}">
                <a16:creationId xmlns:a16="http://schemas.microsoft.com/office/drawing/2014/main" id="{19473FDC-CCE9-6DB5-E83C-D26F83257A23}"/>
              </a:ext>
            </a:extLst>
          </p:cNvPr>
          <p:cNvCxnSpPr/>
          <p:nvPr/>
        </p:nvCxnSpPr>
        <p:spPr>
          <a:xfrm>
            <a:off x="7308304" y="2314040"/>
            <a:ext cx="648072" cy="7961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>
            <a:extLst>
              <a:ext uri="{FF2B5EF4-FFF2-40B4-BE49-F238E27FC236}">
                <a16:creationId xmlns:a16="http://schemas.microsoft.com/office/drawing/2014/main" id="{B21F6C10-66A6-5597-2643-D4EBD1B6A669}"/>
              </a:ext>
            </a:extLst>
          </p:cNvPr>
          <p:cNvSpPr/>
          <p:nvPr/>
        </p:nvSpPr>
        <p:spPr>
          <a:xfrm>
            <a:off x="7215188" y="1805552"/>
            <a:ext cx="91870" cy="1085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Straight Arrow Connector 13">
            <a:extLst>
              <a:ext uri="{FF2B5EF4-FFF2-40B4-BE49-F238E27FC236}">
                <a16:creationId xmlns:a16="http://schemas.microsoft.com/office/drawing/2014/main" id="{3779B50D-F655-2C07-FFCA-7EB7911427D2}"/>
              </a:ext>
            </a:extLst>
          </p:cNvPr>
          <p:cNvCxnSpPr>
            <a:cxnSpLocks/>
          </p:cNvCxnSpPr>
          <p:nvPr/>
        </p:nvCxnSpPr>
        <p:spPr>
          <a:xfrm flipV="1">
            <a:off x="7380312" y="1737976"/>
            <a:ext cx="355352" cy="780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5">
            <a:extLst>
              <a:ext uri="{FF2B5EF4-FFF2-40B4-BE49-F238E27FC236}">
                <a16:creationId xmlns:a16="http://schemas.microsoft.com/office/drawing/2014/main" id="{B957F672-94EA-1E63-C51B-F660468BF86F}"/>
              </a:ext>
            </a:extLst>
          </p:cNvPr>
          <p:cNvSpPr txBox="1"/>
          <p:nvPr/>
        </p:nvSpPr>
        <p:spPr>
          <a:xfrm>
            <a:off x="7668343" y="3148332"/>
            <a:ext cx="1392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Generation of Excel file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1B122528-4500-5178-404C-7E2042625374}"/>
              </a:ext>
            </a:extLst>
          </p:cNvPr>
          <p:cNvSpPr txBox="1"/>
          <p:nvPr/>
        </p:nvSpPr>
        <p:spPr>
          <a:xfrm>
            <a:off x="7757052" y="1139388"/>
            <a:ext cx="13927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Web browser tool to show the page source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7">
            <a:extLst>
              <a:ext uri="{FF2B5EF4-FFF2-40B4-BE49-F238E27FC236}">
                <a16:creationId xmlns:a16="http://schemas.microsoft.com/office/drawing/2014/main" id="{50C41C45-EA06-525C-8FC0-50589B502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09984"/>
            <a:ext cx="3260894" cy="2629822"/>
          </a:xfrm>
          <a:prstGeom prst="rect">
            <a:avLst/>
          </a:prstGeom>
        </p:spPr>
      </p:pic>
      <p:sp>
        <p:nvSpPr>
          <p:cNvPr id="15" name="TextBox 18">
            <a:extLst>
              <a:ext uri="{FF2B5EF4-FFF2-40B4-BE49-F238E27FC236}">
                <a16:creationId xmlns:a16="http://schemas.microsoft.com/office/drawing/2014/main" id="{2B36400A-4CAC-773A-94F5-5F414C2E95EA}"/>
              </a:ext>
            </a:extLst>
          </p:cNvPr>
          <p:cNvSpPr txBox="1"/>
          <p:nvPr/>
        </p:nvSpPr>
        <p:spPr>
          <a:xfrm>
            <a:off x="1252882" y="1508223"/>
            <a:ext cx="108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12 folders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21">
            <a:extLst>
              <a:ext uri="{FF2B5EF4-FFF2-40B4-BE49-F238E27FC236}">
                <a16:creationId xmlns:a16="http://schemas.microsoft.com/office/drawing/2014/main" id="{8C1CECD3-AA77-CF0C-5D2F-078F2F694933}"/>
              </a:ext>
            </a:extLst>
          </p:cNvPr>
          <p:cNvCxnSpPr/>
          <p:nvPr/>
        </p:nvCxnSpPr>
        <p:spPr>
          <a:xfrm flipV="1">
            <a:off x="1848606" y="2252614"/>
            <a:ext cx="3534781" cy="5490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phic 5" descr="Document with solid fill">
            <a:extLst>
              <a:ext uri="{FF2B5EF4-FFF2-40B4-BE49-F238E27FC236}">
                <a16:creationId xmlns:a16="http://schemas.microsoft.com/office/drawing/2014/main" id="{89DD9271-A572-A0B5-19F3-27F00B2B70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97388" y="2276312"/>
            <a:ext cx="685800" cy="685800"/>
          </a:xfrm>
          <a:prstGeom prst="rect">
            <a:avLst/>
          </a:prstGeom>
        </p:spPr>
      </p:pic>
      <p:sp>
        <p:nvSpPr>
          <p:cNvPr id="18" name="Rectangle 28">
            <a:extLst>
              <a:ext uri="{FF2B5EF4-FFF2-40B4-BE49-F238E27FC236}">
                <a16:creationId xmlns:a16="http://schemas.microsoft.com/office/drawing/2014/main" id="{B0F66451-E6D3-3B71-8BC4-BE835EEFCBAC}"/>
              </a:ext>
            </a:extLst>
          </p:cNvPr>
          <p:cNvSpPr/>
          <p:nvPr/>
        </p:nvSpPr>
        <p:spPr>
          <a:xfrm>
            <a:off x="8291944" y="2548850"/>
            <a:ext cx="303294" cy="2559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6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19" name="TextBox 29">
            <a:extLst>
              <a:ext uri="{FF2B5EF4-FFF2-40B4-BE49-F238E27FC236}">
                <a16:creationId xmlns:a16="http://schemas.microsoft.com/office/drawing/2014/main" id="{1E9060D2-75A7-CD48-2FDA-A3231E1C1392}"/>
              </a:ext>
            </a:extLst>
          </p:cNvPr>
          <p:cNvSpPr txBox="1"/>
          <p:nvPr/>
        </p:nvSpPr>
        <p:spPr>
          <a:xfrm>
            <a:off x="8188196" y="2633295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onsolas" panose="020B0609020204030204" pitchFamily="49" charset="0"/>
                <a:cs typeface="Arial" panose="020B0604020202020204" pitchFamily="34" charset="0"/>
              </a:rPr>
              <a:t>HTML</a:t>
            </a:r>
            <a:endParaRPr lang="de-DE" sz="12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20" name="Picture 30">
            <a:extLst>
              <a:ext uri="{FF2B5EF4-FFF2-40B4-BE49-F238E27FC236}">
                <a16:creationId xmlns:a16="http://schemas.microsoft.com/office/drawing/2014/main" id="{A6C56900-E143-FB93-D048-0597784988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664" y="3606158"/>
            <a:ext cx="100811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1930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14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12 IDM folders. Content exportation to Excel files and to HTML code (Excel files do not have report version)</a:t>
            </a:r>
            <a:endParaRPr lang="de-DE" sz="1800" dirty="0"/>
          </a:p>
        </p:txBody>
      </p:sp>
      <p:sp>
        <p:nvSpPr>
          <p:cNvPr id="8" name="TextBox 16">
            <a:extLst>
              <a:ext uri="{FF2B5EF4-FFF2-40B4-BE49-F238E27FC236}">
                <a16:creationId xmlns:a16="http://schemas.microsoft.com/office/drawing/2014/main" id="{0B18AEA5-D4D8-4F12-983F-16CAF0C66132}"/>
              </a:ext>
            </a:extLst>
          </p:cNvPr>
          <p:cNvSpPr txBox="1"/>
          <p:nvPr/>
        </p:nvSpPr>
        <p:spPr>
          <a:xfrm>
            <a:off x="4572000" y="1867098"/>
            <a:ext cx="2252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Merge 12 HTML files into 1 single file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8">
            <a:extLst>
              <a:ext uri="{FF2B5EF4-FFF2-40B4-BE49-F238E27FC236}">
                <a16:creationId xmlns:a16="http://schemas.microsoft.com/office/drawing/2014/main" id="{400786CE-EDFD-403D-A814-5D0CF01A95C7}"/>
              </a:ext>
            </a:extLst>
          </p:cNvPr>
          <p:cNvSpPr txBox="1"/>
          <p:nvPr/>
        </p:nvSpPr>
        <p:spPr>
          <a:xfrm>
            <a:off x="1978399" y="1495466"/>
            <a:ext cx="1669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 sets of 12 files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30">
            <a:extLst>
              <a:ext uri="{FF2B5EF4-FFF2-40B4-BE49-F238E27FC236}">
                <a16:creationId xmlns:a16="http://schemas.microsoft.com/office/drawing/2014/main" id="{F938009D-0774-429D-B514-6949213FE3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879" y="3258128"/>
            <a:ext cx="1008112" cy="1008112"/>
          </a:xfrm>
          <a:prstGeom prst="rect">
            <a:avLst/>
          </a:prstGeom>
        </p:spPr>
      </p:pic>
      <p:cxnSp>
        <p:nvCxnSpPr>
          <p:cNvPr id="11" name="Straight Arrow Connector 38">
            <a:extLst>
              <a:ext uri="{FF2B5EF4-FFF2-40B4-BE49-F238E27FC236}">
                <a16:creationId xmlns:a16="http://schemas.microsoft.com/office/drawing/2014/main" id="{1FAA3229-70E9-410A-BDAD-535DEE23DABC}"/>
              </a:ext>
            </a:extLst>
          </p:cNvPr>
          <p:cNvCxnSpPr>
            <a:cxnSpLocks/>
          </p:cNvCxnSpPr>
          <p:nvPr/>
        </p:nvCxnSpPr>
        <p:spPr>
          <a:xfrm>
            <a:off x="4551270" y="3929658"/>
            <a:ext cx="239699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39">
            <a:extLst>
              <a:ext uri="{FF2B5EF4-FFF2-40B4-BE49-F238E27FC236}">
                <a16:creationId xmlns:a16="http://schemas.microsoft.com/office/drawing/2014/main" id="{21DD101E-29AA-42A7-B39D-3A1FD2FDD4FB}"/>
              </a:ext>
            </a:extLst>
          </p:cNvPr>
          <p:cNvSpPr txBox="1"/>
          <p:nvPr/>
        </p:nvSpPr>
        <p:spPr>
          <a:xfrm>
            <a:off x="4660075" y="3022940"/>
            <a:ext cx="2422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Create a new Excel file with the 12 Excel files (imported sheets)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phic 5" descr="Document with solid fill">
            <a:extLst>
              <a:ext uri="{FF2B5EF4-FFF2-40B4-BE49-F238E27FC236}">
                <a16:creationId xmlns:a16="http://schemas.microsoft.com/office/drawing/2014/main" id="{9464F72B-F4B8-48D2-86A9-B4D1968BA4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97879" y="1923289"/>
            <a:ext cx="901824" cy="901824"/>
          </a:xfrm>
          <a:prstGeom prst="rect">
            <a:avLst/>
          </a:prstGeom>
        </p:spPr>
      </p:pic>
      <p:sp>
        <p:nvSpPr>
          <p:cNvPr id="14" name="Rectangle 90">
            <a:extLst>
              <a:ext uri="{FF2B5EF4-FFF2-40B4-BE49-F238E27FC236}">
                <a16:creationId xmlns:a16="http://schemas.microsoft.com/office/drawing/2014/main" id="{FB331B6C-57DF-4E01-80AC-E2819A9BEBF6}"/>
              </a:ext>
            </a:extLst>
          </p:cNvPr>
          <p:cNvSpPr/>
          <p:nvPr/>
        </p:nvSpPr>
        <p:spPr>
          <a:xfrm>
            <a:off x="7234222" y="2256347"/>
            <a:ext cx="425842" cy="4232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6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15" name="TextBox 91">
            <a:extLst>
              <a:ext uri="{FF2B5EF4-FFF2-40B4-BE49-F238E27FC236}">
                <a16:creationId xmlns:a16="http://schemas.microsoft.com/office/drawing/2014/main" id="{4D7480D9-FBFE-466C-9733-00996A70F891}"/>
              </a:ext>
            </a:extLst>
          </p:cNvPr>
          <p:cNvSpPr txBox="1"/>
          <p:nvPr/>
        </p:nvSpPr>
        <p:spPr>
          <a:xfrm>
            <a:off x="7152611" y="2406435"/>
            <a:ext cx="6078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latin typeface="Consolas" panose="020B0609020204030204" pitchFamily="49" charset="0"/>
                <a:cs typeface="Arial" panose="020B0604020202020204" pitchFamily="34" charset="0"/>
              </a:rPr>
              <a:t>HTML</a:t>
            </a:r>
            <a:endParaRPr lang="de-DE" sz="15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16" name="Picture 92">
            <a:extLst>
              <a:ext uri="{FF2B5EF4-FFF2-40B4-BE49-F238E27FC236}">
                <a16:creationId xmlns:a16="http://schemas.microsoft.com/office/drawing/2014/main" id="{E67F4CA3-3872-46C9-8805-C83D8F0E0C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84" y="3213540"/>
            <a:ext cx="598914" cy="598914"/>
          </a:xfrm>
          <a:prstGeom prst="rect">
            <a:avLst/>
          </a:prstGeom>
        </p:spPr>
      </p:pic>
      <p:pic>
        <p:nvPicPr>
          <p:cNvPr id="17" name="Picture 93">
            <a:extLst>
              <a:ext uri="{FF2B5EF4-FFF2-40B4-BE49-F238E27FC236}">
                <a16:creationId xmlns:a16="http://schemas.microsoft.com/office/drawing/2014/main" id="{9D0ADD36-1222-4F8E-936C-F67FEF5DDA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200" y="3330744"/>
            <a:ext cx="598914" cy="598914"/>
          </a:xfrm>
          <a:prstGeom prst="rect">
            <a:avLst/>
          </a:prstGeom>
        </p:spPr>
      </p:pic>
      <p:pic>
        <p:nvPicPr>
          <p:cNvPr id="18" name="Picture 94">
            <a:extLst>
              <a:ext uri="{FF2B5EF4-FFF2-40B4-BE49-F238E27FC236}">
                <a16:creationId xmlns:a16="http://schemas.microsoft.com/office/drawing/2014/main" id="{5A08DD68-65B5-4900-9BB5-AC3D3AD5D8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898" y="3473542"/>
            <a:ext cx="598914" cy="598914"/>
          </a:xfrm>
          <a:prstGeom prst="rect">
            <a:avLst/>
          </a:prstGeom>
        </p:spPr>
      </p:pic>
      <p:pic>
        <p:nvPicPr>
          <p:cNvPr id="19" name="Picture 95">
            <a:extLst>
              <a:ext uri="{FF2B5EF4-FFF2-40B4-BE49-F238E27FC236}">
                <a16:creationId xmlns:a16="http://schemas.microsoft.com/office/drawing/2014/main" id="{59BA5A1A-8FDA-4762-AD51-2DAB7757B7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914" y="3590746"/>
            <a:ext cx="598914" cy="598914"/>
          </a:xfrm>
          <a:prstGeom prst="rect">
            <a:avLst/>
          </a:prstGeom>
        </p:spPr>
      </p:pic>
      <p:pic>
        <p:nvPicPr>
          <p:cNvPr id="20" name="Picture 96">
            <a:extLst>
              <a:ext uri="{FF2B5EF4-FFF2-40B4-BE49-F238E27FC236}">
                <a16:creationId xmlns:a16="http://schemas.microsoft.com/office/drawing/2014/main" id="{05A10B05-FAA2-4FB9-ACE9-8ED36642F5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115" y="3676452"/>
            <a:ext cx="598914" cy="598914"/>
          </a:xfrm>
          <a:prstGeom prst="rect">
            <a:avLst/>
          </a:prstGeom>
        </p:spPr>
      </p:pic>
      <p:pic>
        <p:nvPicPr>
          <p:cNvPr id="21" name="Picture 97">
            <a:extLst>
              <a:ext uri="{FF2B5EF4-FFF2-40B4-BE49-F238E27FC236}">
                <a16:creationId xmlns:a16="http://schemas.microsoft.com/office/drawing/2014/main" id="{FFEFAA36-47A8-47A9-8FEE-8AF43EE204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131" y="3793656"/>
            <a:ext cx="598914" cy="598914"/>
          </a:xfrm>
          <a:prstGeom prst="rect">
            <a:avLst/>
          </a:prstGeom>
        </p:spPr>
      </p:pic>
      <p:pic>
        <p:nvPicPr>
          <p:cNvPr id="22" name="Picture 98">
            <a:extLst>
              <a:ext uri="{FF2B5EF4-FFF2-40B4-BE49-F238E27FC236}">
                <a16:creationId xmlns:a16="http://schemas.microsoft.com/office/drawing/2014/main" id="{BBF7361A-D576-486F-89F4-2BA7AB028A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770" y="3219075"/>
            <a:ext cx="598914" cy="598914"/>
          </a:xfrm>
          <a:prstGeom prst="rect">
            <a:avLst/>
          </a:prstGeom>
        </p:spPr>
      </p:pic>
      <p:pic>
        <p:nvPicPr>
          <p:cNvPr id="23" name="Picture 99">
            <a:extLst>
              <a:ext uri="{FF2B5EF4-FFF2-40B4-BE49-F238E27FC236}">
                <a16:creationId xmlns:a16="http://schemas.microsoft.com/office/drawing/2014/main" id="{BE7D1DA9-D4CA-4C47-98C7-7054D3C94C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786" y="3336279"/>
            <a:ext cx="598914" cy="598914"/>
          </a:xfrm>
          <a:prstGeom prst="rect">
            <a:avLst/>
          </a:prstGeom>
        </p:spPr>
      </p:pic>
      <p:pic>
        <p:nvPicPr>
          <p:cNvPr id="24" name="Picture 100">
            <a:extLst>
              <a:ext uri="{FF2B5EF4-FFF2-40B4-BE49-F238E27FC236}">
                <a16:creationId xmlns:a16="http://schemas.microsoft.com/office/drawing/2014/main" id="{F9AC6109-DE32-4936-83BE-65FC3B266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484" y="3479077"/>
            <a:ext cx="598914" cy="598914"/>
          </a:xfrm>
          <a:prstGeom prst="rect">
            <a:avLst/>
          </a:prstGeom>
        </p:spPr>
      </p:pic>
      <p:pic>
        <p:nvPicPr>
          <p:cNvPr id="25" name="Picture 101">
            <a:extLst>
              <a:ext uri="{FF2B5EF4-FFF2-40B4-BE49-F238E27FC236}">
                <a16:creationId xmlns:a16="http://schemas.microsoft.com/office/drawing/2014/main" id="{D5369947-C717-4B93-8373-84DAB0FAA5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500" y="3596281"/>
            <a:ext cx="598914" cy="598914"/>
          </a:xfrm>
          <a:prstGeom prst="rect">
            <a:avLst/>
          </a:prstGeom>
        </p:spPr>
      </p:pic>
      <p:pic>
        <p:nvPicPr>
          <p:cNvPr id="26" name="Picture 102">
            <a:extLst>
              <a:ext uri="{FF2B5EF4-FFF2-40B4-BE49-F238E27FC236}">
                <a16:creationId xmlns:a16="http://schemas.microsoft.com/office/drawing/2014/main" id="{C60AB0E0-BFEF-4F8C-9906-FE7C752327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01" y="3681987"/>
            <a:ext cx="598914" cy="598914"/>
          </a:xfrm>
          <a:prstGeom prst="rect">
            <a:avLst/>
          </a:prstGeom>
        </p:spPr>
      </p:pic>
      <p:pic>
        <p:nvPicPr>
          <p:cNvPr id="27" name="Picture 103">
            <a:extLst>
              <a:ext uri="{FF2B5EF4-FFF2-40B4-BE49-F238E27FC236}">
                <a16:creationId xmlns:a16="http://schemas.microsoft.com/office/drawing/2014/main" id="{7FC7959B-78A4-4EF7-9277-C2A205EAC8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717" y="3799191"/>
            <a:ext cx="598914" cy="598914"/>
          </a:xfrm>
          <a:prstGeom prst="rect">
            <a:avLst/>
          </a:prstGeom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AAB7CE57-D678-4A8C-B0C7-102F9BA821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6356" y="1935588"/>
            <a:ext cx="431582" cy="551531"/>
          </a:xfrm>
          <a:prstGeom prst="rect">
            <a:avLst/>
          </a:prstGeom>
        </p:spPr>
      </p:pic>
      <p:pic>
        <p:nvPicPr>
          <p:cNvPr id="29" name="Picture 114">
            <a:extLst>
              <a:ext uri="{FF2B5EF4-FFF2-40B4-BE49-F238E27FC236}">
                <a16:creationId xmlns:a16="http://schemas.microsoft.com/office/drawing/2014/main" id="{45034DFD-8B85-4CA9-BDBA-3CD8E5CFD4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6176" y="2026865"/>
            <a:ext cx="431582" cy="551531"/>
          </a:xfrm>
          <a:prstGeom prst="rect">
            <a:avLst/>
          </a:prstGeom>
        </p:spPr>
      </p:pic>
      <p:pic>
        <p:nvPicPr>
          <p:cNvPr id="30" name="Picture 117">
            <a:extLst>
              <a:ext uri="{FF2B5EF4-FFF2-40B4-BE49-F238E27FC236}">
                <a16:creationId xmlns:a16="http://schemas.microsoft.com/office/drawing/2014/main" id="{85AE6011-FA3F-4719-A9CF-FEF70FAB87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1854" y="2122045"/>
            <a:ext cx="431582" cy="551531"/>
          </a:xfrm>
          <a:prstGeom prst="rect">
            <a:avLst/>
          </a:prstGeom>
        </p:spPr>
      </p:pic>
      <p:pic>
        <p:nvPicPr>
          <p:cNvPr id="31" name="Picture 118">
            <a:extLst>
              <a:ext uri="{FF2B5EF4-FFF2-40B4-BE49-F238E27FC236}">
                <a16:creationId xmlns:a16="http://schemas.microsoft.com/office/drawing/2014/main" id="{1A3CD7A3-8DE8-40F7-A445-FCE74EE22E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1674" y="2213322"/>
            <a:ext cx="431582" cy="551531"/>
          </a:xfrm>
          <a:prstGeom prst="rect">
            <a:avLst/>
          </a:prstGeom>
        </p:spPr>
      </p:pic>
      <p:pic>
        <p:nvPicPr>
          <p:cNvPr id="32" name="Picture 119">
            <a:extLst>
              <a:ext uri="{FF2B5EF4-FFF2-40B4-BE49-F238E27FC236}">
                <a16:creationId xmlns:a16="http://schemas.microsoft.com/office/drawing/2014/main" id="{F1A26FB1-5C7B-4D60-8733-888C4253AF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8490" y="2299041"/>
            <a:ext cx="431582" cy="551531"/>
          </a:xfrm>
          <a:prstGeom prst="rect">
            <a:avLst/>
          </a:prstGeom>
        </p:spPr>
      </p:pic>
      <p:pic>
        <p:nvPicPr>
          <p:cNvPr id="33" name="Picture 120">
            <a:extLst>
              <a:ext uri="{FF2B5EF4-FFF2-40B4-BE49-F238E27FC236}">
                <a16:creationId xmlns:a16="http://schemas.microsoft.com/office/drawing/2014/main" id="{2EFD446D-3772-427E-8C2C-25F05F02B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8310" y="2390318"/>
            <a:ext cx="431582" cy="551531"/>
          </a:xfrm>
          <a:prstGeom prst="rect">
            <a:avLst/>
          </a:prstGeom>
        </p:spPr>
      </p:pic>
      <p:pic>
        <p:nvPicPr>
          <p:cNvPr id="34" name="Picture 121">
            <a:extLst>
              <a:ext uri="{FF2B5EF4-FFF2-40B4-BE49-F238E27FC236}">
                <a16:creationId xmlns:a16="http://schemas.microsoft.com/office/drawing/2014/main" id="{60CC8A4C-62A9-49EA-963C-C8A1ED6C8D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5730" y="1932531"/>
            <a:ext cx="431582" cy="551531"/>
          </a:xfrm>
          <a:prstGeom prst="rect">
            <a:avLst/>
          </a:prstGeom>
        </p:spPr>
      </p:pic>
      <p:pic>
        <p:nvPicPr>
          <p:cNvPr id="35" name="Picture 122">
            <a:extLst>
              <a:ext uri="{FF2B5EF4-FFF2-40B4-BE49-F238E27FC236}">
                <a16:creationId xmlns:a16="http://schemas.microsoft.com/office/drawing/2014/main" id="{613D392A-29C0-4000-BA58-851A4BFE1E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5550" y="2023808"/>
            <a:ext cx="431582" cy="551531"/>
          </a:xfrm>
          <a:prstGeom prst="rect">
            <a:avLst/>
          </a:prstGeom>
        </p:spPr>
      </p:pic>
      <p:pic>
        <p:nvPicPr>
          <p:cNvPr id="36" name="Picture 123">
            <a:extLst>
              <a:ext uri="{FF2B5EF4-FFF2-40B4-BE49-F238E27FC236}">
                <a16:creationId xmlns:a16="http://schemas.microsoft.com/office/drawing/2014/main" id="{2BBB6C8C-9089-4465-9ABD-13D34EED91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1228" y="2118988"/>
            <a:ext cx="431582" cy="551531"/>
          </a:xfrm>
          <a:prstGeom prst="rect">
            <a:avLst/>
          </a:prstGeom>
        </p:spPr>
      </p:pic>
      <p:pic>
        <p:nvPicPr>
          <p:cNvPr id="37" name="Picture 124">
            <a:extLst>
              <a:ext uri="{FF2B5EF4-FFF2-40B4-BE49-F238E27FC236}">
                <a16:creationId xmlns:a16="http://schemas.microsoft.com/office/drawing/2014/main" id="{A48FBBD8-FC5E-4524-AF4A-086F1B5CB4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1048" y="2210265"/>
            <a:ext cx="431582" cy="551531"/>
          </a:xfrm>
          <a:prstGeom prst="rect">
            <a:avLst/>
          </a:prstGeom>
        </p:spPr>
      </p:pic>
      <p:pic>
        <p:nvPicPr>
          <p:cNvPr id="38" name="Picture 125">
            <a:extLst>
              <a:ext uri="{FF2B5EF4-FFF2-40B4-BE49-F238E27FC236}">
                <a16:creationId xmlns:a16="http://schemas.microsoft.com/office/drawing/2014/main" id="{9E23AF2B-32D6-42F3-B584-D4578B6F38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7864" y="2295984"/>
            <a:ext cx="431582" cy="551531"/>
          </a:xfrm>
          <a:prstGeom prst="rect">
            <a:avLst/>
          </a:prstGeom>
        </p:spPr>
      </p:pic>
      <p:pic>
        <p:nvPicPr>
          <p:cNvPr id="39" name="Picture 126">
            <a:extLst>
              <a:ext uri="{FF2B5EF4-FFF2-40B4-BE49-F238E27FC236}">
                <a16:creationId xmlns:a16="http://schemas.microsoft.com/office/drawing/2014/main" id="{26C4E09F-FAE5-4E33-BDE2-2F0F05047F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7684" y="2387261"/>
            <a:ext cx="431582" cy="551531"/>
          </a:xfrm>
          <a:prstGeom prst="rect">
            <a:avLst/>
          </a:prstGeom>
        </p:spPr>
      </p:pic>
      <p:cxnSp>
        <p:nvCxnSpPr>
          <p:cNvPr id="3" name="Straight Arrow Connector 38">
            <a:extLst>
              <a:ext uri="{FF2B5EF4-FFF2-40B4-BE49-F238E27FC236}">
                <a16:creationId xmlns:a16="http://schemas.microsoft.com/office/drawing/2014/main" id="{5EE01AFC-97F4-4028-C204-507415E02211}"/>
              </a:ext>
            </a:extLst>
          </p:cNvPr>
          <p:cNvCxnSpPr>
            <a:cxnSpLocks/>
          </p:cNvCxnSpPr>
          <p:nvPr/>
        </p:nvCxnSpPr>
        <p:spPr>
          <a:xfrm>
            <a:off x="4551270" y="2646742"/>
            <a:ext cx="239699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5849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C2958B0-A445-4C68-A1D4-C88DEE286B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629" y="1059582"/>
            <a:ext cx="4162058" cy="3651870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15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NAH identification: summary table</a:t>
            </a:r>
            <a:endParaRPr lang="de-DE" sz="1800" dirty="0"/>
          </a:p>
        </p:txBody>
      </p:sp>
      <p:sp>
        <p:nvSpPr>
          <p:cNvPr id="9" name="Rectangle 24">
            <a:extLst>
              <a:ext uri="{FF2B5EF4-FFF2-40B4-BE49-F238E27FC236}">
                <a16:creationId xmlns:a16="http://schemas.microsoft.com/office/drawing/2014/main" id="{708FA1BD-40DC-4AAB-BCF5-BA7B53DF4698}"/>
              </a:ext>
            </a:extLst>
          </p:cNvPr>
          <p:cNvSpPr/>
          <p:nvPr/>
        </p:nvSpPr>
        <p:spPr>
          <a:xfrm>
            <a:off x="2915816" y="1851670"/>
            <a:ext cx="3456384" cy="46333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ight Brace 4">
            <a:extLst>
              <a:ext uri="{FF2B5EF4-FFF2-40B4-BE49-F238E27FC236}">
                <a16:creationId xmlns:a16="http://schemas.microsoft.com/office/drawing/2014/main" id="{7C5D1F1F-A149-4EE6-9BDA-467AE3A1154B}"/>
              </a:ext>
            </a:extLst>
          </p:cNvPr>
          <p:cNvSpPr/>
          <p:nvPr/>
        </p:nvSpPr>
        <p:spPr>
          <a:xfrm rot="5400000">
            <a:off x="3416032" y="1685237"/>
            <a:ext cx="59536" cy="771937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6346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16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Run Python script to create an extended IDM Excel file</a:t>
            </a:r>
            <a:endParaRPr lang="de-DE" sz="1800" dirty="0"/>
          </a:p>
        </p:txBody>
      </p:sp>
      <p:pic>
        <p:nvPicPr>
          <p:cNvPr id="7" name="Picture 19">
            <a:extLst>
              <a:ext uri="{FF2B5EF4-FFF2-40B4-BE49-F238E27FC236}">
                <a16:creationId xmlns:a16="http://schemas.microsoft.com/office/drawing/2014/main" id="{F901C996-AF8C-4312-AD3F-4E325F6B9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292" y="2694388"/>
            <a:ext cx="1007547" cy="1119869"/>
          </a:xfrm>
          <a:prstGeom prst="rect">
            <a:avLst/>
          </a:prstGeom>
        </p:spPr>
      </p:pic>
      <p:pic>
        <p:nvPicPr>
          <p:cNvPr id="8" name="Graphic 5" descr="Document with solid fill">
            <a:extLst>
              <a:ext uri="{FF2B5EF4-FFF2-40B4-BE49-F238E27FC236}">
                <a16:creationId xmlns:a16="http://schemas.microsoft.com/office/drawing/2014/main" id="{C08C3453-95F1-4E9E-98E6-18F13E1BED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33680" y="3171343"/>
            <a:ext cx="685800" cy="685800"/>
          </a:xfrm>
          <a:prstGeom prst="rect">
            <a:avLst/>
          </a:prstGeom>
        </p:spPr>
      </p:pic>
      <p:sp>
        <p:nvSpPr>
          <p:cNvPr id="9" name="Rectangle 12">
            <a:extLst>
              <a:ext uri="{FF2B5EF4-FFF2-40B4-BE49-F238E27FC236}">
                <a16:creationId xmlns:a16="http://schemas.microsoft.com/office/drawing/2014/main" id="{15B7D030-585B-4E66-8CA9-23246F2BCDAF}"/>
              </a:ext>
            </a:extLst>
          </p:cNvPr>
          <p:cNvSpPr/>
          <p:nvPr/>
        </p:nvSpPr>
        <p:spPr>
          <a:xfrm>
            <a:off x="1528236" y="3443881"/>
            <a:ext cx="303294" cy="2559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6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4A43A3E9-AD34-4315-B053-E7F13FA13561}"/>
              </a:ext>
            </a:extLst>
          </p:cNvPr>
          <p:cNvSpPr txBox="1"/>
          <p:nvPr/>
        </p:nvSpPr>
        <p:spPr>
          <a:xfrm>
            <a:off x="1424488" y="352832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onsolas" panose="020B0609020204030204" pitchFamily="49" charset="0"/>
                <a:cs typeface="Arial" panose="020B0604020202020204" pitchFamily="34" charset="0"/>
              </a:rPr>
              <a:t>HTML</a:t>
            </a:r>
            <a:endParaRPr lang="de-DE" sz="12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11" name="Picture 15">
            <a:extLst>
              <a:ext uri="{FF2B5EF4-FFF2-40B4-BE49-F238E27FC236}">
                <a16:creationId xmlns:a16="http://schemas.microsoft.com/office/drawing/2014/main" id="{B502C10D-B3E4-4124-852D-5992C8AE8D0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00" y="3151748"/>
            <a:ext cx="724106" cy="724106"/>
          </a:xfrm>
          <a:prstGeom prst="rect">
            <a:avLst/>
          </a:prstGeom>
        </p:spPr>
      </p:pic>
      <p:sp>
        <p:nvSpPr>
          <p:cNvPr id="12" name="TextBox 17">
            <a:extLst>
              <a:ext uri="{FF2B5EF4-FFF2-40B4-BE49-F238E27FC236}">
                <a16:creationId xmlns:a16="http://schemas.microsoft.com/office/drawing/2014/main" id="{52821E80-CD63-4132-A46B-D014B617BFF2}"/>
              </a:ext>
            </a:extLst>
          </p:cNvPr>
          <p:cNvSpPr txBox="1"/>
          <p:nvPr/>
        </p:nvSpPr>
        <p:spPr>
          <a:xfrm>
            <a:off x="731926" y="1580087"/>
            <a:ext cx="21118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Excel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HTML file (with report versions)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NAH (word)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B46A396A-7786-4CD6-862A-C730BF095A2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054" y="3165991"/>
            <a:ext cx="695620" cy="695620"/>
          </a:xfrm>
          <a:prstGeom prst="rect">
            <a:avLst/>
          </a:prstGeom>
        </p:spPr>
      </p:pic>
      <p:pic>
        <p:nvPicPr>
          <p:cNvPr id="14" name="Graphic 4" descr="Cmd Terminal outline">
            <a:extLst>
              <a:ext uri="{FF2B5EF4-FFF2-40B4-BE49-F238E27FC236}">
                <a16:creationId xmlns:a16="http://schemas.microsoft.com/office/drawing/2014/main" id="{5ECB963C-7D65-47AC-8A73-7F041CA36B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91880" y="1851670"/>
            <a:ext cx="2424622" cy="2424622"/>
          </a:xfrm>
          <a:prstGeom prst="rect">
            <a:avLst/>
          </a:prstGeom>
        </p:spPr>
      </p:pic>
      <p:sp>
        <p:nvSpPr>
          <p:cNvPr id="15" name="TextBox 22">
            <a:extLst>
              <a:ext uri="{FF2B5EF4-FFF2-40B4-BE49-F238E27FC236}">
                <a16:creationId xmlns:a16="http://schemas.microsoft.com/office/drawing/2014/main" id="{04FD5204-03C8-427E-93FB-A3AEF614FC7F}"/>
              </a:ext>
            </a:extLst>
          </p:cNvPr>
          <p:cNvSpPr txBox="1"/>
          <p:nvPr/>
        </p:nvSpPr>
        <p:spPr>
          <a:xfrm>
            <a:off x="6708590" y="1635646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Extended Excel file</a:t>
            </a:r>
          </a:p>
        </p:txBody>
      </p:sp>
      <p:sp>
        <p:nvSpPr>
          <p:cNvPr id="16" name="TextBox 23">
            <a:extLst>
              <a:ext uri="{FF2B5EF4-FFF2-40B4-BE49-F238E27FC236}">
                <a16:creationId xmlns:a16="http://schemas.microsoft.com/office/drawing/2014/main" id="{B468BF27-8FCC-4865-97A0-3C233B8CD0F2}"/>
              </a:ext>
            </a:extLst>
          </p:cNvPr>
          <p:cNvSpPr txBox="1"/>
          <p:nvPr/>
        </p:nvSpPr>
        <p:spPr>
          <a:xfrm>
            <a:off x="3742149" y="1580087"/>
            <a:ext cx="1870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>
                <a:latin typeface="Arial" panose="020B0604020202020204" pitchFamily="34" charset="0"/>
                <a:cs typeface="Arial" panose="020B0604020202020204" pitchFamily="34" charset="0"/>
              </a:rPr>
              <a:t>Python script</a:t>
            </a:r>
            <a:endParaRPr lang="de-DE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5">
            <a:extLst>
              <a:ext uri="{FF2B5EF4-FFF2-40B4-BE49-F238E27FC236}">
                <a16:creationId xmlns:a16="http://schemas.microsoft.com/office/drawing/2014/main" id="{7C87CBC9-2B73-45EC-B92A-9BCC106FE7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638" y="2892269"/>
            <a:ext cx="724106" cy="72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218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17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Original IDM Excel file</a:t>
            </a:r>
            <a:endParaRPr lang="en-GB" sz="1100" dirty="0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A510EC32-AB81-4D00-BB09-E84B667695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1630"/>
            <a:ext cx="9144000" cy="28954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0274A3-0E58-4D80-AD00-57E7B5ABAC2B}"/>
              </a:ext>
            </a:extLst>
          </p:cNvPr>
          <p:cNvSpPr txBox="1"/>
          <p:nvPr/>
        </p:nvSpPr>
        <p:spPr>
          <a:xfrm>
            <a:off x="3611407" y="4606577"/>
            <a:ext cx="15199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12 IDM folders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37E1A95D-9E77-452E-AF4C-0204FF4D85D8}"/>
              </a:ext>
            </a:extLst>
          </p:cNvPr>
          <p:cNvSpPr/>
          <p:nvPr/>
        </p:nvSpPr>
        <p:spPr>
          <a:xfrm rot="5400000">
            <a:off x="4160304" y="450969"/>
            <a:ext cx="422174" cy="7890049"/>
          </a:xfrm>
          <a:prstGeom prst="rightBrace">
            <a:avLst>
              <a:gd name="adj1" fmla="val 188974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75819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7D68B-B97C-2351-F06D-75A1C83158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BAF72D4-7388-C49B-B701-9A4F49F2B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18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8BAE2B9-A115-0A63-574C-32F0CA5F3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0107253-1F45-1526-DA85-19CF1CEED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Extended IDM Excel file</a:t>
            </a:r>
            <a:endParaRPr lang="de-DE" sz="1800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3AE4C8B1-2E73-1FE2-723B-24A0888693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5516"/>
            <a:ext cx="9144000" cy="2786062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F9A50B14-212C-7FD9-B42E-2A165A39156A}"/>
              </a:ext>
            </a:extLst>
          </p:cNvPr>
          <p:cNvSpPr/>
          <p:nvPr/>
        </p:nvSpPr>
        <p:spPr>
          <a:xfrm>
            <a:off x="179512" y="2235596"/>
            <a:ext cx="5904656" cy="1800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B81D76D7-DCC2-4FA7-F426-635AE36AB18D}"/>
              </a:ext>
            </a:extLst>
          </p:cNvPr>
          <p:cNvSpPr txBox="1"/>
          <p:nvPr/>
        </p:nvSpPr>
        <p:spPr>
          <a:xfrm>
            <a:off x="2269628" y="1813091"/>
            <a:ext cx="1870324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Original columns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1392A015-5E9B-ED89-134D-79811DB56255}"/>
              </a:ext>
            </a:extLst>
          </p:cNvPr>
          <p:cNvSpPr txBox="1"/>
          <p:nvPr/>
        </p:nvSpPr>
        <p:spPr>
          <a:xfrm>
            <a:off x="3465729" y="4553533"/>
            <a:ext cx="15199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12 IDM folders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ight Brace 15">
            <a:extLst>
              <a:ext uri="{FF2B5EF4-FFF2-40B4-BE49-F238E27FC236}">
                <a16:creationId xmlns:a16="http://schemas.microsoft.com/office/drawing/2014/main" id="{78EA44DF-321A-1182-2519-8439C5025EBD}"/>
              </a:ext>
            </a:extLst>
          </p:cNvPr>
          <p:cNvSpPr/>
          <p:nvPr/>
        </p:nvSpPr>
        <p:spPr>
          <a:xfrm rot="5400000">
            <a:off x="3928865" y="619138"/>
            <a:ext cx="422174" cy="7427170"/>
          </a:xfrm>
          <a:prstGeom prst="rightBrace">
            <a:avLst>
              <a:gd name="adj1" fmla="val 188974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3979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BABE8-A079-AF79-B9C7-8E2E42E47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C933EBC-E8A5-BCC0-A11E-0BE0E1B27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18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057A678-AEEF-E827-A2B4-0D3A43058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213CB66-F336-38A7-8D63-B2DAA93E5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Extended IDM Excel file</a:t>
            </a:r>
            <a:endParaRPr lang="de-DE" sz="1800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75C68EDD-31FA-2FDC-EB60-1BCBA3DDE0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5516"/>
            <a:ext cx="9144000" cy="2786062"/>
          </a:xfrm>
          <a:prstGeom prst="rect">
            <a:avLst/>
          </a:prstGeom>
        </p:spPr>
      </p:pic>
      <p:sp>
        <p:nvSpPr>
          <p:cNvPr id="10" name="Rectangle 10">
            <a:extLst>
              <a:ext uri="{FF2B5EF4-FFF2-40B4-BE49-F238E27FC236}">
                <a16:creationId xmlns:a16="http://schemas.microsoft.com/office/drawing/2014/main" id="{87892B86-B6EB-44FA-653E-DF26D07C0494}"/>
              </a:ext>
            </a:extLst>
          </p:cNvPr>
          <p:cNvSpPr/>
          <p:nvPr/>
        </p:nvSpPr>
        <p:spPr>
          <a:xfrm>
            <a:off x="6084168" y="2235596"/>
            <a:ext cx="848547" cy="1800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2FD5AB4B-5E53-8FCC-B75A-E25AC1122C91}"/>
              </a:ext>
            </a:extLst>
          </p:cNvPr>
          <p:cNvSpPr txBox="1"/>
          <p:nvPr/>
        </p:nvSpPr>
        <p:spPr>
          <a:xfrm>
            <a:off x="5183796" y="1029337"/>
            <a:ext cx="2649289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New column: IDM ID with version (HTML info)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lecha: hacia abajo 17">
            <a:extLst>
              <a:ext uri="{FF2B5EF4-FFF2-40B4-BE49-F238E27FC236}">
                <a16:creationId xmlns:a16="http://schemas.microsoft.com/office/drawing/2014/main" id="{9E55CAD4-1CB8-71DD-367D-C6FD3C787498}"/>
              </a:ext>
            </a:extLst>
          </p:cNvPr>
          <p:cNvSpPr/>
          <p:nvPr/>
        </p:nvSpPr>
        <p:spPr>
          <a:xfrm>
            <a:off x="6425952" y="1681764"/>
            <a:ext cx="216024" cy="493155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60985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18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Extended IDM Excel file</a:t>
            </a:r>
            <a:endParaRPr lang="de-DE" sz="1800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25B3B2D-30E9-4E5D-B485-357B20436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5516"/>
            <a:ext cx="9144000" cy="2786062"/>
          </a:xfrm>
          <a:prstGeom prst="rect">
            <a:avLst/>
          </a:prstGeom>
        </p:spPr>
      </p:pic>
      <p:sp>
        <p:nvSpPr>
          <p:cNvPr id="11" name="Rectangle 11">
            <a:extLst>
              <a:ext uri="{FF2B5EF4-FFF2-40B4-BE49-F238E27FC236}">
                <a16:creationId xmlns:a16="http://schemas.microsoft.com/office/drawing/2014/main" id="{9D6938FD-9C51-4BB3-8FB3-F26CD625C5DD}"/>
              </a:ext>
            </a:extLst>
          </p:cNvPr>
          <p:cNvSpPr/>
          <p:nvPr/>
        </p:nvSpPr>
        <p:spPr>
          <a:xfrm>
            <a:off x="6940801" y="2235596"/>
            <a:ext cx="439511" cy="1800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3C259EFD-3658-4D43-B432-FB6A165617A2}"/>
              </a:ext>
            </a:extLst>
          </p:cNvPr>
          <p:cNvSpPr txBox="1"/>
          <p:nvPr/>
        </p:nvSpPr>
        <p:spPr>
          <a:xfrm>
            <a:off x="4283968" y="554403"/>
            <a:ext cx="4752528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New column: automatic match of IDM database and NAH nuclear analyses (both ID and version)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lecha: hacia abajo 1">
            <a:extLst>
              <a:ext uri="{FF2B5EF4-FFF2-40B4-BE49-F238E27FC236}">
                <a16:creationId xmlns:a16="http://schemas.microsoft.com/office/drawing/2014/main" id="{D8D583A5-63A4-4CA6-B8DD-0B2AFE2A490D}"/>
              </a:ext>
            </a:extLst>
          </p:cNvPr>
          <p:cNvSpPr/>
          <p:nvPr/>
        </p:nvSpPr>
        <p:spPr>
          <a:xfrm>
            <a:off x="7052544" y="1211039"/>
            <a:ext cx="216024" cy="856655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48033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093119-F217-C9DE-8F2C-25DF5D5859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858E798-2A0E-5F87-2999-533E1E41C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18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17DB1BB-CAF2-5200-8F24-17E2BA538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NAH update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9A92979-E773-42BA-EA8C-4519C1DFB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Extended IDM Excel file</a:t>
            </a:r>
            <a:endParaRPr lang="de-DE" sz="1800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3A5F43A1-6943-5681-93EA-A4D8B1B345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5516"/>
            <a:ext cx="9144000" cy="2786062"/>
          </a:xfrm>
          <a:prstGeom prst="rect">
            <a:avLst/>
          </a:prstGeom>
        </p:spPr>
      </p:pic>
      <p:sp>
        <p:nvSpPr>
          <p:cNvPr id="16" name="TextBox 13">
            <a:extLst>
              <a:ext uri="{FF2B5EF4-FFF2-40B4-BE49-F238E27FC236}">
                <a16:creationId xmlns:a16="http://schemas.microsoft.com/office/drawing/2014/main" id="{C62E81E4-F40F-D45E-DE79-B3EC44A47030}"/>
              </a:ext>
            </a:extLst>
          </p:cNvPr>
          <p:cNvSpPr txBox="1"/>
          <p:nvPr/>
        </p:nvSpPr>
        <p:spPr>
          <a:xfrm>
            <a:off x="6608633" y="903925"/>
            <a:ext cx="1985034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Comments column (working space)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80A8C777-87BB-5E4E-D7F9-B64B9DB816A0}"/>
              </a:ext>
            </a:extLst>
          </p:cNvPr>
          <p:cNvSpPr/>
          <p:nvPr/>
        </p:nvSpPr>
        <p:spPr>
          <a:xfrm>
            <a:off x="7381395" y="2235596"/>
            <a:ext cx="439511" cy="1800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lecha: hacia abajo 17">
            <a:extLst>
              <a:ext uri="{FF2B5EF4-FFF2-40B4-BE49-F238E27FC236}">
                <a16:creationId xmlns:a16="http://schemas.microsoft.com/office/drawing/2014/main" id="{569F06E5-599B-F039-63A5-C93D359C61E6}"/>
              </a:ext>
            </a:extLst>
          </p:cNvPr>
          <p:cNvSpPr/>
          <p:nvPr/>
        </p:nvSpPr>
        <p:spPr>
          <a:xfrm>
            <a:off x="7479724" y="1656602"/>
            <a:ext cx="216024" cy="493155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8015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2441BB-4956-808F-19B9-AB88F42B3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C3B5E6-0DB8-9303-6EC3-8E73BF142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E69F82C-1F51-D7F8-2630-87B2389A6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Introduction</a:t>
            </a:r>
            <a:endParaRPr lang="de-D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9A13417-1D93-2965-E6D7-8946A9678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Nuclear fusion as energy source: we need </a:t>
            </a:r>
            <a:r>
              <a:rPr lang="en-GB" sz="1800" b="1" dirty="0">
                <a:solidFill>
                  <a:srgbClr val="FF0000"/>
                </a:solidFill>
              </a:rPr>
              <a:t>material research facilities</a:t>
            </a:r>
            <a:endParaRPr lang="en-GB" sz="1800" dirty="0"/>
          </a:p>
          <a:p>
            <a:r>
              <a:rPr lang="en-GB" sz="1800" dirty="0"/>
              <a:t>IFMIF-DONES: International Fusion Material Irradiation Facility - </a:t>
            </a:r>
            <a:r>
              <a:rPr lang="en-GB" sz="1800" dirty="0" err="1"/>
              <a:t>DEmo</a:t>
            </a:r>
            <a:r>
              <a:rPr lang="en-GB" sz="1800" dirty="0"/>
              <a:t> Oriented Neutron Source</a:t>
            </a:r>
          </a:p>
          <a:p>
            <a:r>
              <a:rPr lang="en-US" sz="1800" dirty="0"/>
              <a:t>Provide irradiation data for the construction of DEMO </a:t>
            </a:r>
          </a:p>
        </p:txBody>
      </p:sp>
      <p:pic>
        <p:nvPicPr>
          <p:cNvPr id="32" name="Picture 29">
            <a:extLst>
              <a:ext uri="{FF2B5EF4-FFF2-40B4-BE49-F238E27FC236}">
                <a16:creationId xmlns:a16="http://schemas.microsoft.com/office/drawing/2014/main" id="{27A4369E-1F24-351D-3E33-F07F40861F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788" y="3340265"/>
            <a:ext cx="2361364" cy="169975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7">
            <a:extLst>
              <a:ext uri="{FF2B5EF4-FFF2-40B4-BE49-F238E27FC236}">
                <a16:creationId xmlns:a16="http://schemas.microsoft.com/office/drawing/2014/main" id="{A04BD13D-78D0-ECC0-9998-3FC484C5E641}"/>
              </a:ext>
            </a:extLst>
          </p:cNvPr>
          <p:cNvSpPr txBox="1"/>
          <p:nvPr/>
        </p:nvSpPr>
        <p:spPr>
          <a:xfrm>
            <a:off x="5120298" y="3078655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Granada site plan</a:t>
            </a:r>
            <a:endParaRPr lang="de-DE" sz="1400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4BA8DFA-1559-A008-7D8E-A09167A24D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333" y="3515958"/>
            <a:ext cx="2831128" cy="1249814"/>
          </a:xfrm>
          <a:prstGeom prst="rect">
            <a:avLst/>
          </a:prstGeom>
        </p:spPr>
      </p:pic>
      <p:sp>
        <p:nvSpPr>
          <p:cNvPr id="35" name="TextBox 7">
            <a:extLst>
              <a:ext uri="{FF2B5EF4-FFF2-40B4-BE49-F238E27FC236}">
                <a16:creationId xmlns:a16="http://schemas.microsoft.com/office/drawing/2014/main" id="{A8B221ED-E578-D89E-0852-0F058A6E4A08}"/>
              </a:ext>
            </a:extLst>
          </p:cNvPr>
          <p:cNvSpPr txBox="1"/>
          <p:nvPr/>
        </p:nvSpPr>
        <p:spPr>
          <a:xfrm>
            <a:off x="6818813" y="3127988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IFMIF-DONES</a:t>
            </a:r>
            <a:endParaRPr lang="de-DE" sz="1400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9833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07F5D98-EC02-48B2-AF47-3307571F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19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BC75C7-40E2-4A08-8117-FFE8AC7D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Conclusions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924E9A-8542-424A-A99F-2AB8D386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Neutronics is a key aspect of IFMIF-DONES design and a Nuclear Analysis Handbook (NAH) has been created to gather all the neutronics research</a:t>
            </a:r>
          </a:p>
        </p:txBody>
      </p:sp>
    </p:spTree>
    <p:extLst>
      <p:ext uri="{BB962C8B-B14F-4D97-AF65-F5344CB8AC3E}">
        <p14:creationId xmlns:p14="http://schemas.microsoft.com/office/powerpoint/2010/main" val="15580601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1A56BF-C1EE-D811-0A8D-16F12DD57C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EE61710-9BF4-F440-CC76-7A0CEF27F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19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D9EC54-9D0B-35B3-CFA8-ED85C9E52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Conclusions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2E0785B-CA08-854C-62B7-D84D88F09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Neutronics is a key aspect of IFMIF-DONES design and a Nuclear Analysis Handbook (NAH) has been created to gather all the neutronics research</a:t>
            </a:r>
          </a:p>
          <a:p>
            <a:endParaRPr lang="en-US" sz="1800" dirty="0"/>
          </a:p>
          <a:p>
            <a:r>
              <a:rPr lang="en-US" sz="1800" dirty="0"/>
              <a:t>NAH should be suitable for both design and safety needs and it should be periodically updated (yearly base)</a:t>
            </a:r>
          </a:p>
        </p:txBody>
      </p:sp>
    </p:spTree>
    <p:extLst>
      <p:ext uri="{BB962C8B-B14F-4D97-AF65-F5344CB8AC3E}">
        <p14:creationId xmlns:p14="http://schemas.microsoft.com/office/powerpoint/2010/main" val="41624407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3FD6D-B4EB-4DE9-E75E-7C8BDAF99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1F84D9D-7BFF-57FF-98B7-2570B28F2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19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8F05C9-4C5E-F680-0570-BE2EFAC00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Conclusions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78092A-00A2-2434-5F0E-E04AF09B4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Neutronics is a key aspect of IFMIF-DONES design and a Nuclear Analysis Handbook (NAH) has been created to gather all the neutronics research</a:t>
            </a:r>
          </a:p>
          <a:p>
            <a:endParaRPr lang="en-US" sz="1800" dirty="0"/>
          </a:p>
          <a:p>
            <a:r>
              <a:rPr lang="en-US" sz="1800" dirty="0"/>
              <a:t>NAH should be suitable for both design and safety needs and it should be periodically updated (yearly base)</a:t>
            </a:r>
          </a:p>
          <a:p>
            <a:endParaRPr lang="en-US" sz="1800" dirty="0"/>
          </a:p>
          <a:p>
            <a:r>
              <a:rPr lang="en-US" sz="1800" dirty="0"/>
              <a:t>Key document for the licensing of the commissioning and operation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201526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0BC94-4ADF-BBD3-EFFA-64EB8EF2B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B194DDF-0F6F-4748-3DB2-103C2DC4B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19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453A6C8-464D-5A8C-1F20-D46113320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Conclusions</a:t>
            </a:r>
            <a:endParaRPr lang="de-DE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9C172F7-F173-352D-9951-66D3787DE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US" sz="1800" dirty="0"/>
              <a:t>Neutronics is a key aspect of IFMIF-DONES design and a Nuclear Analysis Handbook (NAH) has been created to gather all the neutronics research</a:t>
            </a:r>
          </a:p>
          <a:p>
            <a:endParaRPr lang="en-US" sz="1800" dirty="0"/>
          </a:p>
          <a:p>
            <a:r>
              <a:rPr lang="en-US" sz="1800" dirty="0"/>
              <a:t>NAH should be suitable for both design and safety needs and it should be periodically updated (yearly base)</a:t>
            </a:r>
          </a:p>
          <a:p>
            <a:endParaRPr lang="en-US" sz="1800" dirty="0"/>
          </a:p>
          <a:p>
            <a:r>
              <a:rPr lang="en-US" sz="1800" dirty="0"/>
              <a:t>Key document for the licensing of the commissioning and operation</a:t>
            </a:r>
          </a:p>
          <a:p>
            <a:endParaRPr lang="en-US" sz="1800" dirty="0"/>
          </a:p>
          <a:p>
            <a:r>
              <a:rPr lang="en-US" sz="1800" dirty="0"/>
              <a:t>To identify new or updated reports, </a:t>
            </a:r>
            <a:r>
              <a:rPr lang="en-US" sz="1800" dirty="0" err="1"/>
              <a:t>EUROfusion</a:t>
            </a:r>
            <a:r>
              <a:rPr lang="en-US" sz="1800" dirty="0"/>
              <a:t> IDM data base is compared with NAH reports, using a Python script</a:t>
            </a:r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73561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243C0-253B-C184-5369-7E69EE349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C0C28A-16DD-A6A9-210A-D58D3597C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04AD6EC-DC06-650F-F4FA-CE5AFF1D8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Introduction</a:t>
            </a:r>
            <a:endParaRPr lang="de-D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BFDFCE3-3E15-8641-F512-284B6FBCC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576064"/>
          </a:xfrm>
        </p:spPr>
        <p:txBody>
          <a:bodyPr>
            <a:noAutofit/>
          </a:bodyPr>
          <a:lstStyle/>
          <a:p>
            <a:r>
              <a:rPr lang="en-GB" sz="1800" dirty="0"/>
              <a:t>Nuclear fusion as energy source: we need </a:t>
            </a:r>
            <a:r>
              <a:rPr lang="en-GB" sz="1800" b="1" dirty="0">
                <a:solidFill>
                  <a:srgbClr val="FF0000"/>
                </a:solidFill>
              </a:rPr>
              <a:t>material research facilities</a:t>
            </a:r>
            <a:endParaRPr lang="en-GB" sz="1800" dirty="0"/>
          </a:p>
          <a:p>
            <a:r>
              <a:rPr lang="en-GB" sz="1800" dirty="0"/>
              <a:t>IFMIF-DONES: International Fusion Material Irradiation Facility - </a:t>
            </a:r>
            <a:r>
              <a:rPr lang="en-GB" sz="1800" dirty="0" err="1"/>
              <a:t>DEmo</a:t>
            </a:r>
            <a:r>
              <a:rPr lang="en-GB" sz="1800" dirty="0"/>
              <a:t> Oriented Neutron Source</a:t>
            </a:r>
          </a:p>
          <a:p>
            <a:r>
              <a:rPr lang="en-US" sz="1800" dirty="0"/>
              <a:t>Provide irradiation data for the construction of DEMO </a:t>
            </a:r>
          </a:p>
          <a:p>
            <a:r>
              <a:rPr lang="en-US" sz="1800" dirty="0"/>
              <a:t>Work Package Early Neutron Source (WPENS) </a:t>
            </a:r>
          </a:p>
          <a:p>
            <a:pPr lvl="1"/>
            <a:r>
              <a:rPr lang="en-US" sz="1800" dirty="0"/>
              <a:t>Contributions from 16+ beneficiaries </a:t>
            </a:r>
          </a:p>
          <a:p>
            <a:pPr lvl="1"/>
            <a:r>
              <a:rPr lang="en-US" sz="1800" dirty="0"/>
              <a:t>One of the important facilities of the European fusion roadmap</a:t>
            </a:r>
            <a:endParaRPr lang="en-GB" sz="1800" dirty="0"/>
          </a:p>
          <a:p>
            <a:endParaRPr lang="en-GB" sz="1800" dirty="0"/>
          </a:p>
        </p:txBody>
      </p:sp>
      <p:grpSp>
        <p:nvGrpSpPr>
          <p:cNvPr id="11" name="Grupo 27">
            <a:extLst>
              <a:ext uri="{FF2B5EF4-FFF2-40B4-BE49-F238E27FC236}">
                <a16:creationId xmlns:a16="http://schemas.microsoft.com/office/drawing/2014/main" id="{C7443B02-0355-19CB-4DDE-8BB4B8501B3A}"/>
              </a:ext>
            </a:extLst>
          </p:cNvPr>
          <p:cNvGrpSpPr/>
          <p:nvPr/>
        </p:nvGrpSpPr>
        <p:grpSpPr>
          <a:xfrm>
            <a:off x="323528" y="4423860"/>
            <a:ext cx="2633424" cy="626728"/>
            <a:chOff x="459333" y="1340768"/>
            <a:chExt cx="4930237" cy="1332871"/>
          </a:xfrm>
        </p:grpSpPr>
        <p:pic>
          <p:nvPicPr>
            <p:cNvPr id="12" name="Imagen 28">
              <a:extLst>
                <a:ext uri="{FF2B5EF4-FFF2-40B4-BE49-F238E27FC236}">
                  <a16:creationId xmlns:a16="http://schemas.microsoft.com/office/drawing/2014/main" id="{FE61AC2B-D4C9-51CB-50F1-806A31BF7E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1251"/>
            <a:stretch/>
          </p:blipFill>
          <p:spPr>
            <a:xfrm>
              <a:off x="459333" y="1352310"/>
              <a:ext cx="2322866" cy="360000"/>
            </a:xfrm>
            <a:prstGeom prst="rect">
              <a:avLst/>
            </a:prstGeom>
          </p:spPr>
        </p:pic>
        <p:pic>
          <p:nvPicPr>
            <p:cNvPr id="13" name="Imagen 29" descr="Forma&#10;&#10;Descripción generada automáticamente">
              <a:extLst>
                <a:ext uri="{FF2B5EF4-FFF2-40B4-BE49-F238E27FC236}">
                  <a16:creationId xmlns:a16="http://schemas.microsoft.com/office/drawing/2014/main" id="{28338E66-01A5-1565-6B3D-9D9ECF201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8024" y="1340768"/>
              <a:ext cx="720000" cy="360000"/>
            </a:xfrm>
            <a:prstGeom prst="rect">
              <a:avLst/>
            </a:prstGeom>
          </p:spPr>
        </p:pic>
        <p:pic>
          <p:nvPicPr>
            <p:cNvPr id="14" name="Imagen 30" descr="Imagen que contiene Logotipo&#10;&#10;Descripción generada automáticamente">
              <a:extLst>
                <a:ext uri="{FF2B5EF4-FFF2-40B4-BE49-F238E27FC236}">
                  <a16:creationId xmlns:a16="http://schemas.microsoft.com/office/drawing/2014/main" id="{2F3D7299-A067-C754-51AF-1B6355F357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8570" y="1352310"/>
              <a:ext cx="441000" cy="360000"/>
            </a:xfrm>
            <a:prstGeom prst="rect">
              <a:avLst/>
            </a:prstGeom>
          </p:spPr>
        </p:pic>
        <p:pic>
          <p:nvPicPr>
            <p:cNvPr id="15" name="Imagen 31" descr="Dibujo de un animal con la boca abierta&#10;&#10;Descripción generada automáticamente con confianza baja">
              <a:extLst>
                <a:ext uri="{FF2B5EF4-FFF2-40B4-BE49-F238E27FC236}">
                  <a16:creationId xmlns:a16="http://schemas.microsoft.com/office/drawing/2014/main" id="{0CEC3437-706B-73BE-BC9E-DD2C41A72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5108" y="2306416"/>
              <a:ext cx="1074462" cy="360000"/>
            </a:xfrm>
            <a:prstGeom prst="rect">
              <a:avLst/>
            </a:prstGeom>
          </p:spPr>
        </p:pic>
        <p:pic>
          <p:nvPicPr>
            <p:cNvPr id="16" name="Imagen 32" descr="Logotipo&#10;&#10;Descripción generada automáticamente con confianza baja">
              <a:extLst>
                <a:ext uri="{FF2B5EF4-FFF2-40B4-BE49-F238E27FC236}">
                  <a16:creationId xmlns:a16="http://schemas.microsoft.com/office/drawing/2014/main" id="{F2322828-7F7D-441D-836D-D3ED8884DA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78188" y="1836901"/>
              <a:ext cx="928910" cy="360000"/>
            </a:xfrm>
            <a:prstGeom prst="rect">
              <a:avLst/>
            </a:prstGeom>
          </p:spPr>
        </p:pic>
        <p:pic>
          <p:nvPicPr>
            <p:cNvPr id="17" name="Imagen 33" descr="Imagen que contiene Forma&#10;&#10;Descripción generada automáticamente">
              <a:extLst>
                <a:ext uri="{FF2B5EF4-FFF2-40B4-BE49-F238E27FC236}">
                  <a16:creationId xmlns:a16="http://schemas.microsoft.com/office/drawing/2014/main" id="{6339ACAA-D46C-6FD4-D0C8-C005EEFD0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502" y="1785521"/>
              <a:ext cx="916363" cy="360000"/>
            </a:xfrm>
            <a:prstGeom prst="rect">
              <a:avLst/>
            </a:prstGeom>
          </p:spPr>
        </p:pic>
        <p:pic>
          <p:nvPicPr>
            <p:cNvPr id="18" name="Imagen 34">
              <a:extLst>
                <a:ext uri="{FF2B5EF4-FFF2-40B4-BE49-F238E27FC236}">
                  <a16:creationId xmlns:a16="http://schemas.microsoft.com/office/drawing/2014/main" id="{CBC5F644-CF42-88E6-DB97-2DF727380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" t="31006" r="3014" b="30991"/>
            <a:stretch/>
          </p:blipFill>
          <p:spPr>
            <a:xfrm>
              <a:off x="2652153" y="1836901"/>
              <a:ext cx="890527" cy="360000"/>
            </a:xfrm>
            <a:prstGeom prst="rect">
              <a:avLst/>
            </a:prstGeom>
          </p:spPr>
        </p:pic>
        <p:pic>
          <p:nvPicPr>
            <p:cNvPr id="19" name="Imagen 35" descr="Icono&#10;&#10;Descripción generada automáticamente">
              <a:extLst>
                <a:ext uri="{FF2B5EF4-FFF2-40B4-BE49-F238E27FC236}">
                  <a16:creationId xmlns:a16="http://schemas.microsoft.com/office/drawing/2014/main" id="{0D2FFB59-A50A-F9C0-B75D-2A9552492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0766" y="1816221"/>
              <a:ext cx="360000" cy="360000"/>
            </a:xfrm>
            <a:prstGeom prst="rect">
              <a:avLst/>
            </a:prstGeom>
          </p:spPr>
        </p:pic>
        <p:pic>
          <p:nvPicPr>
            <p:cNvPr id="20" name="Imagen 36" descr="Icono&#10;&#10;Descripción generada automáticamente">
              <a:extLst>
                <a:ext uri="{FF2B5EF4-FFF2-40B4-BE49-F238E27FC236}">
                  <a16:creationId xmlns:a16="http://schemas.microsoft.com/office/drawing/2014/main" id="{F0A2BF05-B802-8DD1-4BEB-77112BE56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0266" y="1847239"/>
              <a:ext cx="360000" cy="360000"/>
            </a:xfrm>
            <a:prstGeom prst="rect">
              <a:avLst/>
            </a:prstGeom>
          </p:spPr>
        </p:pic>
        <p:pic>
          <p:nvPicPr>
            <p:cNvPr id="21" name="Imagen 37">
              <a:extLst>
                <a:ext uri="{FF2B5EF4-FFF2-40B4-BE49-F238E27FC236}">
                  <a16:creationId xmlns:a16="http://schemas.microsoft.com/office/drawing/2014/main" id="{A4886243-6B30-633A-EEA4-A348B0978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715" y="2291175"/>
              <a:ext cx="851215" cy="360000"/>
            </a:xfrm>
            <a:prstGeom prst="rect">
              <a:avLst/>
            </a:prstGeom>
          </p:spPr>
        </p:pic>
        <p:pic>
          <p:nvPicPr>
            <p:cNvPr id="22" name="Imagen 38" descr="Logotipo&#10;&#10;Descripción generada automáticamente">
              <a:extLst>
                <a:ext uri="{FF2B5EF4-FFF2-40B4-BE49-F238E27FC236}">
                  <a16:creationId xmlns:a16="http://schemas.microsoft.com/office/drawing/2014/main" id="{0A37F906-E8EF-0E17-0007-9B99BB29C3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60081" y="1785521"/>
              <a:ext cx="719998" cy="360000"/>
            </a:xfrm>
            <a:prstGeom prst="rect">
              <a:avLst/>
            </a:prstGeom>
          </p:spPr>
        </p:pic>
        <p:pic>
          <p:nvPicPr>
            <p:cNvPr id="23" name="Imagen 39" descr="Imagen que contiene Logotipo&#10;&#10;Descripción generada automáticamente">
              <a:extLst>
                <a:ext uri="{FF2B5EF4-FFF2-40B4-BE49-F238E27FC236}">
                  <a16:creationId xmlns:a16="http://schemas.microsoft.com/office/drawing/2014/main" id="{977C5639-D571-FAA7-F89A-B4AD6CC39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999" y="2294618"/>
              <a:ext cx="765957" cy="360000"/>
            </a:xfrm>
            <a:prstGeom prst="rect">
              <a:avLst/>
            </a:prstGeom>
          </p:spPr>
        </p:pic>
        <p:pic>
          <p:nvPicPr>
            <p:cNvPr id="24" name="Imagen 40" descr="Logotipo&#10;&#10;Descripción generada automáticamente">
              <a:extLst>
                <a:ext uri="{FF2B5EF4-FFF2-40B4-BE49-F238E27FC236}">
                  <a16:creationId xmlns:a16="http://schemas.microsoft.com/office/drawing/2014/main" id="{8FE5DB88-9E07-319D-BA60-B3EAFC176A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0266" y="2313639"/>
              <a:ext cx="535020" cy="360000"/>
            </a:xfrm>
            <a:prstGeom prst="rect">
              <a:avLst/>
            </a:prstGeom>
          </p:spPr>
        </p:pic>
        <p:pic>
          <p:nvPicPr>
            <p:cNvPr id="25" name="Imagen 41" descr="Icono&#10;&#10;Descripción generada automáticamente">
              <a:extLst>
                <a:ext uri="{FF2B5EF4-FFF2-40B4-BE49-F238E27FC236}">
                  <a16:creationId xmlns:a16="http://schemas.microsoft.com/office/drawing/2014/main" id="{6EDDBD8F-877A-E01E-33EA-46F7F5FBA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8332" y="2306416"/>
              <a:ext cx="359532" cy="360000"/>
            </a:xfrm>
            <a:prstGeom prst="rect">
              <a:avLst/>
            </a:prstGeom>
          </p:spPr>
        </p:pic>
        <p:pic>
          <p:nvPicPr>
            <p:cNvPr id="26" name="Imagen 42" descr="Patrón de fondo&#10;&#10;Descripción generada automáticamente">
              <a:extLst>
                <a:ext uri="{FF2B5EF4-FFF2-40B4-BE49-F238E27FC236}">
                  <a16:creationId xmlns:a16="http://schemas.microsoft.com/office/drawing/2014/main" id="{2BFFF14B-B5D2-1785-1D9D-AD15DFBE13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872" y="2313138"/>
              <a:ext cx="246744" cy="360000"/>
            </a:xfrm>
            <a:prstGeom prst="rect">
              <a:avLst/>
            </a:prstGeom>
          </p:spPr>
        </p:pic>
        <p:pic>
          <p:nvPicPr>
            <p:cNvPr id="27" name="Imagen 43">
              <a:extLst>
                <a:ext uri="{FF2B5EF4-FFF2-40B4-BE49-F238E27FC236}">
                  <a16:creationId xmlns:a16="http://schemas.microsoft.com/office/drawing/2014/main" id="{9BC12E48-F486-9428-6732-9DE765B409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79912" y="2291175"/>
              <a:ext cx="491288" cy="360000"/>
            </a:xfrm>
            <a:prstGeom prst="rect">
              <a:avLst/>
            </a:prstGeom>
          </p:spPr>
        </p:pic>
        <p:pic>
          <p:nvPicPr>
            <p:cNvPr id="28" name="Imagen 44" descr="Imagen que contiene firmar, texto, objeto, reloj&#10;&#10;Descripción generada automáticamente">
              <a:extLst>
                <a:ext uri="{FF2B5EF4-FFF2-40B4-BE49-F238E27FC236}">
                  <a16:creationId xmlns:a16="http://schemas.microsoft.com/office/drawing/2014/main" id="{D6BDEAA9-E3B0-64EA-75EA-34C083A52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1271" y="1357091"/>
              <a:ext cx="1206704" cy="360000"/>
            </a:xfrm>
            <a:prstGeom prst="rect">
              <a:avLst/>
            </a:prstGeom>
          </p:spPr>
        </p:pic>
      </p:grpSp>
      <p:pic>
        <p:nvPicPr>
          <p:cNvPr id="29" name="Picture 27">
            <a:extLst>
              <a:ext uri="{FF2B5EF4-FFF2-40B4-BE49-F238E27FC236}">
                <a16:creationId xmlns:a16="http://schemas.microsoft.com/office/drawing/2014/main" id="{870E6F78-5B04-6D90-FD86-C88032CC3E7D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r="34252"/>
          <a:stretch/>
        </p:blipFill>
        <p:spPr>
          <a:xfrm>
            <a:off x="974850" y="3060953"/>
            <a:ext cx="1724942" cy="1274119"/>
          </a:xfrm>
          <a:prstGeom prst="rect">
            <a:avLst/>
          </a:prstGeom>
        </p:spPr>
      </p:pic>
      <p:pic>
        <p:nvPicPr>
          <p:cNvPr id="30" name="6 Imagen">
            <a:extLst>
              <a:ext uri="{FF2B5EF4-FFF2-40B4-BE49-F238E27FC236}">
                <a16:creationId xmlns:a16="http://schemas.microsoft.com/office/drawing/2014/main" id="{95F5B67C-111E-CA68-7E29-69052DEC486D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005" y="4715621"/>
            <a:ext cx="329518" cy="3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Obraz 24">
            <a:extLst>
              <a:ext uri="{FF2B5EF4-FFF2-40B4-BE49-F238E27FC236}">
                <a16:creationId xmlns:a16="http://schemas.microsoft.com/office/drawing/2014/main" id="{B189C85C-59B7-9A03-45A3-232540B3FFA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427" y="4439513"/>
            <a:ext cx="505588" cy="216024"/>
          </a:xfrm>
          <a:prstGeom prst="rect">
            <a:avLst/>
          </a:prstGeom>
        </p:spPr>
      </p:pic>
      <p:pic>
        <p:nvPicPr>
          <p:cNvPr id="32" name="Picture 29">
            <a:extLst>
              <a:ext uri="{FF2B5EF4-FFF2-40B4-BE49-F238E27FC236}">
                <a16:creationId xmlns:a16="http://schemas.microsoft.com/office/drawing/2014/main" id="{03461191-2C87-A625-481E-1921E35A33FD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788" y="3340265"/>
            <a:ext cx="2361364" cy="169975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TextBox 7">
            <a:extLst>
              <a:ext uri="{FF2B5EF4-FFF2-40B4-BE49-F238E27FC236}">
                <a16:creationId xmlns:a16="http://schemas.microsoft.com/office/drawing/2014/main" id="{A75ADC4B-6379-2423-590F-AE78F61557B5}"/>
              </a:ext>
            </a:extLst>
          </p:cNvPr>
          <p:cNvSpPr txBox="1"/>
          <p:nvPr/>
        </p:nvSpPr>
        <p:spPr>
          <a:xfrm>
            <a:off x="5120298" y="3078655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Granada site plan</a:t>
            </a:r>
            <a:endParaRPr lang="de-DE" sz="1400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ECBDB8A-0B9D-1A21-E957-53E2E113A8BB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333" y="3515958"/>
            <a:ext cx="2831128" cy="1249814"/>
          </a:xfrm>
          <a:prstGeom prst="rect">
            <a:avLst/>
          </a:prstGeom>
        </p:spPr>
      </p:pic>
      <p:sp>
        <p:nvSpPr>
          <p:cNvPr id="35" name="TextBox 7">
            <a:extLst>
              <a:ext uri="{FF2B5EF4-FFF2-40B4-BE49-F238E27FC236}">
                <a16:creationId xmlns:a16="http://schemas.microsoft.com/office/drawing/2014/main" id="{7153282D-0BBF-6C25-5B1B-37E9F08EFC37}"/>
              </a:ext>
            </a:extLst>
          </p:cNvPr>
          <p:cNvSpPr txBox="1"/>
          <p:nvPr/>
        </p:nvSpPr>
        <p:spPr>
          <a:xfrm>
            <a:off x="6818813" y="3127988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IFMIF-DONES</a:t>
            </a:r>
            <a:endParaRPr lang="de-DE" sz="1400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139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5886BF-0DE7-42F7-AB23-BE6F49009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3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DBAB6E-30A7-4DCE-A359-7311D3EAF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Introduction</a:t>
            </a:r>
            <a:endParaRPr lang="de-DE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822E05F3-61A7-4C09-AF43-979D623993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4215" y="1275606"/>
            <a:ext cx="5375569" cy="346115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ED6DDFC-E625-405F-9A60-31F3AA3B7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432048"/>
          </a:xfrm>
        </p:spPr>
        <p:txBody>
          <a:bodyPr>
            <a:noAutofit/>
          </a:bodyPr>
          <a:lstStyle/>
          <a:p>
            <a:r>
              <a:rPr lang="en-GB" sz="1800" dirty="0"/>
              <a:t>IFMIF-DONES schematic plant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095033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A0D32-13A6-E919-09A4-3C4B5B598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B333EDB-0960-3E6F-984B-8042494B4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3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5EC6BE-0853-9EDA-37FC-68330A83E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Introduction</a:t>
            </a:r>
            <a:endParaRPr lang="de-DE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1FC03021-1093-47FE-FDBC-C6F4F2D303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4215" y="1275606"/>
            <a:ext cx="5375569" cy="346115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44AE741-3E05-2CF1-DE77-A719AE778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432048"/>
          </a:xfrm>
        </p:spPr>
        <p:txBody>
          <a:bodyPr>
            <a:noAutofit/>
          </a:bodyPr>
          <a:lstStyle/>
          <a:p>
            <a:r>
              <a:rPr lang="en-GB" sz="1800" dirty="0"/>
              <a:t>IFMIF-DONES schematic plant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871982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32EB18-AC31-80D5-B5D1-0BD158587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AFB691-22F4-3BEB-C453-7D9D860D1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3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FC26BC-F228-DF2F-04DC-E9511D9F2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Introduction</a:t>
            </a:r>
            <a:endParaRPr lang="de-DE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39661CBA-039D-33BB-0302-7F5CBC8484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4215" y="1275606"/>
            <a:ext cx="5375569" cy="3461157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A7A7916-DDE2-9BF6-3D33-BCAB92704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432048"/>
          </a:xfrm>
        </p:spPr>
        <p:txBody>
          <a:bodyPr>
            <a:noAutofit/>
          </a:bodyPr>
          <a:lstStyle/>
          <a:p>
            <a:r>
              <a:rPr lang="en-GB" sz="1800" dirty="0"/>
              <a:t>IFMIF-DONES schematic plant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618569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5886BF-0DE7-42F7-AB23-BE6F49009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J. García and Y. Qiu | April 10th, 2025</a:t>
            </a:r>
            <a:r>
              <a:rPr lang="pl-PL" dirty="0"/>
              <a:t> </a:t>
            </a:r>
            <a:r>
              <a:rPr lang="en-GB" dirty="0"/>
              <a:t>| Page 4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DBAB6E-30A7-4DCE-A359-7311D3EAF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92912"/>
            <a:ext cx="7128792" cy="342900"/>
          </a:xfrm>
        </p:spPr>
        <p:txBody>
          <a:bodyPr/>
          <a:lstStyle/>
          <a:p>
            <a:r>
              <a:rPr lang="en-GB" dirty="0"/>
              <a:t>Introduction</a:t>
            </a:r>
            <a:endParaRPr lang="de-D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ED6DDFC-E625-405F-9A60-31F3AA3B7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771550"/>
            <a:ext cx="8424936" cy="432048"/>
          </a:xfrm>
        </p:spPr>
        <p:txBody>
          <a:bodyPr>
            <a:noAutofit/>
          </a:bodyPr>
          <a:lstStyle/>
          <a:p>
            <a:r>
              <a:rPr lang="en-GB" sz="1800" dirty="0"/>
              <a:t>Information management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1A9C442-7233-45AF-9793-4459CA0DBE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345289" y="1291469"/>
            <a:ext cx="4669445" cy="311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09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031422E-E70F-4243-A220-C6895B9A0B9B}"/>
</file>

<file path=customXml/itemProps2.xml><?xml version="1.0" encoding="utf-8"?>
<ds:datastoreItem xmlns:ds="http://schemas.openxmlformats.org/officeDocument/2006/customXml" ds:itemID="{60A9B7C8-17CA-4738-B45D-4670D944D696}"/>
</file>

<file path=customXml/itemProps3.xml><?xml version="1.0" encoding="utf-8"?>
<ds:datastoreItem xmlns:ds="http://schemas.openxmlformats.org/officeDocument/2006/customXml" ds:itemID="{7FAC574C-7BCD-4C3B-8B75-B8D04616D0E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2145</Words>
  <Application>Microsoft Office PowerPoint</Application>
  <PresentationFormat>On-screen Show (16:9)</PresentationFormat>
  <Paragraphs>406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Consolas</vt:lpstr>
      <vt:lpstr>Times New Roman</vt:lpstr>
      <vt:lpstr>Wingdings</vt:lpstr>
      <vt:lpstr>Office Theme</vt:lpstr>
      <vt:lpstr>Development and management of reference IFMIF-DONES neutronics document: Nuclear Analysis Handbook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Nuclear Analysis Handbook (NAH)</vt:lpstr>
      <vt:lpstr>Nuclear Analysis Handbook (NAH)</vt:lpstr>
      <vt:lpstr>Nuclear Analysis Handbook (NAH)</vt:lpstr>
      <vt:lpstr>Nuclear Analysis Handbook (NAH)</vt:lpstr>
      <vt:lpstr>Nuclear Analysis Handbook (NAH)</vt:lpstr>
      <vt:lpstr>Structure of NAH</vt:lpstr>
      <vt:lpstr>Structure of NAH</vt:lpstr>
      <vt:lpstr>Structure of NAH</vt:lpstr>
      <vt:lpstr>Content of NAH</vt:lpstr>
      <vt:lpstr>Content of NAH</vt:lpstr>
      <vt:lpstr>Content of NAH</vt:lpstr>
      <vt:lpstr>Content of NAH</vt:lpstr>
      <vt:lpstr>Content of NAH</vt:lpstr>
      <vt:lpstr>Content of NAH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NAH update</vt:lpstr>
      <vt:lpstr>Conclusions</vt:lpstr>
      <vt:lpstr>Conclusions</vt:lpstr>
      <vt:lpstr>Conclusions</vt:lpstr>
      <vt:lpstr>Conclusions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Juan Garcia Bueno</cp:lastModifiedBy>
  <cp:revision>2</cp:revision>
  <dcterms:created xsi:type="dcterms:W3CDTF">2025-04-07T13:07:22Z</dcterms:created>
  <dcterms:modified xsi:type="dcterms:W3CDTF">2025-04-07T22:17:58Z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</Properties>
</file>