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4"/>
  </p:notesMasterIdLst>
  <p:sldIdLst>
    <p:sldId id="343" r:id="rId5"/>
    <p:sldId id="344" r:id="rId6"/>
    <p:sldId id="366" r:id="rId7"/>
    <p:sldId id="348" r:id="rId8"/>
    <p:sldId id="349" r:id="rId9"/>
    <p:sldId id="346" r:id="rId10"/>
    <p:sldId id="358" r:id="rId11"/>
    <p:sldId id="359" r:id="rId12"/>
    <p:sldId id="360" r:id="rId13"/>
    <p:sldId id="367" r:id="rId14"/>
    <p:sldId id="345" r:id="rId15"/>
    <p:sldId id="347" r:id="rId16"/>
    <p:sldId id="369" r:id="rId17"/>
    <p:sldId id="368" r:id="rId18"/>
    <p:sldId id="377" r:id="rId19"/>
    <p:sldId id="378" r:id="rId20"/>
    <p:sldId id="354" r:id="rId21"/>
    <p:sldId id="355" r:id="rId22"/>
    <p:sldId id="356" r:id="rId23"/>
    <p:sldId id="357" r:id="rId24"/>
    <p:sldId id="361" r:id="rId25"/>
    <p:sldId id="362" r:id="rId26"/>
    <p:sldId id="363" r:id="rId27"/>
    <p:sldId id="372" r:id="rId28"/>
    <p:sldId id="375" r:id="rId29"/>
    <p:sldId id="373" r:id="rId30"/>
    <p:sldId id="370" r:id="rId31"/>
    <p:sldId id="371" r:id="rId32"/>
    <p:sldId id="284"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abbri Marco (F4E)" initials="FM(" lastIdx="1" clrIdx="0">
    <p:extLst>
      <p:ext uri="{19B8F6BF-5375-455C-9EA6-DF929625EA0E}">
        <p15:presenceInfo xmlns:p15="http://schemas.microsoft.com/office/powerpoint/2012/main" userId="S::Marco.Fabbri@f4e.europa.eu::81c99687-4fb9-4e73-ba78-f27f1d7f01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8E8"/>
    <a:srgbClr val="FF6600"/>
    <a:srgbClr val="FF9933"/>
    <a:srgbClr val="3338FD"/>
    <a:srgbClr val="0966A7"/>
    <a:srgbClr val="043589"/>
    <a:srgbClr val="1F427E"/>
    <a:srgbClr val="FFFFFF"/>
    <a:srgbClr val="0069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104" d="100"/>
          <a:sy n="104" d="100"/>
        </p:scale>
        <p:origin x="834" y="31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DF3367-8529-4C73-AFAF-BB82F8114BC5}" type="datetimeFigureOut">
              <a:rPr lang="en-US" smtClean="0"/>
              <a:pPr/>
              <a:t>4/6/2025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41EF14-A77B-4F29-8F05-C2C964821A49}" type="slidenum">
              <a:rPr lang="en-US" smtClean="0"/>
              <a:pPr/>
              <a:t>‹#›</a:t>
            </a:fld>
            <a:endParaRPr lang="en-US"/>
          </a:p>
        </p:txBody>
      </p:sp>
    </p:spTree>
    <p:extLst>
      <p:ext uri="{BB962C8B-B14F-4D97-AF65-F5344CB8AC3E}">
        <p14:creationId xmlns:p14="http://schemas.microsoft.com/office/powerpoint/2010/main" val="2429000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141EF14-A77B-4F29-8F05-C2C964821A49}" type="slidenum">
              <a:rPr lang="en-US" smtClean="0"/>
              <a:pPr/>
              <a:t>23</a:t>
            </a:fld>
            <a:endParaRPr lang="en-US"/>
          </a:p>
        </p:txBody>
      </p:sp>
    </p:spTree>
    <p:extLst>
      <p:ext uri="{BB962C8B-B14F-4D97-AF65-F5344CB8AC3E}">
        <p14:creationId xmlns:p14="http://schemas.microsoft.com/office/powerpoint/2010/main" val="2799590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27380" y="2233337"/>
            <a:ext cx="5043739" cy="1631216"/>
          </a:xfrm>
          <a:custGeom>
            <a:avLst/>
            <a:gdLst>
              <a:gd name="connsiteX0" fmla="*/ 0 w 4248472"/>
              <a:gd name="connsiteY0" fmla="*/ 0 h 1569660"/>
              <a:gd name="connsiteX1" fmla="*/ 4248472 w 4248472"/>
              <a:gd name="connsiteY1" fmla="*/ 0 h 1569660"/>
              <a:gd name="connsiteX2" fmla="*/ 4248472 w 4248472"/>
              <a:gd name="connsiteY2" fmla="*/ 1569660 h 1569660"/>
              <a:gd name="connsiteX3" fmla="*/ 0 w 4248472"/>
              <a:gd name="connsiteY3" fmla="*/ 1569660 h 1569660"/>
              <a:gd name="connsiteX4" fmla="*/ 0 w 4248472"/>
              <a:gd name="connsiteY4" fmla="*/ 0 h 1569660"/>
              <a:gd name="connsiteX0" fmla="*/ 0 w 4248472"/>
              <a:gd name="connsiteY0" fmla="*/ 0 h 1569660"/>
              <a:gd name="connsiteX1" fmla="*/ 4248472 w 4248472"/>
              <a:gd name="connsiteY1" fmla="*/ 0 h 1569660"/>
              <a:gd name="connsiteX2" fmla="*/ 3859005 w 4248472"/>
              <a:gd name="connsiteY2" fmla="*/ 1535793 h 1569660"/>
              <a:gd name="connsiteX3" fmla="*/ 0 w 4248472"/>
              <a:gd name="connsiteY3" fmla="*/ 1569660 h 1569660"/>
              <a:gd name="connsiteX4" fmla="*/ 0 w 4248472"/>
              <a:gd name="connsiteY4" fmla="*/ 0 h 1569660"/>
              <a:gd name="connsiteX0" fmla="*/ 0 w 4333138"/>
              <a:gd name="connsiteY0" fmla="*/ 0 h 1569660"/>
              <a:gd name="connsiteX1" fmla="*/ 4333138 w 4333138"/>
              <a:gd name="connsiteY1" fmla="*/ 25400 h 1569660"/>
              <a:gd name="connsiteX2" fmla="*/ 3859005 w 4333138"/>
              <a:gd name="connsiteY2" fmla="*/ 1535793 h 1569660"/>
              <a:gd name="connsiteX3" fmla="*/ 0 w 4333138"/>
              <a:gd name="connsiteY3" fmla="*/ 1569660 h 1569660"/>
              <a:gd name="connsiteX4" fmla="*/ 0 w 4333138"/>
              <a:gd name="connsiteY4" fmla="*/ 0 h 1569660"/>
              <a:gd name="connsiteX0" fmla="*/ 0 w 4333138"/>
              <a:gd name="connsiteY0" fmla="*/ 0 h 2255459"/>
              <a:gd name="connsiteX1" fmla="*/ 4333138 w 4333138"/>
              <a:gd name="connsiteY1" fmla="*/ 25400 h 2255459"/>
              <a:gd name="connsiteX2" fmla="*/ 3562671 w 4333138"/>
              <a:gd name="connsiteY2" fmla="*/ 2255459 h 2255459"/>
              <a:gd name="connsiteX3" fmla="*/ 0 w 4333138"/>
              <a:gd name="connsiteY3" fmla="*/ 1569660 h 2255459"/>
              <a:gd name="connsiteX4" fmla="*/ 0 w 4333138"/>
              <a:gd name="connsiteY4" fmla="*/ 0 h 2255459"/>
              <a:gd name="connsiteX0" fmla="*/ 0 w 4333138"/>
              <a:gd name="connsiteY0" fmla="*/ 0 h 2255459"/>
              <a:gd name="connsiteX1" fmla="*/ 4333138 w 4333138"/>
              <a:gd name="connsiteY1" fmla="*/ 25400 h 2255459"/>
              <a:gd name="connsiteX2" fmla="*/ 3562671 w 4333138"/>
              <a:gd name="connsiteY2" fmla="*/ 2255459 h 2255459"/>
              <a:gd name="connsiteX3" fmla="*/ 8467 w 4333138"/>
              <a:gd name="connsiteY3" fmla="*/ 2246993 h 2255459"/>
              <a:gd name="connsiteX4" fmla="*/ 0 w 4333138"/>
              <a:gd name="connsiteY4" fmla="*/ 0 h 2255459"/>
              <a:gd name="connsiteX0" fmla="*/ 0 w 4265404"/>
              <a:gd name="connsiteY0" fmla="*/ 0 h 2255459"/>
              <a:gd name="connsiteX1" fmla="*/ 4265404 w 4265404"/>
              <a:gd name="connsiteY1" fmla="*/ 25400 h 2255459"/>
              <a:gd name="connsiteX2" fmla="*/ 3562671 w 4265404"/>
              <a:gd name="connsiteY2" fmla="*/ 2255459 h 2255459"/>
              <a:gd name="connsiteX3" fmla="*/ 8467 w 4265404"/>
              <a:gd name="connsiteY3" fmla="*/ 2246993 h 2255459"/>
              <a:gd name="connsiteX4" fmla="*/ 0 w 4265404"/>
              <a:gd name="connsiteY4" fmla="*/ 0 h 2255459"/>
              <a:gd name="connsiteX0" fmla="*/ 0 w 4265404"/>
              <a:gd name="connsiteY0" fmla="*/ 0 h 2263926"/>
              <a:gd name="connsiteX1" fmla="*/ 4265404 w 4265404"/>
              <a:gd name="connsiteY1" fmla="*/ 25400 h 2263926"/>
              <a:gd name="connsiteX2" fmla="*/ 3494937 w 4265404"/>
              <a:gd name="connsiteY2" fmla="*/ 2263926 h 2263926"/>
              <a:gd name="connsiteX3" fmla="*/ 8467 w 4265404"/>
              <a:gd name="connsiteY3" fmla="*/ 2246993 h 2263926"/>
              <a:gd name="connsiteX4" fmla="*/ 0 w 4265404"/>
              <a:gd name="connsiteY4" fmla="*/ 0 h 2263926"/>
              <a:gd name="connsiteX0" fmla="*/ 0 w 3757404"/>
              <a:gd name="connsiteY0" fmla="*/ 16934 h 2280860"/>
              <a:gd name="connsiteX1" fmla="*/ 3757404 w 3757404"/>
              <a:gd name="connsiteY1" fmla="*/ 0 h 2280860"/>
              <a:gd name="connsiteX2" fmla="*/ 3494937 w 3757404"/>
              <a:gd name="connsiteY2" fmla="*/ 2280860 h 2280860"/>
              <a:gd name="connsiteX3" fmla="*/ 8467 w 3757404"/>
              <a:gd name="connsiteY3" fmla="*/ 2263927 h 2280860"/>
              <a:gd name="connsiteX4" fmla="*/ 0 w 3757404"/>
              <a:gd name="connsiteY4" fmla="*/ 16934 h 2280860"/>
              <a:gd name="connsiteX0" fmla="*/ 0 w 4206138"/>
              <a:gd name="connsiteY0" fmla="*/ 8467 h 2272393"/>
              <a:gd name="connsiteX1" fmla="*/ 4206138 w 4206138"/>
              <a:gd name="connsiteY1" fmla="*/ 0 h 2272393"/>
              <a:gd name="connsiteX2" fmla="*/ 3494937 w 4206138"/>
              <a:gd name="connsiteY2" fmla="*/ 2272393 h 2272393"/>
              <a:gd name="connsiteX3" fmla="*/ 8467 w 4206138"/>
              <a:gd name="connsiteY3" fmla="*/ 2255460 h 2272393"/>
              <a:gd name="connsiteX4" fmla="*/ 0 w 4206138"/>
              <a:gd name="connsiteY4" fmla="*/ 8467 h 2272393"/>
              <a:gd name="connsiteX0" fmla="*/ 0 w 4256938"/>
              <a:gd name="connsiteY0" fmla="*/ 8467 h 2272393"/>
              <a:gd name="connsiteX1" fmla="*/ 4256938 w 4256938"/>
              <a:gd name="connsiteY1" fmla="*/ 0 h 2272393"/>
              <a:gd name="connsiteX2" fmla="*/ 3494937 w 4256938"/>
              <a:gd name="connsiteY2" fmla="*/ 2272393 h 2272393"/>
              <a:gd name="connsiteX3" fmla="*/ 8467 w 4256938"/>
              <a:gd name="connsiteY3" fmla="*/ 2255460 h 2272393"/>
              <a:gd name="connsiteX4" fmla="*/ 0 w 4256938"/>
              <a:gd name="connsiteY4" fmla="*/ 8467 h 2272393"/>
              <a:gd name="connsiteX0" fmla="*/ 0 w 3494937"/>
              <a:gd name="connsiteY0" fmla="*/ 0 h 2263926"/>
              <a:gd name="connsiteX1" fmla="*/ 3274804 w 3494937"/>
              <a:gd name="connsiteY1" fmla="*/ 27425 h 2263926"/>
              <a:gd name="connsiteX2" fmla="*/ 3494937 w 3494937"/>
              <a:gd name="connsiteY2" fmla="*/ 2263926 h 2263926"/>
              <a:gd name="connsiteX3" fmla="*/ 8467 w 3494937"/>
              <a:gd name="connsiteY3" fmla="*/ 2246993 h 2263926"/>
              <a:gd name="connsiteX4" fmla="*/ 0 w 3494937"/>
              <a:gd name="connsiteY4" fmla="*/ 0 h 2263926"/>
              <a:gd name="connsiteX0" fmla="*/ 0 w 3994470"/>
              <a:gd name="connsiteY0" fmla="*/ 0 h 2246993"/>
              <a:gd name="connsiteX1" fmla="*/ 3274804 w 3994470"/>
              <a:gd name="connsiteY1" fmla="*/ 27425 h 2246993"/>
              <a:gd name="connsiteX2" fmla="*/ 3994470 w 3994470"/>
              <a:gd name="connsiteY2" fmla="*/ 2228034 h 2246993"/>
              <a:gd name="connsiteX3" fmla="*/ 8467 w 3994470"/>
              <a:gd name="connsiteY3" fmla="*/ 2246993 h 2246993"/>
              <a:gd name="connsiteX4" fmla="*/ 0 w 3994470"/>
              <a:gd name="connsiteY4" fmla="*/ 0 h 2246993"/>
              <a:gd name="connsiteX0" fmla="*/ 0 w 3994470"/>
              <a:gd name="connsiteY0" fmla="*/ 0 h 2246993"/>
              <a:gd name="connsiteX1" fmla="*/ 3190137 w 3994470"/>
              <a:gd name="connsiteY1" fmla="*/ 9480 h 2246993"/>
              <a:gd name="connsiteX2" fmla="*/ 3994470 w 3994470"/>
              <a:gd name="connsiteY2" fmla="*/ 2228034 h 2246993"/>
              <a:gd name="connsiteX3" fmla="*/ 8467 w 3994470"/>
              <a:gd name="connsiteY3" fmla="*/ 2246993 h 2246993"/>
              <a:gd name="connsiteX4" fmla="*/ 0 w 3994470"/>
              <a:gd name="connsiteY4" fmla="*/ 0 h 2246993"/>
              <a:gd name="connsiteX0" fmla="*/ 0 w 3850537"/>
              <a:gd name="connsiteY0" fmla="*/ 0 h 2246993"/>
              <a:gd name="connsiteX1" fmla="*/ 3190137 w 3850537"/>
              <a:gd name="connsiteY1" fmla="*/ 9480 h 2246993"/>
              <a:gd name="connsiteX2" fmla="*/ 3850537 w 3850537"/>
              <a:gd name="connsiteY2" fmla="*/ 2228034 h 2246993"/>
              <a:gd name="connsiteX3" fmla="*/ 8467 w 3850537"/>
              <a:gd name="connsiteY3" fmla="*/ 2246993 h 2246993"/>
              <a:gd name="connsiteX4" fmla="*/ 0 w 3850537"/>
              <a:gd name="connsiteY4" fmla="*/ 0 h 2246993"/>
              <a:gd name="connsiteX0" fmla="*/ 0 w 3850537"/>
              <a:gd name="connsiteY0" fmla="*/ 0 h 2246993"/>
              <a:gd name="connsiteX1" fmla="*/ 3130871 w 3850537"/>
              <a:gd name="connsiteY1" fmla="*/ 18353 h 2246993"/>
              <a:gd name="connsiteX2" fmla="*/ 3850537 w 3850537"/>
              <a:gd name="connsiteY2" fmla="*/ 2228034 h 2246993"/>
              <a:gd name="connsiteX3" fmla="*/ 8467 w 3850537"/>
              <a:gd name="connsiteY3" fmla="*/ 2246993 h 2246993"/>
              <a:gd name="connsiteX4" fmla="*/ 0 w 3850537"/>
              <a:gd name="connsiteY4" fmla="*/ 0 h 2246993"/>
              <a:gd name="connsiteX0" fmla="*/ 0 w 3850537"/>
              <a:gd name="connsiteY0" fmla="*/ 0 h 2246993"/>
              <a:gd name="connsiteX1" fmla="*/ 3037738 w 3850537"/>
              <a:gd name="connsiteY1" fmla="*/ 18353 h 2246993"/>
              <a:gd name="connsiteX2" fmla="*/ 3850537 w 3850537"/>
              <a:gd name="connsiteY2" fmla="*/ 2228034 h 2246993"/>
              <a:gd name="connsiteX3" fmla="*/ 8467 w 3850537"/>
              <a:gd name="connsiteY3" fmla="*/ 2246993 h 2246993"/>
              <a:gd name="connsiteX4" fmla="*/ 0 w 3850537"/>
              <a:gd name="connsiteY4" fmla="*/ 0 h 2246993"/>
              <a:gd name="connsiteX0" fmla="*/ 0 w 3782804"/>
              <a:gd name="connsiteY0" fmla="*/ 0 h 2246993"/>
              <a:gd name="connsiteX1" fmla="*/ 3037738 w 3782804"/>
              <a:gd name="connsiteY1" fmla="*/ 18353 h 2246993"/>
              <a:gd name="connsiteX2" fmla="*/ 3782804 w 3782804"/>
              <a:gd name="connsiteY2" fmla="*/ 2245781 h 2246993"/>
              <a:gd name="connsiteX3" fmla="*/ 8467 w 3782804"/>
              <a:gd name="connsiteY3" fmla="*/ 2246993 h 2246993"/>
              <a:gd name="connsiteX4" fmla="*/ 0 w 3782804"/>
              <a:gd name="connsiteY4" fmla="*/ 0 h 2246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2804" h="2246993">
                <a:moveTo>
                  <a:pt x="0" y="0"/>
                </a:moveTo>
                <a:lnTo>
                  <a:pt x="3037738" y="18353"/>
                </a:lnTo>
                <a:lnTo>
                  <a:pt x="3782804" y="2245781"/>
                </a:lnTo>
                <a:lnTo>
                  <a:pt x="8467" y="2246993"/>
                </a:lnTo>
                <a:cubicBezTo>
                  <a:pt x="5645" y="1497995"/>
                  <a:pt x="2822" y="748998"/>
                  <a:pt x="0" y="0"/>
                </a:cubicBezTo>
                <a:close/>
              </a:path>
            </a:pathLst>
          </a:custGeom>
          <a:ln>
            <a:noFill/>
          </a:ln>
        </p:spPr>
        <p:txBody>
          <a:bodyPr wrap="square" anchor="ctr">
            <a:spAutoFit/>
          </a:bodyPr>
          <a:lstStyle>
            <a:lvl1pPr marL="0" indent="0" algn="l">
              <a:lnSpc>
                <a:spcPts val="4000"/>
              </a:lnSpc>
              <a:spcBef>
                <a:spcPts val="0"/>
              </a:spcBef>
              <a:buNone/>
              <a:defRPr sz="3600" b="1" baseline="0">
                <a:solidFill>
                  <a:srgbClr val="FFC000"/>
                </a:solidFill>
                <a:effectLst>
                  <a:outerShdw blurRad="38100" dist="38100" dir="2700000" algn="tl">
                    <a:srgbClr val="000000">
                      <a:alpha val="43137"/>
                    </a:srgbClr>
                  </a:outerShdw>
                </a:effectLst>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style on two lines</a:t>
            </a:r>
          </a:p>
          <a:p>
            <a:r>
              <a:rPr lang="en-US"/>
              <a:t>Or more</a:t>
            </a:r>
          </a:p>
        </p:txBody>
      </p:sp>
      <p:sp>
        <p:nvSpPr>
          <p:cNvPr id="14" name="Text Placeholder 13"/>
          <p:cNvSpPr>
            <a:spLocks noGrp="1"/>
          </p:cNvSpPr>
          <p:nvPr>
            <p:ph type="body" sz="quarter" idx="13" hasCustomPrompt="1"/>
          </p:nvPr>
        </p:nvSpPr>
        <p:spPr>
          <a:xfrm>
            <a:off x="719403" y="4693787"/>
            <a:ext cx="4416061" cy="461665"/>
          </a:xfrm>
        </p:spPr>
        <p:txBody>
          <a:bodyPr wrap="square" anchor="ctr">
            <a:sp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a:solidFill>
                  <a:schemeClr val="bg1"/>
                </a:solidFill>
                <a:effectLst>
                  <a:outerShdw blurRad="38100" dist="38100" dir="2700000" algn="tl">
                    <a:srgbClr val="000000">
                      <a:alpha val="43137"/>
                    </a:srgbClr>
                  </a:outerShdw>
                </a:effectLst>
                <a:latin typeface="+mj-lt"/>
              </a:defRPr>
            </a:lvl1pPr>
          </a:lstStyle>
          <a:p>
            <a:pPr>
              <a:defRPr/>
            </a:pPr>
            <a:r>
              <a:rPr lang="en-GB">
                <a:ea typeface="+mn-ea"/>
              </a:rPr>
              <a:t>Subtitle or author’s name </a:t>
            </a:r>
          </a:p>
        </p:txBody>
      </p:sp>
      <p:sp>
        <p:nvSpPr>
          <p:cNvPr id="5" name="Text Placeholder 4"/>
          <p:cNvSpPr>
            <a:spLocks noGrp="1"/>
          </p:cNvSpPr>
          <p:nvPr>
            <p:ph type="body" sz="quarter" idx="14" hasCustomPrompt="1"/>
          </p:nvPr>
        </p:nvSpPr>
        <p:spPr>
          <a:xfrm>
            <a:off x="719403" y="5661249"/>
            <a:ext cx="3551767" cy="504825"/>
          </a:xfrm>
        </p:spPr>
        <p:txBody>
          <a:bodyPr/>
          <a:lstStyle>
            <a:lvl1pPr>
              <a:defRPr b="1">
                <a:solidFill>
                  <a:srgbClr val="FFC000"/>
                </a:solidFill>
                <a:latin typeface="+mj-lt"/>
              </a:defRPr>
            </a:lvl1pPr>
          </a:lstStyle>
          <a:p>
            <a:pPr lvl="0"/>
            <a:r>
              <a:rPr lang="en-US"/>
              <a:t>Date</a:t>
            </a:r>
            <a:endParaRPr lang="en-I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Footer (</a:t>
            </a:r>
            <a:r>
              <a:rPr lang="en-US"/>
              <a:t>e.g. date, name of speaker, name of presentation…)</a:t>
            </a:r>
          </a:p>
        </p:txBody>
      </p:sp>
      <p:sp>
        <p:nvSpPr>
          <p:cNvPr id="6" name="Slide Number Placeholder 5"/>
          <p:cNvSpPr>
            <a:spLocks noGrp="1"/>
          </p:cNvSpPr>
          <p:nvPr>
            <p:ph type="sldNum" sz="quarter" idx="12"/>
          </p:nvPr>
        </p:nvSpPr>
        <p:spPr/>
        <p:txBody>
          <a:bodyPr/>
          <a:lstStyle/>
          <a:p>
            <a:fld id="{0B55C215-7F9A-4AB7-8398-183B47447BCF}" type="slidenum">
              <a:rPr lang="en-US" smtClean="0"/>
              <a:pPr/>
              <a:t>‹#›</a:t>
            </a:fld>
            <a:endParaRPr lang="en-US"/>
          </a:p>
        </p:txBody>
      </p:sp>
      <p:sp>
        <p:nvSpPr>
          <p:cNvPr id="7" name="Title 6"/>
          <p:cNvSpPr>
            <a:spLocks noGrp="1"/>
          </p:cNvSpPr>
          <p:nvPr>
            <p:ph type="title"/>
          </p:nvPr>
        </p:nvSpPr>
        <p:spPr/>
        <p:txBody>
          <a:bodyPr/>
          <a:lstStyle>
            <a:lvl1pPr>
              <a:defRPr>
                <a:solidFill>
                  <a:schemeClr val="bg2"/>
                </a:solidFill>
                <a:effectLst>
                  <a:outerShdw blurRad="76200" algn="ctr" rotWithShape="0">
                    <a:prstClr val="black">
                      <a:alpha val="52000"/>
                    </a:prstClr>
                  </a:outerShdw>
                </a:effectLst>
              </a:defRPr>
            </a:lvl1pPr>
          </a:lstStyle>
          <a:p>
            <a:r>
              <a:rPr lang="en-US"/>
              <a:t>Click to edit Master title style</a:t>
            </a:r>
          </a:p>
        </p:txBody>
      </p:sp>
      <p:sp>
        <p:nvSpPr>
          <p:cNvPr id="9" name="Text Placeholder 8"/>
          <p:cNvSpPr>
            <a:spLocks noGrp="1"/>
          </p:cNvSpPr>
          <p:nvPr>
            <p:ph type="body" sz="quarter" idx="13"/>
          </p:nvPr>
        </p:nvSpPr>
        <p:spPr>
          <a:xfrm>
            <a:off x="431801" y="1916832"/>
            <a:ext cx="11233151" cy="4249018"/>
          </a:xfrm>
        </p:spPr>
        <p:txBody>
          <a:bodyPr>
            <a:normAutofit/>
          </a:bodyPr>
          <a:lstStyle>
            <a:lvl1pPr indent="-180000">
              <a:buFont typeface="Arial" pitchFamily="34" charset="0"/>
              <a:buNone/>
              <a:defRPr sz="1600" b="0">
                <a:solidFill>
                  <a:schemeClr val="tx1">
                    <a:lumMod val="75000"/>
                    <a:lumOff val="25000"/>
                  </a:schemeClr>
                </a:solidFill>
                <a:latin typeface="+mj-lt"/>
              </a:defRPr>
            </a:lvl1pPr>
            <a:lvl2pPr>
              <a:buFont typeface="Arial" pitchFamily="34" charset="0"/>
              <a:buChar char="•"/>
              <a:defRPr sz="1600">
                <a:solidFill>
                  <a:schemeClr val="tx1">
                    <a:lumMod val="75000"/>
                    <a:lumOff val="25000"/>
                  </a:schemeClr>
                </a:solidFill>
                <a:latin typeface="+mj-lt"/>
              </a:defRPr>
            </a:lvl2pPr>
            <a:lvl3pPr>
              <a:buFont typeface="Arial" pitchFamily="34" charset="0"/>
              <a:buChar char="•"/>
              <a:defRPr sz="1600">
                <a:solidFill>
                  <a:schemeClr val="tx1">
                    <a:lumMod val="75000"/>
                    <a:lumOff val="25000"/>
                  </a:schemeClr>
                </a:solidFill>
                <a:latin typeface="+mj-lt"/>
              </a:defRPr>
            </a:lvl3pPr>
            <a:lvl4pPr>
              <a:buFont typeface="Arial" pitchFamily="34" charset="0"/>
              <a:buChar char="•"/>
              <a:defRPr sz="1600">
                <a:solidFill>
                  <a:schemeClr val="tx1">
                    <a:lumMod val="75000"/>
                    <a:lumOff val="25000"/>
                  </a:schemeClr>
                </a:solidFill>
                <a:latin typeface="+mj-lt"/>
              </a:defRPr>
            </a:lvl4pPr>
            <a:lvl5pPr>
              <a:buFont typeface="Arial" pitchFamily="34" charset="0"/>
              <a:buChar char="•"/>
              <a:defRPr sz="1600">
                <a:solidFill>
                  <a:schemeClr val="tx1">
                    <a:lumMod val="75000"/>
                    <a:lumOff val="25000"/>
                  </a:schemeClr>
                </a:solidFill>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8"/>
          <p:cNvSpPr>
            <a:spLocks noGrp="1"/>
          </p:cNvSpPr>
          <p:nvPr>
            <p:ph type="body" sz="quarter" idx="14"/>
          </p:nvPr>
        </p:nvSpPr>
        <p:spPr>
          <a:xfrm>
            <a:off x="431801" y="1268289"/>
            <a:ext cx="11233151" cy="446276"/>
          </a:xfrm>
          <a:ln w="6350">
            <a:noFill/>
          </a:ln>
        </p:spPr>
        <p:txBody>
          <a:bodyPr>
            <a:spAutoFit/>
          </a:bodyPr>
          <a:lstStyle>
            <a:lvl1pPr marL="0" indent="0">
              <a:defRPr sz="2300" b="1">
                <a:solidFill>
                  <a:schemeClr val="tx2"/>
                </a:solidFill>
                <a:latin typeface="+mj-lt"/>
              </a:defRPr>
            </a:lvl1pPr>
          </a:lstStyle>
          <a:p>
            <a:pPr lvl="0"/>
            <a:r>
              <a:rPr lang="en-US"/>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sp>
        <p:nvSpPr>
          <p:cNvPr id="8" name="Rectangle 7"/>
          <p:cNvSpPr/>
          <p:nvPr userDrawn="1"/>
        </p:nvSpPr>
        <p:spPr>
          <a:xfrm>
            <a:off x="0" y="908720"/>
            <a:ext cx="12192000" cy="5616624"/>
          </a:xfrm>
          <a:prstGeom prst="rect">
            <a:avLst/>
          </a:prstGeom>
          <a:gradFill>
            <a:gsLst>
              <a:gs pos="0">
                <a:schemeClr val="bg1"/>
              </a:gs>
              <a:gs pos="51000">
                <a:srgbClr val="E8E8E8"/>
              </a:gs>
              <a:gs pos="100000">
                <a:schemeClr val="bg1"/>
              </a:gs>
            </a:gsLst>
          </a:gradFill>
          <a:ln>
            <a:solidFill>
              <a:schemeClr val="bg1"/>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en-US" sz="1800">
              <a:latin typeface="+mj-lt"/>
            </a:endParaRPr>
          </a:p>
        </p:txBody>
      </p:sp>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r>
              <a:rPr lang="en-GB"/>
              <a:t>Footer (</a:t>
            </a:r>
            <a:r>
              <a:rPr lang="en-US"/>
              <a:t>e.g. date, name of speaker, name of presentation…)</a:t>
            </a:r>
          </a:p>
        </p:txBody>
      </p:sp>
      <p:sp>
        <p:nvSpPr>
          <p:cNvPr id="4" name="Slide Number Placeholder 3"/>
          <p:cNvSpPr>
            <a:spLocks noGrp="1"/>
          </p:cNvSpPr>
          <p:nvPr>
            <p:ph type="sldNum" sz="quarter" idx="11"/>
          </p:nvPr>
        </p:nvSpPr>
        <p:spPr/>
        <p:txBody>
          <a:bodyPr/>
          <a:lstStyle/>
          <a:p>
            <a:fld id="{0B55C215-7F9A-4AB7-8398-183B47447BCF}" type="slidenum">
              <a:rPr lang="en-US" smtClean="0"/>
              <a:pPr/>
              <a:t>‹#›</a:t>
            </a:fld>
            <a:endParaRPr lang="en-US"/>
          </a:p>
        </p:txBody>
      </p:sp>
      <p:sp>
        <p:nvSpPr>
          <p:cNvPr id="12" name="Text Placeholder 11"/>
          <p:cNvSpPr>
            <a:spLocks noGrp="1"/>
          </p:cNvSpPr>
          <p:nvPr>
            <p:ph type="body" sz="quarter" idx="13" hasCustomPrompt="1"/>
          </p:nvPr>
        </p:nvSpPr>
        <p:spPr>
          <a:xfrm>
            <a:off x="912285" y="3356794"/>
            <a:ext cx="10272183" cy="576263"/>
          </a:xfrm>
        </p:spPr>
        <p:txBody>
          <a:bodyPr/>
          <a:lstStyle>
            <a:lvl1pPr marL="0" marR="0" indent="0" algn="ctr" defTabSz="914400" rtl="0" eaLnBrk="1" fontAlgn="auto" latinLnBrk="0" hangingPunct="1">
              <a:lnSpc>
                <a:spcPts val="2800"/>
              </a:lnSpc>
              <a:spcBef>
                <a:spcPct val="0"/>
              </a:spcBef>
              <a:spcAft>
                <a:spcPts val="0"/>
              </a:spcAft>
              <a:buClrTx/>
              <a:buSzTx/>
              <a:buFontTx/>
              <a:buNone/>
              <a:tabLst/>
              <a:defRPr kumimoji="0" lang="en-US" sz="3600" b="1" i="0" u="none" strike="noStrike" kern="1200" cap="none" spc="0" normalizeH="0" baseline="0" noProof="0">
                <a:ln w="1905">
                  <a:noFill/>
                </a:ln>
                <a:gradFill>
                  <a:gsLst>
                    <a:gs pos="0">
                      <a:schemeClr val="accent5">
                        <a:lumMod val="75000"/>
                      </a:schemeClr>
                    </a:gs>
                    <a:gs pos="78000">
                      <a:schemeClr val="accent4">
                        <a:lumMod val="75000"/>
                      </a:schemeClr>
                    </a:gs>
                  </a:gsLst>
                  <a:lin ang="5400000"/>
                </a:gradFill>
                <a:effectLst/>
                <a:uLnTx/>
                <a:uFillTx/>
                <a:latin typeface="Arial" pitchFamily="34" charset="0"/>
                <a:cs typeface="Arial" pitchFamily="34" charset="0"/>
              </a:defRPr>
            </a:lvl1pPr>
            <a:lvl2pPr>
              <a:defRPr sz="3600"/>
            </a:lvl2pPr>
            <a:lvl3pPr>
              <a:defRPr sz="3600"/>
            </a:lvl3pPr>
            <a:lvl4pPr>
              <a:defRPr sz="3600"/>
            </a:lvl4pPr>
            <a:lvl5pPr>
              <a:defRPr sz="3600"/>
            </a:lvl5pPr>
          </a:lstStyle>
          <a:p>
            <a:pPr marL="0" marR="0" lvl="0" indent="0" algn="ctr" defTabSz="914400" rtl="0" eaLnBrk="1" fontAlgn="auto" latinLnBrk="0" hangingPunct="1">
              <a:lnSpc>
                <a:spcPts val="2800"/>
              </a:lnSpc>
              <a:spcBef>
                <a:spcPct val="0"/>
              </a:spcBef>
              <a:spcAft>
                <a:spcPts val="0"/>
              </a:spcAft>
              <a:buClrTx/>
              <a:buSzTx/>
              <a:buFontTx/>
              <a:buNone/>
              <a:tabLst/>
              <a:defRPr/>
            </a:pPr>
            <a:r>
              <a:rPr kumimoji="0" lang="en-US" sz="3500" b="1" i="0" u="none" strike="noStrike" kern="1200" cap="none" spc="0" normalizeH="0" baseline="0" noProof="0">
                <a:ln w="1905">
                  <a:noFill/>
                </a:ln>
                <a:gradFill>
                  <a:gsLst>
                    <a:gs pos="0">
                      <a:schemeClr val="accent5">
                        <a:lumMod val="75000"/>
                      </a:schemeClr>
                    </a:gs>
                    <a:gs pos="82000">
                      <a:schemeClr val="accent4">
                        <a:lumMod val="75000"/>
                      </a:schemeClr>
                    </a:gs>
                  </a:gsLst>
                  <a:lin ang="5400000"/>
                </a:gradFill>
                <a:effectLst/>
                <a:uLnTx/>
                <a:uFillTx/>
                <a:latin typeface="Arial" pitchFamily="34" charset="0"/>
                <a:ea typeface="+mj-ea"/>
                <a:cs typeface="Arial" pitchFamily="34" charset="0"/>
              </a:rPr>
              <a:t>Click</a:t>
            </a:r>
            <a:r>
              <a:rPr kumimoji="0" lang="en-US" sz="3500" b="1" i="0" u="none" strike="noStrike" kern="1200" cap="none" spc="0" normalizeH="0" baseline="0" noProof="0">
                <a:ln w="1905">
                  <a:noFill/>
                </a:ln>
                <a:gradFill>
                  <a:gsLst>
                    <a:gs pos="0">
                      <a:schemeClr val="accent5">
                        <a:lumMod val="75000"/>
                      </a:schemeClr>
                    </a:gs>
                    <a:gs pos="78000">
                      <a:schemeClr val="accent3">
                        <a:lumMod val="75000"/>
                      </a:schemeClr>
                    </a:gs>
                  </a:gsLst>
                  <a:lin ang="5400000"/>
                </a:gradFill>
                <a:effectLst/>
                <a:uLnTx/>
                <a:uFillTx/>
                <a:latin typeface="Arial" pitchFamily="34" charset="0"/>
                <a:ea typeface="+mj-ea"/>
                <a:cs typeface="Arial" pitchFamily="34" charset="0"/>
              </a:rPr>
              <a:t> </a:t>
            </a:r>
            <a:r>
              <a:rPr kumimoji="0" lang="en-US" sz="3500" b="1" i="0" u="none" strike="noStrike" kern="1200" cap="none" spc="0" normalizeH="0" baseline="0" noProof="0">
                <a:ln w="1905">
                  <a:noFill/>
                </a:ln>
                <a:gradFill>
                  <a:gsLst>
                    <a:gs pos="0">
                      <a:schemeClr val="accent5">
                        <a:lumMod val="75000"/>
                      </a:schemeClr>
                    </a:gs>
                    <a:gs pos="78000">
                      <a:schemeClr val="accent4">
                        <a:lumMod val="75000"/>
                      </a:schemeClr>
                    </a:gs>
                  </a:gsLst>
                  <a:lin ang="5400000"/>
                </a:gradFill>
                <a:effectLst/>
                <a:uLnTx/>
                <a:uFillTx/>
                <a:latin typeface="Arial" pitchFamily="34" charset="0"/>
                <a:ea typeface="+mj-ea"/>
                <a:cs typeface="Arial" pitchFamily="34" charset="0"/>
              </a:rPr>
              <a:t>to edit Master</a:t>
            </a:r>
            <a:r>
              <a:rPr kumimoji="0" lang="en-US" sz="3500" b="1" i="0" u="none" strike="noStrike" kern="1200" cap="none" spc="0" normalizeH="0" baseline="0" noProof="0">
                <a:ln w="1905">
                  <a:noFill/>
                </a:ln>
                <a:gradFill>
                  <a:gsLst>
                    <a:gs pos="0">
                      <a:schemeClr val="accent5">
                        <a:lumMod val="75000"/>
                      </a:schemeClr>
                    </a:gs>
                    <a:gs pos="78000">
                      <a:schemeClr val="accent3">
                        <a:lumMod val="75000"/>
                      </a:schemeClr>
                    </a:gs>
                  </a:gsLst>
                  <a:lin ang="5400000"/>
                </a:gradFill>
                <a:effectLst/>
                <a:uLnTx/>
                <a:uFillTx/>
                <a:latin typeface="Arial" pitchFamily="34" charset="0"/>
                <a:ea typeface="+mj-ea"/>
                <a:cs typeface="Arial" pitchFamily="34" charset="0"/>
              </a:rPr>
              <a:t> </a:t>
            </a:r>
            <a:r>
              <a:rPr kumimoji="0" lang="en-US" sz="3500" b="1" i="0" u="none" strike="noStrike" kern="1200" cap="none" spc="0" normalizeH="0" baseline="0" noProof="0">
                <a:ln w="1905">
                  <a:noFill/>
                </a:ln>
                <a:gradFill>
                  <a:gsLst>
                    <a:gs pos="0">
                      <a:schemeClr val="accent5">
                        <a:lumMod val="75000"/>
                      </a:schemeClr>
                    </a:gs>
                    <a:gs pos="80000">
                      <a:schemeClr val="accent4">
                        <a:lumMod val="75000"/>
                      </a:schemeClr>
                    </a:gs>
                  </a:gsLst>
                  <a:lin ang="5400000"/>
                </a:gradFill>
                <a:effectLst/>
                <a:uLnTx/>
                <a:uFillTx/>
                <a:latin typeface="Arial" pitchFamily="34" charset="0"/>
                <a:ea typeface="+mj-ea"/>
                <a:cs typeface="Arial" pitchFamily="34" charset="0"/>
              </a:rPr>
              <a:t>title</a:t>
            </a:r>
            <a:r>
              <a:rPr kumimoji="0" lang="en-US" sz="3500" b="1" i="0" u="none" strike="noStrike" kern="1200" cap="none" spc="0" normalizeH="0" baseline="0" noProof="0">
                <a:ln w="1905">
                  <a:noFill/>
                </a:ln>
                <a:gradFill>
                  <a:gsLst>
                    <a:gs pos="0">
                      <a:schemeClr val="accent5">
                        <a:lumMod val="75000"/>
                      </a:schemeClr>
                    </a:gs>
                    <a:gs pos="78000">
                      <a:schemeClr val="accent3">
                        <a:lumMod val="75000"/>
                      </a:schemeClr>
                    </a:gs>
                  </a:gsLst>
                  <a:lin ang="5400000"/>
                </a:gradFill>
                <a:effectLst/>
                <a:uLnTx/>
                <a:uFillTx/>
                <a:latin typeface="Arial" pitchFamily="34" charset="0"/>
                <a:ea typeface="+mj-ea"/>
                <a:cs typeface="Arial" pitchFamily="34" charset="0"/>
              </a:rPr>
              <a:t> </a:t>
            </a:r>
            <a:r>
              <a:rPr kumimoji="0" lang="en-US" sz="3500" b="1" i="0" u="none" strike="noStrike" kern="1200" cap="none" spc="0" normalizeH="0" baseline="0" noProof="0">
                <a:ln w="1905">
                  <a:noFill/>
                </a:ln>
                <a:gradFill>
                  <a:gsLst>
                    <a:gs pos="0">
                      <a:schemeClr val="accent5">
                        <a:lumMod val="75000"/>
                      </a:schemeClr>
                    </a:gs>
                    <a:gs pos="78000">
                      <a:schemeClr val="accent4">
                        <a:lumMod val="75000"/>
                      </a:schemeClr>
                    </a:gs>
                  </a:gsLst>
                  <a:lin ang="5400000"/>
                </a:gradFill>
                <a:effectLst/>
                <a:uLnTx/>
                <a:uFillTx/>
                <a:latin typeface="Arial" pitchFamily="34" charset="0"/>
                <a:ea typeface="+mj-ea"/>
                <a:cs typeface="Arial" pitchFamily="34" charset="0"/>
              </a:rPr>
              <a:t>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ulti-column Content">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Footer (</a:t>
            </a:r>
            <a:r>
              <a:rPr lang="en-US"/>
              <a:t>e.g. date, name of speaker, name of presentation…)</a:t>
            </a:r>
          </a:p>
        </p:txBody>
      </p:sp>
      <p:sp>
        <p:nvSpPr>
          <p:cNvPr id="6" name="Slide Number Placeholder 5"/>
          <p:cNvSpPr>
            <a:spLocks noGrp="1"/>
          </p:cNvSpPr>
          <p:nvPr>
            <p:ph type="sldNum" sz="quarter" idx="12"/>
          </p:nvPr>
        </p:nvSpPr>
        <p:spPr/>
        <p:txBody>
          <a:bodyPr/>
          <a:lstStyle/>
          <a:p>
            <a:fld id="{0B55C215-7F9A-4AB7-8398-183B47447BCF}" type="slidenum">
              <a:rPr lang="en-US" smtClean="0"/>
              <a:pPr/>
              <a:t>‹#›</a:t>
            </a:fld>
            <a:endParaRPr lang="en-US"/>
          </a:p>
        </p:txBody>
      </p:sp>
      <p:sp>
        <p:nvSpPr>
          <p:cNvPr id="7" name="Title Placeholder 1"/>
          <p:cNvSpPr>
            <a:spLocks noGrp="1"/>
          </p:cNvSpPr>
          <p:nvPr>
            <p:ph type="title"/>
          </p:nvPr>
        </p:nvSpPr>
        <p:spPr>
          <a:xfrm>
            <a:off x="431371" y="250969"/>
            <a:ext cx="8448939" cy="451406"/>
          </a:xfrm>
          <a:prstGeom prst="rect">
            <a:avLst/>
          </a:prstGeom>
        </p:spPr>
        <p:txBody>
          <a:bodyPr vert="horz" lIns="91440" tIns="45720" rIns="91440" bIns="45720" rtlCol="0" anchor="ctr">
            <a:spAutoFit/>
          </a:bodyPr>
          <a:lstStyle/>
          <a:p>
            <a:r>
              <a:rPr lang="en-US"/>
              <a:t>Click to edit Master title style</a:t>
            </a:r>
          </a:p>
        </p:txBody>
      </p:sp>
      <p:sp>
        <p:nvSpPr>
          <p:cNvPr id="9" name="Text Placeholder 8"/>
          <p:cNvSpPr>
            <a:spLocks noGrp="1"/>
          </p:cNvSpPr>
          <p:nvPr>
            <p:ph type="body" sz="quarter" idx="13"/>
          </p:nvPr>
        </p:nvSpPr>
        <p:spPr>
          <a:xfrm>
            <a:off x="431371" y="1268289"/>
            <a:ext cx="11233580" cy="446276"/>
          </a:xfrm>
        </p:spPr>
        <p:txBody>
          <a:bodyPr>
            <a:spAutoFit/>
          </a:bodyPr>
          <a:lstStyle>
            <a:lvl1pPr>
              <a:defRPr sz="2300" b="1">
                <a:solidFill>
                  <a:schemeClr val="tx2"/>
                </a:solidFill>
                <a:latin typeface="+mj-lt"/>
              </a:defRPr>
            </a:lvl1pPr>
          </a:lstStyle>
          <a:p>
            <a:pPr lvl="0"/>
            <a:r>
              <a:rPr lang="en-US"/>
              <a:t>Click to edit Master text styles</a:t>
            </a:r>
          </a:p>
        </p:txBody>
      </p:sp>
      <p:sp>
        <p:nvSpPr>
          <p:cNvPr id="11" name="Content Placeholder 10"/>
          <p:cNvSpPr>
            <a:spLocks noGrp="1"/>
          </p:cNvSpPr>
          <p:nvPr>
            <p:ph sz="quarter" idx="15"/>
          </p:nvPr>
        </p:nvSpPr>
        <p:spPr>
          <a:xfrm>
            <a:off x="431635" y="1916113"/>
            <a:ext cx="5376333" cy="1528624"/>
          </a:xfrm>
        </p:spPr>
        <p:txBody>
          <a:bodyPr>
            <a:spAutoFit/>
          </a:bodyPr>
          <a:lstStyle>
            <a:lvl1pPr marL="0" indent="-201600">
              <a:buFont typeface="Arial" pitchFamily="34" charset="0"/>
              <a:buNone/>
              <a:defRPr sz="1600">
                <a:latin typeface="+mj-lt"/>
              </a:defRPr>
            </a:lvl1pPr>
            <a:lvl2pPr>
              <a:defRPr sz="1600">
                <a:latin typeface="+mj-lt"/>
              </a:defRPr>
            </a:lvl2pPr>
            <a:lvl3pPr>
              <a:defRPr sz="1600">
                <a:latin typeface="+mj-lt"/>
              </a:defRPr>
            </a:lvl3pPr>
            <a:lvl4pPr>
              <a:defRPr sz="1600">
                <a:latin typeface="+mj-lt"/>
              </a:defRPr>
            </a:lvl4pPr>
            <a:lvl5pPr>
              <a:defRPr sz="16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0"/>
          <p:cNvSpPr>
            <a:spLocks noGrp="1"/>
          </p:cNvSpPr>
          <p:nvPr>
            <p:ph sz="quarter" idx="16"/>
          </p:nvPr>
        </p:nvSpPr>
        <p:spPr>
          <a:xfrm>
            <a:off x="6288022" y="1916832"/>
            <a:ext cx="5376333" cy="1528624"/>
          </a:xfrm>
        </p:spPr>
        <p:txBody>
          <a:bodyPr>
            <a:spAutoFit/>
          </a:bodyPr>
          <a:lstStyle>
            <a:lvl1pPr>
              <a:defRPr sz="1600">
                <a:latin typeface="+mj-lt"/>
              </a:defRPr>
            </a:lvl1pPr>
            <a:lvl2pPr>
              <a:defRPr sz="1600">
                <a:latin typeface="+mj-lt"/>
              </a:defRPr>
            </a:lvl2pPr>
            <a:lvl3pPr>
              <a:defRPr sz="1600">
                <a:latin typeface="+mj-lt"/>
              </a:defRPr>
            </a:lvl3pPr>
            <a:lvl4pPr>
              <a:defRPr sz="1600">
                <a:latin typeface="+mj-lt"/>
              </a:defRPr>
            </a:lvl4pPr>
            <a:lvl5pPr>
              <a:defRPr sz="16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 caption ">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Footer (</a:t>
            </a:r>
            <a:r>
              <a:rPr lang="en-US"/>
              <a:t>e.g. date, name of speaker, name of presentation…)</a:t>
            </a:r>
          </a:p>
        </p:txBody>
      </p:sp>
      <p:sp>
        <p:nvSpPr>
          <p:cNvPr id="6" name="Slide Number Placeholder 5"/>
          <p:cNvSpPr>
            <a:spLocks noGrp="1"/>
          </p:cNvSpPr>
          <p:nvPr>
            <p:ph type="sldNum" sz="quarter" idx="12"/>
          </p:nvPr>
        </p:nvSpPr>
        <p:spPr/>
        <p:txBody>
          <a:bodyPr/>
          <a:lstStyle/>
          <a:p>
            <a:fld id="{0B55C215-7F9A-4AB7-8398-183B47447BCF}" type="slidenum">
              <a:rPr lang="en-US" smtClean="0"/>
              <a:pPr/>
              <a:t>‹#›</a:t>
            </a:fld>
            <a:endParaRPr lang="en-US"/>
          </a:p>
        </p:txBody>
      </p:sp>
      <p:sp>
        <p:nvSpPr>
          <p:cNvPr id="7" name="Title Placeholder 1"/>
          <p:cNvSpPr>
            <a:spLocks noGrp="1"/>
          </p:cNvSpPr>
          <p:nvPr>
            <p:ph type="title"/>
          </p:nvPr>
        </p:nvSpPr>
        <p:spPr>
          <a:xfrm>
            <a:off x="431371" y="250969"/>
            <a:ext cx="8448939" cy="451406"/>
          </a:xfrm>
          <a:prstGeom prst="rect">
            <a:avLst/>
          </a:prstGeom>
        </p:spPr>
        <p:txBody>
          <a:bodyPr vert="horz" lIns="91440" tIns="45720" rIns="91440" bIns="45720" rtlCol="0" anchor="ctr">
            <a:spAutoFit/>
          </a:bodyPr>
          <a:lstStyle/>
          <a:p>
            <a:r>
              <a:rPr lang="en-US"/>
              <a:t>Click to edit Master title style</a:t>
            </a:r>
          </a:p>
        </p:txBody>
      </p:sp>
      <p:sp>
        <p:nvSpPr>
          <p:cNvPr id="9" name="Text Placeholder 8"/>
          <p:cNvSpPr>
            <a:spLocks noGrp="1"/>
          </p:cNvSpPr>
          <p:nvPr>
            <p:ph type="body" sz="quarter" idx="13"/>
          </p:nvPr>
        </p:nvSpPr>
        <p:spPr>
          <a:xfrm>
            <a:off x="431801" y="1268289"/>
            <a:ext cx="11233151" cy="446276"/>
          </a:xfrm>
        </p:spPr>
        <p:txBody>
          <a:bodyPr>
            <a:spAutoFit/>
          </a:bodyPr>
          <a:lstStyle>
            <a:lvl1pPr>
              <a:defRPr sz="2300" b="1">
                <a:solidFill>
                  <a:schemeClr val="tx2"/>
                </a:solidFill>
                <a:latin typeface="+mj-lt"/>
              </a:defRPr>
            </a:lvl1pPr>
          </a:lstStyle>
          <a:p>
            <a:pPr lvl="0"/>
            <a:r>
              <a:rPr lang="en-US"/>
              <a:t>Click to edit Master text styles</a:t>
            </a:r>
          </a:p>
        </p:txBody>
      </p:sp>
      <p:sp>
        <p:nvSpPr>
          <p:cNvPr id="12" name="Text Placeholder 11"/>
          <p:cNvSpPr>
            <a:spLocks noGrp="1"/>
          </p:cNvSpPr>
          <p:nvPr>
            <p:ph type="body" sz="quarter" idx="15" hasCustomPrompt="1"/>
          </p:nvPr>
        </p:nvSpPr>
        <p:spPr>
          <a:xfrm>
            <a:off x="6288617" y="5792634"/>
            <a:ext cx="5376000" cy="307777"/>
          </a:xfrm>
        </p:spPr>
        <p:txBody>
          <a:bodyPr wrap="square" anchor="t">
            <a:spAutoFit/>
          </a:bodyPr>
          <a:lstStyle>
            <a:lvl1pPr>
              <a:defRPr sz="1400" i="1">
                <a:solidFill>
                  <a:schemeClr val="accent2">
                    <a:lumMod val="50000"/>
                  </a:schemeClr>
                </a:solidFill>
              </a:defRPr>
            </a:lvl1pPr>
            <a:lvl2pPr algn="l">
              <a:buNone/>
              <a:defRPr sz="1800" baseline="0"/>
            </a:lvl2pPr>
          </a:lstStyle>
          <a:p>
            <a:pPr lvl="0"/>
            <a:r>
              <a:rPr lang="en-GB"/>
              <a:t>Caption text</a:t>
            </a:r>
            <a:endParaRPr lang="en-US"/>
          </a:p>
        </p:txBody>
      </p:sp>
      <p:sp>
        <p:nvSpPr>
          <p:cNvPr id="13" name="Content Placeholder 10"/>
          <p:cNvSpPr>
            <a:spLocks noGrp="1"/>
          </p:cNvSpPr>
          <p:nvPr>
            <p:ph sz="quarter" idx="16"/>
          </p:nvPr>
        </p:nvSpPr>
        <p:spPr>
          <a:xfrm>
            <a:off x="431635" y="1916113"/>
            <a:ext cx="5376333" cy="1528624"/>
          </a:xfrm>
        </p:spPr>
        <p:txBody>
          <a:bodyPr>
            <a:spAutoFit/>
          </a:bodyPr>
          <a:lstStyle>
            <a:lvl1pPr indent="-180000">
              <a:defRPr sz="1600">
                <a:latin typeface="+mj-lt"/>
              </a:defRPr>
            </a:lvl1pPr>
            <a:lvl2pPr>
              <a:defRPr sz="1600">
                <a:latin typeface="+mj-lt"/>
              </a:defRPr>
            </a:lvl2pPr>
            <a:lvl3pPr>
              <a:defRPr sz="1600">
                <a:latin typeface="+mj-lt"/>
              </a:defRPr>
            </a:lvl3pPr>
            <a:lvl4pPr>
              <a:defRPr sz="1600">
                <a:latin typeface="+mj-lt"/>
              </a:defRPr>
            </a:lvl4pPr>
            <a:lvl5pPr>
              <a:defRPr sz="16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0"/>
          <p:cNvSpPr>
            <a:spLocks noGrp="1"/>
          </p:cNvSpPr>
          <p:nvPr>
            <p:ph sz="quarter" idx="17"/>
          </p:nvPr>
        </p:nvSpPr>
        <p:spPr>
          <a:xfrm>
            <a:off x="6288022" y="1916833"/>
            <a:ext cx="5376333" cy="1528624"/>
          </a:xfrm>
        </p:spPr>
        <p:txBody>
          <a:bodyPr>
            <a:spAutoFit/>
          </a:bodyPr>
          <a:lstStyle>
            <a:lvl1pPr indent="-180000">
              <a:defRPr sz="1600">
                <a:latin typeface="+mj-lt"/>
              </a:defRPr>
            </a:lvl1pPr>
            <a:lvl2pPr>
              <a:defRPr sz="1600">
                <a:latin typeface="+mj-lt"/>
              </a:defRPr>
            </a:lvl2pPr>
            <a:lvl3pPr>
              <a:defRPr sz="1600">
                <a:latin typeface="+mj-lt"/>
              </a:defRPr>
            </a:lvl3pPr>
            <a:lvl4pPr>
              <a:defRPr sz="1600">
                <a:latin typeface="+mj-lt"/>
              </a:defRPr>
            </a:lvl4pPr>
            <a:lvl5pPr>
              <a:defRPr sz="1600">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p:cNvSpPr>
            <a:spLocks noGrp="1"/>
          </p:cNvSpPr>
          <p:nvPr>
            <p:ph type="body" sz="quarter" idx="18" hasCustomPrompt="1"/>
          </p:nvPr>
        </p:nvSpPr>
        <p:spPr>
          <a:xfrm>
            <a:off x="431371" y="5805265"/>
            <a:ext cx="5376000" cy="307777"/>
          </a:xfrm>
        </p:spPr>
        <p:txBody>
          <a:bodyPr wrap="square" anchor="t">
            <a:spAutoFit/>
          </a:bodyPr>
          <a:lstStyle>
            <a:lvl1pPr>
              <a:defRPr sz="1400" i="1">
                <a:solidFill>
                  <a:schemeClr val="accent2">
                    <a:lumMod val="50000"/>
                  </a:schemeClr>
                </a:solidFill>
              </a:defRPr>
            </a:lvl1pPr>
            <a:lvl2pPr algn="l">
              <a:buNone/>
              <a:defRPr sz="1800" baseline="0"/>
            </a:lvl2pPr>
          </a:lstStyle>
          <a:p>
            <a:pPr lvl="0"/>
            <a:r>
              <a:rPr lang="en-GB"/>
              <a:t>Caption text</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bg1"/>
        </a:solidFill>
        <a:effectLst/>
      </p:bgPr>
    </p:bg>
    <p:spTree>
      <p:nvGrpSpPr>
        <p:cNvPr id="1" name=""/>
        <p:cNvGrpSpPr/>
        <p:nvPr/>
      </p:nvGrpSpPr>
      <p:grpSpPr>
        <a:xfrm>
          <a:off x="0" y="0"/>
          <a:ext cx="0" cy="0"/>
          <a:chOff x="0" y="0"/>
          <a:chExt cx="0" cy="0"/>
        </a:xfrm>
      </p:grpSpPr>
      <p:sp>
        <p:nvSpPr>
          <p:cNvPr id="7" name="Content Placeholder 6"/>
          <p:cNvSpPr>
            <a:spLocks noGrp="1"/>
          </p:cNvSpPr>
          <p:nvPr>
            <p:ph sz="quarter" idx="10"/>
          </p:nvPr>
        </p:nvSpPr>
        <p:spPr>
          <a:xfrm>
            <a:off x="0" y="0"/>
            <a:ext cx="12192000" cy="6525344"/>
          </a:xfrm>
        </p:spPr>
        <p:txBody>
          <a:bodyPr/>
          <a:lstStyle>
            <a:lvl1pPr indent="-180000">
              <a:defRPr/>
            </a:lvl1pPr>
          </a:lstStyle>
          <a:p>
            <a:pPr lvl="0"/>
            <a:r>
              <a:rPr lang="en-US"/>
              <a:t>Click to edit Master text styles</a:t>
            </a:r>
          </a:p>
        </p:txBody>
      </p:sp>
      <p:sp>
        <p:nvSpPr>
          <p:cNvPr id="9" name="Text Placeholder 8"/>
          <p:cNvSpPr>
            <a:spLocks noGrp="1"/>
          </p:cNvSpPr>
          <p:nvPr>
            <p:ph type="body" sz="quarter" idx="11" hasCustomPrompt="1"/>
          </p:nvPr>
        </p:nvSpPr>
        <p:spPr>
          <a:xfrm>
            <a:off x="0" y="6516052"/>
            <a:ext cx="12192000" cy="369332"/>
          </a:xfrm>
          <a:solidFill>
            <a:schemeClr val="tx2"/>
          </a:solidFill>
        </p:spPr>
        <p:txBody>
          <a:bodyPr wrap="square">
            <a:spAutoFit/>
          </a:bodyPr>
          <a:lstStyle>
            <a:lvl1pPr>
              <a:defRPr sz="1800">
                <a:solidFill>
                  <a:schemeClr val="bg2"/>
                </a:solidFill>
              </a:defRPr>
            </a:lvl1pPr>
            <a:lvl2pPr>
              <a:buNone/>
              <a:defRPr>
                <a:solidFill>
                  <a:schemeClr val="bg2"/>
                </a:solidFill>
              </a:defRPr>
            </a:lvl2pPr>
          </a:lstStyle>
          <a:p>
            <a:pPr lvl="1"/>
            <a:r>
              <a:rPr lang="en-GB"/>
              <a:t>Caption</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a:solidFill>
                  <a:schemeClr val="bg1"/>
                </a:solidFill>
              </a:defRPr>
            </a:lvl1pPr>
          </a:lstStyle>
          <a:p>
            <a:r>
              <a:rPr lang="en-GB"/>
              <a:t>Footer (</a:t>
            </a:r>
            <a:r>
              <a:rPr lang="en-US"/>
              <a:t>e.g. date, name of speaker, name of presentation…)</a:t>
            </a:r>
          </a:p>
        </p:txBody>
      </p:sp>
      <p:sp>
        <p:nvSpPr>
          <p:cNvPr id="4" name="Slide Number Placeholder 3"/>
          <p:cNvSpPr>
            <a:spLocks noGrp="1"/>
          </p:cNvSpPr>
          <p:nvPr>
            <p:ph type="sldNum" sz="quarter" idx="12"/>
          </p:nvPr>
        </p:nvSpPr>
        <p:spPr/>
        <p:txBody>
          <a:bodyPr/>
          <a:lstStyle/>
          <a:p>
            <a:fld id="{0B55C215-7F9A-4AB7-8398-183B47447BCF}" type="slidenum">
              <a:rPr lang="en-US" smtClean="0"/>
              <a:pPr/>
              <a:t>‹#›</a:t>
            </a:fld>
            <a:endParaRPr lang="en-US"/>
          </a:p>
        </p:txBody>
      </p:sp>
      <p:sp>
        <p:nvSpPr>
          <p:cNvPr id="5" name="Title Placeholder 1"/>
          <p:cNvSpPr>
            <a:spLocks noGrp="1"/>
          </p:cNvSpPr>
          <p:nvPr>
            <p:ph type="title"/>
          </p:nvPr>
        </p:nvSpPr>
        <p:spPr>
          <a:xfrm>
            <a:off x="431371" y="250969"/>
            <a:ext cx="8448939" cy="451406"/>
          </a:xfrm>
          <a:prstGeom prst="rect">
            <a:avLst/>
          </a:prstGeom>
        </p:spPr>
        <p:txBody>
          <a:bodyPr vert="horz" lIns="91440" tIns="45720" rIns="91440" bIns="45720" rtlCol="0" anchor="ctr">
            <a:spAutoFit/>
          </a:bodyPr>
          <a:lstStyle>
            <a:lvl1pPr>
              <a:defRPr>
                <a:solidFill>
                  <a:schemeClr val="bg2"/>
                </a:solidFill>
              </a:defRPr>
            </a:lvl1pPr>
          </a:lstStyle>
          <a:p>
            <a:r>
              <a:rPr lang="en-US"/>
              <a:t>Click to edit Master title style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Big Siz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Footer (</a:t>
            </a:r>
            <a:r>
              <a:rPr lang="en-US"/>
              <a:t>e.g. date, name of speaker, name of presentation…)</a:t>
            </a:r>
          </a:p>
        </p:txBody>
      </p:sp>
      <p:sp>
        <p:nvSpPr>
          <p:cNvPr id="6" name="Slide Number Placeholder 5"/>
          <p:cNvSpPr>
            <a:spLocks noGrp="1"/>
          </p:cNvSpPr>
          <p:nvPr>
            <p:ph type="sldNum" sz="quarter" idx="12"/>
          </p:nvPr>
        </p:nvSpPr>
        <p:spPr/>
        <p:txBody>
          <a:bodyPr/>
          <a:lstStyle/>
          <a:p>
            <a:fld id="{0B55C215-7F9A-4AB7-8398-183B47447BCF}" type="slidenum">
              <a:rPr lang="en-US" smtClean="0"/>
              <a:pPr/>
              <a:t>‹#›</a:t>
            </a:fld>
            <a:endParaRPr lang="en-US"/>
          </a:p>
        </p:txBody>
      </p:sp>
      <p:sp>
        <p:nvSpPr>
          <p:cNvPr id="7" name="Title 6"/>
          <p:cNvSpPr>
            <a:spLocks noGrp="1"/>
          </p:cNvSpPr>
          <p:nvPr>
            <p:ph type="title"/>
          </p:nvPr>
        </p:nvSpPr>
        <p:spPr/>
        <p:txBody>
          <a:bodyPr/>
          <a:lstStyle>
            <a:lvl1pPr>
              <a:defRPr>
                <a:solidFill>
                  <a:schemeClr val="bg2"/>
                </a:solidFill>
                <a:effectLst>
                  <a:outerShdw blurRad="76200" algn="ctr" rotWithShape="0">
                    <a:prstClr val="black">
                      <a:alpha val="52000"/>
                    </a:prstClr>
                  </a:outerShdw>
                </a:effectLst>
              </a:defRPr>
            </a:lvl1pPr>
          </a:lstStyle>
          <a:p>
            <a:r>
              <a:rPr lang="en-US"/>
              <a:t>Click to edit Master title style</a:t>
            </a:r>
          </a:p>
        </p:txBody>
      </p:sp>
      <p:sp>
        <p:nvSpPr>
          <p:cNvPr id="9" name="Text Placeholder 8"/>
          <p:cNvSpPr>
            <a:spLocks noGrp="1"/>
          </p:cNvSpPr>
          <p:nvPr>
            <p:ph type="body" sz="quarter" idx="13"/>
          </p:nvPr>
        </p:nvSpPr>
        <p:spPr>
          <a:xfrm>
            <a:off x="431801" y="1916832"/>
            <a:ext cx="11233151" cy="4249018"/>
          </a:xfrm>
        </p:spPr>
        <p:txBody>
          <a:bodyPr>
            <a:normAutofit/>
          </a:bodyPr>
          <a:lstStyle>
            <a:lvl1pPr indent="-180000">
              <a:buFont typeface="Arial" pitchFamily="34" charset="0"/>
              <a:buNone/>
              <a:defRPr sz="2400" b="0">
                <a:solidFill>
                  <a:schemeClr val="tx1">
                    <a:lumMod val="75000"/>
                    <a:lumOff val="25000"/>
                  </a:schemeClr>
                </a:solidFill>
              </a:defRPr>
            </a:lvl1pPr>
            <a:lvl2pPr>
              <a:buFont typeface="Arial" pitchFamily="34" charset="0"/>
              <a:buChar char="•"/>
              <a:defRPr sz="2400">
                <a:solidFill>
                  <a:schemeClr val="tx1">
                    <a:lumMod val="75000"/>
                    <a:lumOff val="25000"/>
                  </a:schemeClr>
                </a:solidFill>
              </a:defRPr>
            </a:lvl2pPr>
            <a:lvl3pPr>
              <a:buFont typeface="Arial" pitchFamily="34" charset="0"/>
              <a:buChar char="•"/>
              <a:defRPr sz="2400">
                <a:solidFill>
                  <a:schemeClr val="tx1">
                    <a:lumMod val="75000"/>
                    <a:lumOff val="25000"/>
                  </a:schemeClr>
                </a:solidFill>
              </a:defRPr>
            </a:lvl3pPr>
            <a:lvl4pPr>
              <a:buFont typeface="Arial" pitchFamily="34" charset="0"/>
              <a:buChar char="•"/>
              <a:defRPr sz="2400">
                <a:solidFill>
                  <a:schemeClr val="tx1">
                    <a:lumMod val="75000"/>
                    <a:lumOff val="25000"/>
                  </a:schemeClr>
                </a:solidFill>
              </a:defRPr>
            </a:lvl4pPr>
            <a:lvl5pPr>
              <a:buFont typeface="Arial" pitchFamily="34" charset="0"/>
              <a:buChar char="•"/>
              <a:defRPr sz="24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8"/>
          <p:cNvSpPr>
            <a:spLocks noGrp="1"/>
          </p:cNvSpPr>
          <p:nvPr>
            <p:ph type="body" sz="quarter" idx="14"/>
          </p:nvPr>
        </p:nvSpPr>
        <p:spPr>
          <a:xfrm>
            <a:off x="431801" y="1268289"/>
            <a:ext cx="11233151" cy="446276"/>
          </a:xfrm>
          <a:ln w="6350">
            <a:noFill/>
          </a:ln>
        </p:spPr>
        <p:txBody>
          <a:bodyPr>
            <a:spAutoFit/>
          </a:bodyPr>
          <a:lstStyle>
            <a:lvl1pPr marL="0" indent="0">
              <a:defRPr sz="2300" b="1">
                <a:solidFill>
                  <a:schemeClr val="tx2"/>
                </a:solidFill>
              </a:defRPr>
            </a:lvl1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07435" y="2257514"/>
            <a:ext cx="10081120" cy="451406"/>
          </a:xfrm>
        </p:spPr>
        <p:txBody>
          <a:bodyPr/>
          <a:lstStyle>
            <a:lvl1pPr algn="ctr">
              <a:defRPr sz="3200" b="1" cap="none" spc="0">
                <a:ln w="1905"/>
                <a:gradFill>
                  <a:gsLst>
                    <a:gs pos="0">
                      <a:schemeClr val="accent5">
                        <a:lumMod val="75000"/>
                      </a:schemeClr>
                    </a:gs>
                    <a:gs pos="78000">
                      <a:schemeClr val="accent3">
                        <a:lumMod val="75000"/>
                      </a:schemeClr>
                    </a:gs>
                  </a:gsLst>
                  <a:lin ang="5400000"/>
                </a:gradFill>
                <a:effectLst>
                  <a:innerShdw blurRad="69850" dist="43180" dir="5400000">
                    <a:srgbClr val="000000">
                      <a:alpha val="52000"/>
                    </a:srgbClr>
                  </a:innerShdw>
                </a:effectLst>
                <a:latin typeface="+mj-lt"/>
              </a:defRPr>
            </a:lvl1pPr>
          </a:lstStyle>
          <a:p>
            <a:r>
              <a:rPr lang="en-US"/>
              <a:t>Click to edit Master title style</a:t>
            </a:r>
          </a:p>
        </p:txBody>
      </p:sp>
      <p:sp>
        <p:nvSpPr>
          <p:cNvPr id="7" name="Content Placeholder 6"/>
          <p:cNvSpPr>
            <a:spLocks noGrp="1"/>
          </p:cNvSpPr>
          <p:nvPr>
            <p:ph sz="quarter" idx="10"/>
          </p:nvPr>
        </p:nvSpPr>
        <p:spPr>
          <a:xfrm>
            <a:off x="1007534" y="3964686"/>
            <a:ext cx="10081684" cy="369332"/>
          </a:xfrm>
        </p:spPr>
        <p:txBody>
          <a:bodyPr anchor="ctr">
            <a:spAutoFit/>
          </a:bodyPr>
          <a:lstStyle>
            <a:lvl1pPr algn="l">
              <a:defRPr b="1">
                <a:solidFill>
                  <a:schemeClr val="tx1">
                    <a:lumMod val="65000"/>
                    <a:lumOff val="35000"/>
                  </a:schemeClr>
                </a:solidFill>
                <a:effectLst>
                  <a:innerShdw blurRad="63500" dist="50800" dir="16200000">
                    <a:schemeClr val="tx1">
                      <a:alpha val="54000"/>
                    </a:schemeClr>
                  </a:innerShdw>
                </a:effectLst>
                <a:latin typeface="+mj-lt"/>
              </a:defRPr>
            </a:lvl1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1371" y="250969"/>
            <a:ext cx="8448939" cy="451406"/>
          </a:xfrm>
          <a:prstGeom prst="rect">
            <a:avLst/>
          </a:prstGeom>
        </p:spPr>
        <p:txBody>
          <a:bodyPr vert="horz"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431371" y="1196754"/>
            <a:ext cx="11184000" cy="492941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31371" y="6525344"/>
            <a:ext cx="10177131" cy="332656"/>
          </a:xfrm>
          <a:prstGeom prst="rect">
            <a:avLst/>
          </a:prstGeom>
        </p:spPr>
        <p:txBody>
          <a:bodyPr vert="horz" lIns="91440" tIns="45720" rIns="91440" bIns="45720" rtlCol="0" anchor="ctr"/>
          <a:lstStyle>
            <a:lvl1pPr algn="l">
              <a:defRPr sz="1400">
                <a:solidFill>
                  <a:schemeClr val="bg1"/>
                </a:solidFill>
                <a:latin typeface="Arial" pitchFamily="34" charset="0"/>
                <a:cs typeface="Arial" pitchFamily="34" charset="0"/>
              </a:defRPr>
            </a:lvl1pPr>
          </a:lstStyle>
          <a:p>
            <a:r>
              <a:rPr lang="en-GB"/>
              <a:t>Footer (</a:t>
            </a:r>
            <a:r>
              <a:rPr lang="en-US"/>
              <a:t>e.g. date, name of speaker, name of presentation…)</a:t>
            </a:r>
          </a:p>
        </p:txBody>
      </p:sp>
      <p:sp>
        <p:nvSpPr>
          <p:cNvPr id="6" name="Slide Number Placeholder 5"/>
          <p:cNvSpPr>
            <a:spLocks noGrp="1"/>
          </p:cNvSpPr>
          <p:nvPr>
            <p:ph type="sldNum" sz="quarter" idx="4"/>
          </p:nvPr>
        </p:nvSpPr>
        <p:spPr>
          <a:xfrm>
            <a:off x="11088555" y="6520261"/>
            <a:ext cx="924587" cy="365125"/>
          </a:xfrm>
          <a:prstGeom prst="rect">
            <a:avLst/>
          </a:prstGeom>
        </p:spPr>
        <p:txBody>
          <a:bodyPr vert="horz" lIns="91440" tIns="45720" rIns="91440" bIns="45720" rtlCol="0" anchor="ctr"/>
          <a:lstStyle>
            <a:lvl1pPr algn="r">
              <a:defRPr sz="1200">
                <a:solidFill>
                  <a:schemeClr val="tx2"/>
                </a:solidFill>
                <a:latin typeface="Arial" pitchFamily="34" charset="0"/>
                <a:cs typeface="Arial" pitchFamily="34" charset="0"/>
              </a:defRPr>
            </a:lvl1pPr>
          </a:lstStyle>
          <a:p>
            <a:fld id="{0B55C215-7F9A-4AB7-8398-183B47447BC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4" r:id="rId3"/>
    <p:sldLayoutId id="2147483661" r:id="rId4"/>
    <p:sldLayoutId id="2147483660" r:id="rId5"/>
    <p:sldLayoutId id="2147483654" r:id="rId6"/>
    <p:sldLayoutId id="2147483655" r:id="rId7"/>
    <p:sldLayoutId id="2147483662" r:id="rId8"/>
    <p:sldLayoutId id="2147483663" r:id="rId9"/>
  </p:sldLayoutIdLst>
  <p:hf hdr="0" dt="0"/>
  <p:txStyles>
    <p:titleStyle>
      <a:lvl1pPr indent="0" algn="l" defTabSz="914400" rtl="0" eaLnBrk="1" latinLnBrk="0" hangingPunct="1">
        <a:lnSpc>
          <a:spcPts val="2800"/>
        </a:lnSpc>
        <a:spcBef>
          <a:spcPct val="0"/>
        </a:spcBef>
        <a:buNone/>
        <a:defRPr sz="2800" b="1" kern="1200" spc="0">
          <a:solidFill>
            <a:schemeClr val="bg2"/>
          </a:solidFill>
          <a:effectLst>
            <a:outerShdw blurRad="63500" algn="ctr" rotWithShape="0">
              <a:prstClr val="black">
                <a:alpha val="50000"/>
              </a:prstClr>
            </a:outerShdw>
          </a:effectLst>
          <a:latin typeface="Arial" pitchFamily="34" charset="0"/>
          <a:ea typeface="+mj-ea"/>
          <a:cs typeface="Arial" pitchFamily="34" charset="0"/>
        </a:defRPr>
      </a:lvl1pPr>
    </p:titleStyle>
    <p:bodyStyle>
      <a:lvl1pPr marL="0" indent="0" algn="l" defTabSz="914400" rtl="0" eaLnBrk="1" latinLnBrk="0" hangingPunct="1">
        <a:lnSpc>
          <a:spcPct val="100000"/>
        </a:lnSpc>
        <a:spcBef>
          <a:spcPts val="400"/>
        </a:spcBef>
        <a:buFont typeface="Arial" pitchFamily="34" charset="0"/>
        <a:buNone/>
        <a:defRPr sz="1800" kern="1200">
          <a:solidFill>
            <a:schemeClr val="tx1">
              <a:lumMod val="75000"/>
              <a:lumOff val="25000"/>
            </a:schemeClr>
          </a:solidFill>
          <a:latin typeface="+mn-lt"/>
          <a:ea typeface="+mn-ea"/>
          <a:cs typeface="+mn-cs"/>
        </a:defRPr>
      </a:lvl1pPr>
      <a:lvl2pPr marL="539750" indent="-200025"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2pPr>
      <a:lvl3pPr marL="898525" indent="-179388"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3pPr>
      <a:lvl4pPr marL="1258888" indent="-180975"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4pPr>
      <a:lvl5pPr marL="1617663" indent="-179388"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github.com/Fusion4Energy" TargetMode="Externa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hyperlink" Target="https://github.com/Fusion4Energy"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hyperlink" Target="https://f4enix.readthedocs.io/en/latest" TargetMode="External"/><Relationship Id="rId4" Type="http://schemas.openxmlformats.org/officeDocument/2006/relationships/hyperlink" Target="https://github.com/Fusion4Energy/F4Enix"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pypi.org/project/numjuggler/"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pandas.pydata.org/" TargetMode="Externa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hyperlink" Target="https://docs.pyvista.org/version/stable/index.html" TargetMode="External"/><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0C9013E-2EFB-4849-81A4-638B4B55922F}"/>
              </a:ext>
            </a:extLst>
          </p:cNvPr>
          <p:cNvSpPr>
            <a:spLocks noGrp="1"/>
          </p:cNvSpPr>
          <p:nvPr>
            <p:ph type="subTitle" idx="1"/>
          </p:nvPr>
        </p:nvSpPr>
        <p:spPr>
          <a:xfrm>
            <a:off x="612110" y="2512157"/>
            <a:ext cx="4479626" cy="1436291"/>
          </a:xfrm>
        </p:spPr>
        <p:txBody>
          <a:bodyPr/>
          <a:lstStyle/>
          <a:p>
            <a:r>
              <a:rPr lang="en-US" dirty="0"/>
              <a:t>F4Enix</a:t>
            </a:r>
          </a:p>
          <a:p>
            <a:pPr>
              <a:lnSpc>
                <a:spcPct val="100000"/>
              </a:lnSpc>
            </a:pPr>
            <a:r>
              <a:rPr lang="en-US" sz="1800" dirty="0"/>
              <a:t>A new Python API for pre and post processing of MCNP inputs and outputs</a:t>
            </a:r>
          </a:p>
        </p:txBody>
      </p:sp>
      <p:sp>
        <p:nvSpPr>
          <p:cNvPr id="3" name="Text Placeholder 2">
            <a:extLst>
              <a:ext uri="{FF2B5EF4-FFF2-40B4-BE49-F238E27FC236}">
                <a16:creationId xmlns:a16="http://schemas.microsoft.com/office/drawing/2014/main" id="{CB340986-B465-99F6-FBD8-F3F4DE532A53}"/>
              </a:ext>
            </a:extLst>
          </p:cNvPr>
          <p:cNvSpPr>
            <a:spLocks noGrp="1"/>
          </p:cNvSpPr>
          <p:nvPr>
            <p:ph type="body" sz="quarter" idx="13"/>
          </p:nvPr>
        </p:nvSpPr>
        <p:spPr>
          <a:xfrm>
            <a:off x="675675" y="4112019"/>
            <a:ext cx="4416061" cy="1200329"/>
          </a:xfrm>
        </p:spPr>
        <p:txBody>
          <a:bodyPr/>
          <a:lstStyle/>
          <a:p>
            <a:r>
              <a:rPr lang="it-IT" dirty="0"/>
              <a:t>Alberto Bittesnich*, Davide Laghi, Alvaro Cubi, Aljaz Kolsek, Marco Fabbri</a:t>
            </a:r>
            <a:endParaRPr lang="en-IE" dirty="0"/>
          </a:p>
        </p:txBody>
      </p:sp>
      <p:sp>
        <p:nvSpPr>
          <p:cNvPr id="4" name="Text Placeholder 3">
            <a:extLst>
              <a:ext uri="{FF2B5EF4-FFF2-40B4-BE49-F238E27FC236}">
                <a16:creationId xmlns:a16="http://schemas.microsoft.com/office/drawing/2014/main" id="{EE4BF8F0-F602-1F48-7F86-219F037CB2C4}"/>
              </a:ext>
            </a:extLst>
          </p:cNvPr>
          <p:cNvSpPr>
            <a:spLocks noGrp="1"/>
          </p:cNvSpPr>
          <p:nvPr>
            <p:ph type="body" sz="quarter" idx="14"/>
          </p:nvPr>
        </p:nvSpPr>
        <p:spPr/>
        <p:txBody>
          <a:bodyPr/>
          <a:lstStyle/>
          <a:p>
            <a:r>
              <a:rPr lang="it-IT" dirty="0"/>
              <a:t>08/04/2025</a:t>
            </a:r>
            <a:endParaRPr lang="en-IE" dirty="0"/>
          </a:p>
        </p:txBody>
      </p:sp>
      <p:pic>
        <p:nvPicPr>
          <p:cNvPr id="1026" name="Picture 2" descr="Logo">
            <a:extLst>
              <a:ext uri="{FF2B5EF4-FFF2-40B4-BE49-F238E27FC236}">
                <a16:creationId xmlns:a16="http://schemas.microsoft.com/office/drawing/2014/main" id="{D65C0891-8021-EAAF-85A0-A8B9D94D161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00948" y="4543032"/>
            <a:ext cx="2236433" cy="223643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537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7449F-05C7-076C-7010-EFB8A0BAADC5}"/>
              </a:ext>
            </a:extLst>
          </p:cNvPr>
          <p:cNvSpPr>
            <a:spLocks noGrp="1"/>
          </p:cNvSpPr>
          <p:nvPr>
            <p:ph type="title"/>
          </p:nvPr>
        </p:nvSpPr>
        <p:spPr/>
        <p:txBody>
          <a:bodyPr/>
          <a:lstStyle/>
          <a:p>
            <a:endParaRPr lang="en-US"/>
          </a:p>
        </p:txBody>
      </p:sp>
      <p:sp>
        <p:nvSpPr>
          <p:cNvPr id="3" name="Footer Placeholder 2">
            <a:extLst>
              <a:ext uri="{FF2B5EF4-FFF2-40B4-BE49-F238E27FC236}">
                <a16:creationId xmlns:a16="http://schemas.microsoft.com/office/drawing/2014/main" id="{01DD0015-46EC-47AD-068F-6E97FD60C435}"/>
              </a:ext>
            </a:extLst>
          </p:cNvPr>
          <p:cNvSpPr>
            <a:spLocks noGrp="1"/>
          </p:cNvSpPr>
          <p:nvPr>
            <p:ph type="ftr" sz="quarter" idx="10"/>
          </p:nvPr>
        </p:nvSpPr>
        <p:spPr/>
        <p:txBody>
          <a:bodyPr/>
          <a:lstStyle/>
          <a:p>
            <a:r>
              <a:rPr lang="en-GB"/>
              <a:t>Footer (</a:t>
            </a:r>
            <a:r>
              <a:rPr lang="en-US"/>
              <a:t>e.g. date, name of speaker, name of presentation…)</a:t>
            </a:r>
          </a:p>
        </p:txBody>
      </p:sp>
      <p:sp>
        <p:nvSpPr>
          <p:cNvPr id="4" name="Slide Number Placeholder 3">
            <a:extLst>
              <a:ext uri="{FF2B5EF4-FFF2-40B4-BE49-F238E27FC236}">
                <a16:creationId xmlns:a16="http://schemas.microsoft.com/office/drawing/2014/main" id="{8660F65A-02AD-B602-8047-75A51C1224AA}"/>
              </a:ext>
            </a:extLst>
          </p:cNvPr>
          <p:cNvSpPr>
            <a:spLocks noGrp="1"/>
          </p:cNvSpPr>
          <p:nvPr>
            <p:ph type="sldNum" sz="quarter" idx="11"/>
          </p:nvPr>
        </p:nvSpPr>
        <p:spPr/>
        <p:txBody>
          <a:bodyPr/>
          <a:lstStyle/>
          <a:p>
            <a:fld id="{0B55C215-7F9A-4AB7-8398-183B47447BCF}" type="slidenum">
              <a:rPr lang="en-US" smtClean="0"/>
              <a:pPr/>
              <a:t>10</a:t>
            </a:fld>
            <a:endParaRPr lang="en-US"/>
          </a:p>
        </p:txBody>
      </p:sp>
      <p:sp>
        <p:nvSpPr>
          <p:cNvPr id="5" name="Text Placeholder 4">
            <a:extLst>
              <a:ext uri="{FF2B5EF4-FFF2-40B4-BE49-F238E27FC236}">
                <a16:creationId xmlns:a16="http://schemas.microsoft.com/office/drawing/2014/main" id="{E1DE0B1A-B933-1ED2-88EF-F7E1030EA710}"/>
              </a:ext>
            </a:extLst>
          </p:cNvPr>
          <p:cNvSpPr>
            <a:spLocks noGrp="1"/>
          </p:cNvSpPr>
          <p:nvPr>
            <p:ph type="body" sz="quarter" idx="13"/>
          </p:nvPr>
        </p:nvSpPr>
        <p:spPr/>
        <p:txBody>
          <a:bodyPr/>
          <a:lstStyle/>
          <a:p>
            <a:r>
              <a:rPr lang="en-US" dirty="0"/>
              <a:t>F4Enix API</a:t>
            </a:r>
          </a:p>
        </p:txBody>
      </p:sp>
    </p:spTree>
    <p:extLst>
      <p:ext uri="{BB962C8B-B14F-4D97-AF65-F5344CB8AC3E}">
        <p14:creationId xmlns:p14="http://schemas.microsoft.com/office/powerpoint/2010/main" val="816502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873FC81-A082-317F-E6F6-9538B433DBF7}"/>
              </a:ext>
            </a:extLst>
          </p:cNvPr>
          <p:cNvSpPr>
            <a:spLocks noGrp="1"/>
          </p:cNvSpPr>
          <p:nvPr>
            <p:ph type="sldNum" sz="quarter" idx="12"/>
          </p:nvPr>
        </p:nvSpPr>
        <p:spPr/>
        <p:txBody>
          <a:bodyPr/>
          <a:lstStyle/>
          <a:p>
            <a:fld id="{0B55C215-7F9A-4AB7-8398-183B47447BCF}" type="slidenum">
              <a:rPr lang="en-US" smtClean="0"/>
              <a:pPr/>
              <a:t>11</a:t>
            </a:fld>
            <a:endParaRPr lang="en-US"/>
          </a:p>
        </p:txBody>
      </p:sp>
      <p:sp>
        <p:nvSpPr>
          <p:cNvPr id="4" name="Title 3">
            <a:extLst>
              <a:ext uri="{FF2B5EF4-FFF2-40B4-BE49-F238E27FC236}">
                <a16:creationId xmlns:a16="http://schemas.microsoft.com/office/drawing/2014/main" id="{F292C7FC-4476-9749-43C9-95016C1B8836}"/>
              </a:ext>
            </a:extLst>
          </p:cNvPr>
          <p:cNvSpPr>
            <a:spLocks noGrp="1"/>
          </p:cNvSpPr>
          <p:nvPr>
            <p:ph type="title"/>
          </p:nvPr>
        </p:nvSpPr>
        <p:spPr/>
        <p:txBody>
          <a:bodyPr/>
          <a:lstStyle/>
          <a:p>
            <a:r>
              <a:rPr lang="en-US" dirty="0"/>
              <a:t>F4Enix API scheme Overview</a:t>
            </a:r>
          </a:p>
        </p:txBody>
      </p:sp>
      <p:sp>
        <p:nvSpPr>
          <p:cNvPr id="7" name="Rectangle: Rounded Corners 6">
            <a:extLst>
              <a:ext uri="{FF2B5EF4-FFF2-40B4-BE49-F238E27FC236}">
                <a16:creationId xmlns:a16="http://schemas.microsoft.com/office/drawing/2014/main" id="{D2980A35-3E74-2A74-2C86-31DBE0C0BC1D}"/>
              </a:ext>
            </a:extLst>
          </p:cNvPr>
          <p:cNvSpPr/>
          <p:nvPr/>
        </p:nvSpPr>
        <p:spPr>
          <a:xfrm>
            <a:off x="5664693" y="1608215"/>
            <a:ext cx="862613"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a:t>f4enix</a:t>
            </a:r>
          </a:p>
        </p:txBody>
      </p:sp>
      <p:sp>
        <p:nvSpPr>
          <p:cNvPr id="8" name="Rectangle: Rounded Corners 7">
            <a:extLst>
              <a:ext uri="{FF2B5EF4-FFF2-40B4-BE49-F238E27FC236}">
                <a16:creationId xmlns:a16="http://schemas.microsoft.com/office/drawing/2014/main" id="{C20EEE71-504E-7539-9192-8DFFA043C349}"/>
              </a:ext>
            </a:extLst>
          </p:cNvPr>
          <p:cNvSpPr/>
          <p:nvPr/>
        </p:nvSpPr>
        <p:spPr>
          <a:xfrm>
            <a:off x="3946621" y="2263807"/>
            <a:ext cx="870012"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a:t>input</a:t>
            </a:r>
          </a:p>
        </p:txBody>
      </p:sp>
      <p:sp>
        <p:nvSpPr>
          <p:cNvPr id="9" name="Rectangle: Rounded Corners 8">
            <a:extLst>
              <a:ext uri="{FF2B5EF4-FFF2-40B4-BE49-F238E27FC236}">
                <a16:creationId xmlns:a16="http://schemas.microsoft.com/office/drawing/2014/main" id="{A8E9E7C8-41E0-4529-068B-6A279B38C94D}"/>
              </a:ext>
            </a:extLst>
          </p:cNvPr>
          <p:cNvSpPr/>
          <p:nvPr/>
        </p:nvSpPr>
        <p:spPr>
          <a:xfrm>
            <a:off x="6798320" y="2263807"/>
            <a:ext cx="870012"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a:t>output</a:t>
            </a:r>
          </a:p>
        </p:txBody>
      </p:sp>
      <p:cxnSp>
        <p:nvCxnSpPr>
          <p:cNvPr id="11" name="Connector: Elbow 10">
            <a:extLst>
              <a:ext uri="{FF2B5EF4-FFF2-40B4-BE49-F238E27FC236}">
                <a16:creationId xmlns:a16="http://schemas.microsoft.com/office/drawing/2014/main" id="{B755CAD8-92C7-E83E-77C3-48B035EF1F81}"/>
              </a:ext>
            </a:extLst>
          </p:cNvPr>
          <p:cNvCxnSpPr>
            <a:stCxn id="7" idx="2"/>
            <a:endCxn id="8" idx="0"/>
          </p:cNvCxnSpPr>
          <p:nvPr/>
        </p:nvCxnSpPr>
        <p:spPr>
          <a:xfrm rot="5400000">
            <a:off x="5077346" y="1245153"/>
            <a:ext cx="322936" cy="1714373"/>
          </a:xfrm>
          <a:prstGeom prst="bentConnector3">
            <a:avLst/>
          </a:prstGeom>
          <a:ln w="28575"/>
        </p:spPr>
        <p:style>
          <a:lnRef idx="1">
            <a:schemeClr val="accent6"/>
          </a:lnRef>
          <a:fillRef idx="0">
            <a:schemeClr val="accent6"/>
          </a:fillRef>
          <a:effectRef idx="0">
            <a:schemeClr val="accent6"/>
          </a:effectRef>
          <a:fontRef idx="minor">
            <a:schemeClr val="tx1"/>
          </a:fontRef>
        </p:style>
      </p:cxnSp>
      <p:cxnSp>
        <p:nvCxnSpPr>
          <p:cNvPr id="12" name="Connector: Elbow 11">
            <a:extLst>
              <a:ext uri="{FF2B5EF4-FFF2-40B4-BE49-F238E27FC236}">
                <a16:creationId xmlns:a16="http://schemas.microsoft.com/office/drawing/2014/main" id="{5B8DDF12-6960-4314-8C71-60AC2A02FF64}"/>
              </a:ext>
            </a:extLst>
          </p:cNvPr>
          <p:cNvCxnSpPr>
            <a:cxnSpLocks/>
            <a:stCxn id="7" idx="2"/>
            <a:endCxn id="9" idx="0"/>
          </p:cNvCxnSpPr>
          <p:nvPr/>
        </p:nvCxnSpPr>
        <p:spPr>
          <a:xfrm rot="16200000" flipH="1">
            <a:off x="6503195" y="1533676"/>
            <a:ext cx="322936" cy="1137326"/>
          </a:xfrm>
          <a:prstGeom prst="bentConnector3">
            <a:avLst>
              <a:gd name="adj1" fmla="val 50000"/>
            </a:avLst>
          </a:prstGeom>
          <a:ln w="28575"/>
        </p:spPr>
        <p:style>
          <a:lnRef idx="1">
            <a:schemeClr val="accent6"/>
          </a:lnRef>
          <a:fillRef idx="0">
            <a:schemeClr val="accent6"/>
          </a:fillRef>
          <a:effectRef idx="0">
            <a:schemeClr val="accent6"/>
          </a:effectRef>
          <a:fontRef idx="minor">
            <a:schemeClr val="tx1"/>
          </a:fontRef>
        </p:style>
      </p:cxnSp>
      <p:sp>
        <p:nvSpPr>
          <p:cNvPr id="15" name="Rectangle: Rounded Corners 14">
            <a:extLst>
              <a:ext uri="{FF2B5EF4-FFF2-40B4-BE49-F238E27FC236}">
                <a16:creationId xmlns:a16="http://schemas.microsoft.com/office/drawing/2014/main" id="{08D4A8F5-2789-C4DD-31DF-E8D22432F4DF}"/>
              </a:ext>
            </a:extLst>
          </p:cNvPr>
          <p:cNvSpPr/>
          <p:nvPr/>
        </p:nvSpPr>
        <p:spPr>
          <a:xfrm>
            <a:off x="2503503" y="2913357"/>
            <a:ext cx="1320310"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err="1"/>
              <a:t>MCNPinput</a:t>
            </a:r>
            <a:endParaRPr lang="en-US" dirty="0"/>
          </a:p>
        </p:txBody>
      </p:sp>
      <p:sp>
        <p:nvSpPr>
          <p:cNvPr id="16" name="Rectangle: Rounded Corners 15">
            <a:extLst>
              <a:ext uri="{FF2B5EF4-FFF2-40B4-BE49-F238E27FC236}">
                <a16:creationId xmlns:a16="http://schemas.microsoft.com/office/drawing/2014/main" id="{A8E22896-1124-16AE-1F38-6AEB9F3F2A8B}"/>
              </a:ext>
            </a:extLst>
          </p:cNvPr>
          <p:cNvSpPr/>
          <p:nvPr/>
        </p:nvSpPr>
        <p:spPr>
          <a:xfrm>
            <a:off x="2503503" y="4191518"/>
            <a:ext cx="1320310"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D1S_input</a:t>
            </a:r>
          </a:p>
        </p:txBody>
      </p:sp>
      <p:sp>
        <p:nvSpPr>
          <p:cNvPr id="17" name="Rectangle: Rounded Corners 16">
            <a:extLst>
              <a:ext uri="{FF2B5EF4-FFF2-40B4-BE49-F238E27FC236}">
                <a16:creationId xmlns:a16="http://schemas.microsoft.com/office/drawing/2014/main" id="{6D9A4417-1F25-F797-3E64-931A7C472084}"/>
              </a:ext>
            </a:extLst>
          </p:cNvPr>
          <p:cNvSpPr/>
          <p:nvPr/>
        </p:nvSpPr>
        <p:spPr>
          <a:xfrm>
            <a:off x="392097" y="2913357"/>
            <a:ext cx="1320310"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a:t>d1suned</a:t>
            </a:r>
          </a:p>
        </p:txBody>
      </p:sp>
      <p:sp>
        <p:nvSpPr>
          <p:cNvPr id="18" name="Rectangle: Rounded Corners 17">
            <a:extLst>
              <a:ext uri="{FF2B5EF4-FFF2-40B4-BE49-F238E27FC236}">
                <a16:creationId xmlns:a16="http://schemas.microsoft.com/office/drawing/2014/main" id="{3B62F200-F0B9-B29F-D440-F7E6C397734E}"/>
              </a:ext>
            </a:extLst>
          </p:cNvPr>
          <p:cNvSpPr/>
          <p:nvPr/>
        </p:nvSpPr>
        <p:spPr>
          <a:xfrm>
            <a:off x="2503503" y="3618459"/>
            <a:ext cx="1320310"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Input</a:t>
            </a:r>
          </a:p>
        </p:txBody>
      </p:sp>
      <p:sp>
        <p:nvSpPr>
          <p:cNvPr id="19" name="Rectangle: Rounded Corners 18">
            <a:extLst>
              <a:ext uri="{FF2B5EF4-FFF2-40B4-BE49-F238E27FC236}">
                <a16:creationId xmlns:a16="http://schemas.microsoft.com/office/drawing/2014/main" id="{1CF90155-F5F6-DFB4-F223-2169B934E092}"/>
              </a:ext>
            </a:extLst>
          </p:cNvPr>
          <p:cNvSpPr/>
          <p:nvPr/>
        </p:nvSpPr>
        <p:spPr>
          <a:xfrm>
            <a:off x="262879" y="3618459"/>
            <a:ext cx="1578746"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err="1"/>
              <a:t>IrradiationFile</a:t>
            </a:r>
            <a:endParaRPr lang="en-US" dirty="0"/>
          </a:p>
        </p:txBody>
      </p:sp>
      <p:sp>
        <p:nvSpPr>
          <p:cNvPr id="20" name="Rectangle: Rounded Corners 19">
            <a:extLst>
              <a:ext uri="{FF2B5EF4-FFF2-40B4-BE49-F238E27FC236}">
                <a16:creationId xmlns:a16="http://schemas.microsoft.com/office/drawing/2014/main" id="{D6D6F583-438F-44C5-5AC1-A6BAD5331585}"/>
              </a:ext>
            </a:extLst>
          </p:cNvPr>
          <p:cNvSpPr/>
          <p:nvPr/>
        </p:nvSpPr>
        <p:spPr>
          <a:xfrm>
            <a:off x="262879" y="4188244"/>
            <a:ext cx="1578746"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err="1"/>
              <a:t>ReactionFile</a:t>
            </a:r>
            <a:endParaRPr lang="en-US" dirty="0"/>
          </a:p>
        </p:txBody>
      </p:sp>
      <p:cxnSp>
        <p:nvCxnSpPr>
          <p:cNvPr id="21" name="Connector: Elbow 20">
            <a:extLst>
              <a:ext uri="{FF2B5EF4-FFF2-40B4-BE49-F238E27FC236}">
                <a16:creationId xmlns:a16="http://schemas.microsoft.com/office/drawing/2014/main" id="{4F619FB6-87E7-F6DE-C0FE-CE4E0BC47EC3}"/>
              </a:ext>
            </a:extLst>
          </p:cNvPr>
          <p:cNvCxnSpPr>
            <a:cxnSpLocks/>
            <a:stCxn id="8" idx="2"/>
            <a:endCxn id="17" idx="0"/>
          </p:cNvCxnSpPr>
          <p:nvPr/>
        </p:nvCxnSpPr>
        <p:spPr>
          <a:xfrm rot="5400000">
            <a:off x="2558493" y="1090223"/>
            <a:ext cx="316894" cy="3329375"/>
          </a:xfrm>
          <a:prstGeom prst="bentConnector3">
            <a:avLst/>
          </a:prstGeom>
          <a:ln w="28575"/>
        </p:spPr>
        <p:style>
          <a:lnRef idx="1">
            <a:schemeClr val="accent6"/>
          </a:lnRef>
          <a:fillRef idx="0">
            <a:schemeClr val="accent6"/>
          </a:fillRef>
          <a:effectRef idx="0">
            <a:schemeClr val="accent6"/>
          </a:effectRef>
          <a:fontRef idx="minor">
            <a:schemeClr val="tx1"/>
          </a:fontRef>
        </p:style>
      </p:cxnSp>
      <p:cxnSp>
        <p:nvCxnSpPr>
          <p:cNvPr id="24" name="Connector: Elbow 23">
            <a:extLst>
              <a:ext uri="{FF2B5EF4-FFF2-40B4-BE49-F238E27FC236}">
                <a16:creationId xmlns:a16="http://schemas.microsoft.com/office/drawing/2014/main" id="{E246AED2-5807-2760-2B8B-9E0C2482DD22}"/>
              </a:ext>
            </a:extLst>
          </p:cNvPr>
          <p:cNvCxnSpPr>
            <a:cxnSpLocks/>
            <a:stCxn id="8" idx="2"/>
            <a:endCxn id="15" idx="0"/>
          </p:cNvCxnSpPr>
          <p:nvPr/>
        </p:nvCxnSpPr>
        <p:spPr>
          <a:xfrm rot="5400000">
            <a:off x="3614196" y="2145926"/>
            <a:ext cx="316894" cy="1217969"/>
          </a:xfrm>
          <a:prstGeom prst="bentConnector3">
            <a:avLst>
              <a:gd name="adj1" fmla="val 50000"/>
            </a:avLst>
          </a:prstGeom>
          <a:ln w="28575"/>
        </p:spPr>
        <p:style>
          <a:lnRef idx="1">
            <a:schemeClr val="accent6"/>
          </a:lnRef>
          <a:fillRef idx="0">
            <a:schemeClr val="accent6"/>
          </a:fillRef>
          <a:effectRef idx="0">
            <a:schemeClr val="accent6"/>
          </a:effectRef>
          <a:fontRef idx="minor">
            <a:schemeClr val="tx1"/>
          </a:fontRef>
        </p:style>
      </p:cxnSp>
      <p:cxnSp>
        <p:nvCxnSpPr>
          <p:cNvPr id="28" name="Straight Connector 27">
            <a:extLst>
              <a:ext uri="{FF2B5EF4-FFF2-40B4-BE49-F238E27FC236}">
                <a16:creationId xmlns:a16="http://schemas.microsoft.com/office/drawing/2014/main" id="{EE76E158-0AFF-E87C-0094-9E67A96A20DC}"/>
              </a:ext>
            </a:extLst>
          </p:cNvPr>
          <p:cNvCxnSpPr>
            <a:stCxn id="17" idx="2"/>
            <a:endCxn id="19" idx="0"/>
          </p:cNvCxnSpPr>
          <p:nvPr/>
        </p:nvCxnSpPr>
        <p:spPr>
          <a:xfrm>
            <a:off x="1052252" y="3246013"/>
            <a:ext cx="0" cy="372446"/>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30" name="Straight Connector 29">
            <a:extLst>
              <a:ext uri="{FF2B5EF4-FFF2-40B4-BE49-F238E27FC236}">
                <a16:creationId xmlns:a16="http://schemas.microsoft.com/office/drawing/2014/main" id="{F5E396E6-8B59-CC8E-2D4C-E2E958AD2462}"/>
              </a:ext>
            </a:extLst>
          </p:cNvPr>
          <p:cNvCxnSpPr>
            <a:cxnSpLocks/>
            <a:stCxn id="19" idx="2"/>
            <a:endCxn id="20" idx="0"/>
          </p:cNvCxnSpPr>
          <p:nvPr/>
        </p:nvCxnSpPr>
        <p:spPr>
          <a:xfrm>
            <a:off x="1052252" y="3951115"/>
            <a:ext cx="0" cy="237129"/>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33" name="Straight Connector 32">
            <a:extLst>
              <a:ext uri="{FF2B5EF4-FFF2-40B4-BE49-F238E27FC236}">
                <a16:creationId xmlns:a16="http://schemas.microsoft.com/office/drawing/2014/main" id="{520256EE-3E86-825A-71C9-E80DB3FB95D6}"/>
              </a:ext>
            </a:extLst>
          </p:cNvPr>
          <p:cNvCxnSpPr>
            <a:cxnSpLocks/>
            <a:stCxn id="15" idx="2"/>
            <a:endCxn id="18" idx="0"/>
          </p:cNvCxnSpPr>
          <p:nvPr/>
        </p:nvCxnSpPr>
        <p:spPr>
          <a:xfrm>
            <a:off x="3163658" y="3246013"/>
            <a:ext cx="0" cy="372446"/>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36" name="Straight Connector 35">
            <a:extLst>
              <a:ext uri="{FF2B5EF4-FFF2-40B4-BE49-F238E27FC236}">
                <a16:creationId xmlns:a16="http://schemas.microsoft.com/office/drawing/2014/main" id="{E5AC8B76-C55D-DFD9-1224-D2AA3B9195B7}"/>
              </a:ext>
            </a:extLst>
          </p:cNvPr>
          <p:cNvCxnSpPr>
            <a:cxnSpLocks/>
            <a:stCxn id="18" idx="2"/>
            <a:endCxn id="16" idx="0"/>
          </p:cNvCxnSpPr>
          <p:nvPr/>
        </p:nvCxnSpPr>
        <p:spPr>
          <a:xfrm>
            <a:off x="3163658" y="3951115"/>
            <a:ext cx="0" cy="240403"/>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42" name="Rectangle: Rounded Corners 41">
            <a:extLst>
              <a:ext uri="{FF2B5EF4-FFF2-40B4-BE49-F238E27FC236}">
                <a16:creationId xmlns:a16="http://schemas.microsoft.com/office/drawing/2014/main" id="{FA15DFD9-2E14-F9B6-AF37-EFCA2405497D}"/>
              </a:ext>
            </a:extLst>
          </p:cNvPr>
          <p:cNvSpPr/>
          <p:nvPr/>
        </p:nvSpPr>
        <p:spPr>
          <a:xfrm>
            <a:off x="5145846" y="2915707"/>
            <a:ext cx="802437"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err="1"/>
              <a:t>eeout</a:t>
            </a:r>
            <a:endParaRPr lang="en-US" dirty="0"/>
          </a:p>
        </p:txBody>
      </p:sp>
      <p:sp>
        <p:nvSpPr>
          <p:cNvPr id="43" name="Rectangle: Rounded Corners 42">
            <a:extLst>
              <a:ext uri="{FF2B5EF4-FFF2-40B4-BE49-F238E27FC236}">
                <a16:creationId xmlns:a16="http://schemas.microsoft.com/office/drawing/2014/main" id="{6C50CCC8-A52A-7F36-D4E7-29617101D81E}"/>
              </a:ext>
            </a:extLst>
          </p:cNvPr>
          <p:cNvSpPr/>
          <p:nvPr/>
        </p:nvSpPr>
        <p:spPr>
          <a:xfrm>
            <a:off x="6246114" y="2915707"/>
            <a:ext cx="802437"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err="1"/>
              <a:t>mctal</a:t>
            </a:r>
            <a:endParaRPr lang="en-US" dirty="0"/>
          </a:p>
        </p:txBody>
      </p:sp>
      <p:sp>
        <p:nvSpPr>
          <p:cNvPr id="44" name="Rectangle: Rounded Corners 43">
            <a:extLst>
              <a:ext uri="{FF2B5EF4-FFF2-40B4-BE49-F238E27FC236}">
                <a16:creationId xmlns:a16="http://schemas.microsoft.com/office/drawing/2014/main" id="{D7FF7647-942E-AD0A-401D-A37310409657}"/>
              </a:ext>
            </a:extLst>
          </p:cNvPr>
          <p:cNvSpPr/>
          <p:nvPr/>
        </p:nvSpPr>
        <p:spPr>
          <a:xfrm>
            <a:off x="7347666" y="2913101"/>
            <a:ext cx="1005646"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err="1"/>
              <a:t>meshtal</a:t>
            </a:r>
            <a:endParaRPr lang="en-US" dirty="0"/>
          </a:p>
        </p:txBody>
      </p:sp>
      <p:sp>
        <p:nvSpPr>
          <p:cNvPr id="46" name="Rectangle: Rounded Corners 45">
            <a:extLst>
              <a:ext uri="{FF2B5EF4-FFF2-40B4-BE49-F238E27FC236}">
                <a16:creationId xmlns:a16="http://schemas.microsoft.com/office/drawing/2014/main" id="{529E058E-FCA7-D314-6A0B-CD286CDC7A14}"/>
              </a:ext>
            </a:extLst>
          </p:cNvPr>
          <p:cNvSpPr/>
          <p:nvPr/>
        </p:nvSpPr>
        <p:spPr>
          <a:xfrm>
            <a:off x="8652427" y="2908328"/>
            <a:ext cx="690981"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err="1"/>
              <a:t>rssa</a:t>
            </a:r>
            <a:endParaRPr lang="en-US" dirty="0"/>
          </a:p>
        </p:txBody>
      </p:sp>
      <p:sp>
        <p:nvSpPr>
          <p:cNvPr id="47" name="Rectangle: Rounded Corners 46">
            <a:extLst>
              <a:ext uri="{FF2B5EF4-FFF2-40B4-BE49-F238E27FC236}">
                <a16:creationId xmlns:a16="http://schemas.microsoft.com/office/drawing/2014/main" id="{12EECC4C-2723-449E-C353-87D8333663CE}"/>
              </a:ext>
            </a:extLst>
          </p:cNvPr>
          <p:cNvSpPr/>
          <p:nvPr/>
        </p:nvSpPr>
        <p:spPr>
          <a:xfrm>
            <a:off x="9642523" y="2908328"/>
            <a:ext cx="1491263"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err="1"/>
              <a:t>MCNPoutput</a:t>
            </a:r>
            <a:endParaRPr lang="en-US" dirty="0"/>
          </a:p>
        </p:txBody>
      </p:sp>
      <p:sp>
        <p:nvSpPr>
          <p:cNvPr id="48" name="Rectangle: Rounded Corners 47">
            <a:extLst>
              <a:ext uri="{FF2B5EF4-FFF2-40B4-BE49-F238E27FC236}">
                <a16:creationId xmlns:a16="http://schemas.microsoft.com/office/drawing/2014/main" id="{AD97F2ED-A2AA-27BA-9E01-103B8839C665}"/>
              </a:ext>
            </a:extLst>
          </p:cNvPr>
          <p:cNvSpPr/>
          <p:nvPr/>
        </p:nvSpPr>
        <p:spPr>
          <a:xfrm>
            <a:off x="11431312" y="2915707"/>
            <a:ext cx="579502"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a:t>ww</a:t>
            </a:r>
          </a:p>
        </p:txBody>
      </p:sp>
      <p:cxnSp>
        <p:nvCxnSpPr>
          <p:cNvPr id="49" name="Connector: Elbow 48">
            <a:extLst>
              <a:ext uri="{FF2B5EF4-FFF2-40B4-BE49-F238E27FC236}">
                <a16:creationId xmlns:a16="http://schemas.microsoft.com/office/drawing/2014/main" id="{CC72F102-DEC1-C8ED-2B65-E1FC6F8EB70F}"/>
              </a:ext>
            </a:extLst>
          </p:cNvPr>
          <p:cNvCxnSpPr>
            <a:cxnSpLocks/>
            <a:stCxn id="9" idx="2"/>
            <a:endCxn id="42" idx="0"/>
          </p:cNvCxnSpPr>
          <p:nvPr/>
        </p:nvCxnSpPr>
        <p:spPr>
          <a:xfrm rot="5400000">
            <a:off x="6230574" y="1912955"/>
            <a:ext cx="319244" cy="1686261"/>
          </a:xfrm>
          <a:prstGeom prst="bentConnector3">
            <a:avLst>
              <a:gd name="adj1" fmla="val 50000"/>
            </a:avLst>
          </a:prstGeom>
          <a:ln w="28575"/>
        </p:spPr>
        <p:style>
          <a:lnRef idx="1">
            <a:schemeClr val="accent6"/>
          </a:lnRef>
          <a:fillRef idx="0">
            <a:schemeClr val="accent6"/>
          </a:fillRef>
          <a:effectRef idx="0">
            <a:schemeClr val="accent6"/>
          </a:effectRef>
          <a:fontRef idx="minor">
            <a:schemeClr val="tx1"/>
          </a:fontRef>
        </p:style>
      </p:cxnSp>
      <p:cxnSp>
        <p:nvCxnSpPr>
          <p:cNvPr id="52" name="Connector: Elbow 51">
            <a:extLst>
              <a:ext uri="{FF2B5EF4-FFF2-40B4-BE49-F238E27FC236}">
                <a16:creationId xmlns:a16="http://schemas.microsoft.com/office/drawing/2014/main" id="{03784844-5975-E84E-64EE-5F3B96AFD5B7}"/>
              </a:ext>
            </a:extLst>
          </p:cNvPr>
          <p:cNvCxnSpPr>
            <a:cxnSpLocks/>
            <a:stCxn id="9" idx="2"/>
            <a:endCxn id="43" idx="0"/>
          </p:cNvCxnSpPr>
          <p:nvPr/>
        </p:nvCxnSpPr>
        <p:spPr>
          <a:xfrm rot="5400000">
            <a:off x="6780708" y="2463089"/>
            <a:ext cx="319244" cy="585993"/>
          </a:xfrm>
          <a:prstGeom prst="bentConnector3">
            <a:avLst>
              <a:gd name="adj1" fmla="val 50000"/>
            </a:avLst>
          </a:prstGeom>
          <a:ln w="28575"/>
        </p:spPr>
        <p:style>
          <a:lnRef idx="1">
            <a:schemeClr val="accent6"/>
          </a:lnRef>
          <a:fillRef idx="0">
            <a:schemeClr val="accent6"/>
          </a:fillRef>
          <a:effectRef idx="0">
            <a:schemeClr val="accent6"/>
          </a:effectRef>
          <a:fontRef idx="minor">
            <a:schemeClr val="tx1"/>
          </a:fontRef>
        </p:style>
      </p:cxnSp>
      <p:cxnSp>
        <p:nvCxnSpPr>
          <p:cNvPr id="55" name="Connector: Elbow 54">
            <a:extLst>
              <a:ext uri="{FF2B5EF4-FFF2-40B4-BE49-F238E27FC236}">
                <a16:creationId xmlns:a16="http://schemas.microsoft.com/office/drawing/2014/main" id="{28B6F4B7-3525-B14B-98B0-DA3489BA8D91}"/>
              </a:ext>
            </a:extLst>
          </p:cNvPr>
          <p:cNvCxnSpPr>
            <a:cxnSpLocks/>
            <a:stCxn id="9" idx="2"/>
            <a:endCxn id="43" idx="0"/>
          </p:cNvCxnSpPr>
          <p:nvPr/>
        </p:nvCxnSpPr>
        <p:spPr>
          <a:xfrm rot="5400000">
            <a:off x="6780708" y="2463089"/>
            <a:ext cx="319244" cy="585993"/>
          </a:xfrm>
          <a:prstGeom prst="bentConnector3">
            <a:avLst>
              <a:gd name="adj1" fmla="val 50000"/>
            </a:avLst>
          </a:prstGeom>
          <a:ln w="28575"/>
        </p:spPr>
        <p:style>
          <a:lnRef idx="1">
            <a:schemeClr val="accent6"/>
          </a:lnRef>
          <a:fillRef idx="0">
            <a:schemeClr val="accent6"/>
          </a:fillRef>
          <a:effectRef idx="0">
            <a:schemeClr val="accent6"/>
          </a:effectRef>
          <a:fontRef idx="minor">
            <a:schemeClr val="tx1"/>
          </a:fontRef>
        </p:style>
      </p:cxnSp>
      <p:cxnSp>
        <p:nvCxnSpPr>
          <p:cNvPr id="58" name="Connector: Elbow 57">
            <a:extLst>
              <a:ext uri="{FF2B5EF4-FFF2-40B4-BE49-F238E27FC236}">
                <a16:creationId xmlns:a16="http://schemas.microsoft.com/office/drawing/2014/main" id="{F2D04946-9CF1-185F-F3CC-D37363839FCA}"/>
              </a:ext>
            </a:extLst>
          </p:cNvPr>
          <p:cNvCxnSpPr>
            <a:cxnSpLocks/>
            <a:stCxn id="9" idx="2"/>
            <a:endCxn id="44" idx="0"/>
          </p:cNvCxnSpPr>
          <p:nvPr/>
        </p:nvCxnSpPr>
        <p:spPr>
          <a:xfrm rot="16200000" flipH="1">
            <a:off x="7383588" y="2446200"/>
            <a:ext cx="316638" cy="617163"/>
          </a:xfrm>
          <a:prstGeom prst="bentConnector3">
            <a:avLst>
              <a:gd name="adj1" fmla="val 50000"/>
            </a:avLst>
          </a:prstGeom>
          <a:ln w="28575"/>
        </p:spPr>
        <p:style>
          <a:lnRef idx="1">
            <a:schemeClr val="accent6"/>
          </a:lnRef>
          <a:fillRef idx="0">
            <a:schemeClr val="accent6"/>
          </a:fillRef>
          <a:effectRef idx="0">
            <a:schemeClr val="accent6"/>
          </a:effectRef>
          <a:fontRef idx="minor">
            <a:schemeClr val="tx1"/>
          </a:fontRef>
        </p:style>
      </p:cxnSp>
      <p:cxnSp>
        <p:nvCxnSpPr>
          <p:cNvPr id="61" name="Connector: Elbow 60">
            <a:extLst>
              <a:ext uri="{FF2B5EF4-FFF2-40B4-BE49-F238E27FC236}">
                <a16:creationId xmlns:a16="http://schemas.microsoft.com/office/drawing/2014/main" id="{D2996F43-14F7-4AF2-230D-A920B24A50D5}"/>
              </a:ext>
            </a:extLst>
          </p:cNvPr>
          <p:cNvCxnSpPr>
            <a:cxnSpLocks/>
            <a:stCxn id="9" idx="2"/>
            <a:endCxn id="46" idx="0"/>
          </p:cNvCxnSpPr>
          <p:nvPr/>
        </p:nvCxnSpPr>
        <p:spPr>
          <a:xfrm rot="16200000" flipH="1">
            <a:off x="7959690" y="1870099"/>
            <a:ext cx="311865" cy="1764592"/>
          </a:xfrm>
          <a:prstGeom prst="bentConnector3">
            <a:avLst>
              <a:gd name="adj1" fmla="val 50000"/>
            </a:avLst>
          </a:prstGeom>
          <a:ln w="28575"/>
        </p:spPr>
        <p:style>
          <a:lnRef idx="1">
            <a:schemeClr val="accent6"/>
          </a:lnRef>
          <a:fillRef idx="0">
            <a:schemeClr val="accent6"/>
          </a:fillRef>
          <a:effectRef idx="0">
            <a:schemeClr val="accent6"/>
          </a:effectRef>
          <a:fontRef idx="minor">
            <a:schemeClr val="tx1"/>
          </a:fontRef>
        </p:style>
      </p:cxnSp>
      <p:cxnSp>
        <p:nvCxnSpPr>
          <p:cNvPr id="64" name="Connector: Elbow 63">
            <a:extLst>
              <a:ext uri="{FF2B5EF4-FFF2-40B4-BE49-F238E27FC236}">
                <a16:creationId xmlns:a16="http://schemas.microsoft.com/office/drawing/2014/main" id="{CB7B34EE-CBB8-F37C-013A-FA8AB972A552}"/>
              </a:ext>
            </a:extLst>
          </p:cNvPr>
          <p:cNvCxnSpPr>
            <a:cxnSpLocks/>
            <a:stCxn id="9" idx="2"/>
            <a:endCxn id="47" idx="0"/>
          </p:cNvCxnSpPr>
          <p:nvPr/>
        </p:nvCxnSpPr>
        <p:spPr>
          <a:xfrm rot="16200000" flipH="1">
            <a:off x="8654808" y="1174980"/>
            <a:ext cx="311865" cy="3154829"/>
          </a:xfrm>
          <a:prstGeom prst="bentConnector3">
            <a:avLst>
              <a:gd name="adj1" fmla="val 50000"/>
            </a:avLst>
          </a:prstGeom>
          <a:ln w="28575"/>
        </p:spPr>
        <p:style>
          <a:lnRef idx="1">
            <a:schemeClr val="accent6"/>
          </a:lnRef>
          <a:fillRef idx="0">
            <a:schemeClr val="accent6"/>
          </a:fillRef>
          <a:effectRef idx="0">
            <a:schemeClr val="accent6"/>
          </a:effectRef>
          <a:fontRef idx="minor">
            <a:schemeClr val="tx1"/>
          </a:fontRef>
        </p:style>
      </p:cxnSp>
      <p:cxnSp>
        <p:nvCxnSpPr>
          <p:cNvPr id="67" name="Connector: Elbow 66">
            <a:extLst>
              <a:ext uri="{FF2B5EF4-FFF2-40B4-BE49-F238E27FC236}">
                <a16:creationId xmlns:a16="http://schemas.microsoft.com/office/drawing/2014/main" id="{BBE6F1E8-E969-0799-53FD-127F53E4F6F8}"/>
              </a:ext>
            </a:extLst>
          </p:cNvPr>
          <p:cNvCxnSpPr>
            <a:cxnSpLocks/>
            <a:stCxn id="9" idx="2"/>
            <a:endCxn id="48" idx="0"/>
          </p:cNvCxnSpPr>
          <p:nvPr/>
        </p:nvCxnSpPr>
        <p:spPr>
          <a:xfrm rot="16200000" flipH="1">
            <a:off x="9317572" y="512216"/>
            <a:ext cx="319244" cy="4487737"/>
          </a:xfrm>
          <a:prstGeom prst="bentConnector3">
            <a:avLst>
              <a:gd name="adj1" fmla="val 50000"/>
            </a:avLst>
          </a:prstGeom>
          <a:ln w="28575"/>
        </p:spPr>
        <p:style>
          <a:lnRef idx="1">
            <a:schemeClr val="accent6"/>
          </a:lnRef>
          <a:fillRef idx="0">
            <a:schemeClr val="accent6"/>
          </a:fillRef>
          <a:effectRef idx="0">
            <a:schemeClr val="accent6"/>
          </a:effectRef>
          <a:fontRef idx="minor">
            <a:schemeClr val="tx1"/>
          </a:fontRef>
        </p:style>
      </p:cxnSp>
      <p:sp>
        <p:nvSpPr>
          <p:cNvPr id="70" name="Rectangle: Rounded Corners 69">
            <a:extLst>
              <a:ext uri="{FF2B5EF4-FFF2-40B4-BE49-F238E27FC236}">
                <a16:creationId xmlns:a16="http://schemas.microsoft.com/office/drawing/2014/main" id="{B84BC8EF-1378-BFD3-ED64-C6996A07984F}"/>
              </a:ext>
            </a:extLst>
          </p:cNvPr>
          <p:cNvSpPr/>
          <p:nvPr/>
        </p:nvSpPr>
        <p:spPr>
          <a:xfrm>
            <a:off x="5123277" y="3618459"/>
            <a:ext cx="842761"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EEOUT</a:t>
            </a:r>
          </a:p>
        </p:txBody>
      </p:sp>
      <p:sp>
        <p:nvSpPr>
          <p:cNvPr id="71" name="Rectangle: Rounded Corners 70">
            <a:extLst>
              <a:ext uri="{FF2B5EF4-FFF2-40B4-BE49-F238E27FC236}">
                <a16:creationId xmlns:a16="http://schemas.microsoft.com/office/drawing/2014/main" id="{6F382C57-EB5D-66FB-1079-5E9EE31430A6}"/>
              </a:ext>
            </a:extLst>
          </p:cNvPr>
          <p:cNvSpPr/>
          <p:nvPr/>
        </p:nvSpPr>
        <p:spPr>
          <a:xfrm>
            <a:off x="6252949" y="3618459"/>
            <a:ext cx="802436"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err="1"/>
              <a:t>Mctal</a:t>
            </a:r>
            <a:endParaRPr lang="en-US" dirty="0"/>
          </a:p>
        </p:txBody>
      </p:sp>
      <p:sp>
        <p:nvSpPr>
          <p:cNvPr id="72" name="Rectangle: Rounded Corners 71">
            <a:extLst>
              <a:ext uri="{FF2B5EF4-FFF2-40B4-BE49-F238E27FC236}">
                <a16:creationId xmlns:a16="http://schemas.microsoft.com/office/drawing/2014/main" id="{E58FB3DB-7C12-53B5-433B-51DB90783B44}"/>
              </a:ext>
            </a:extLst>
          </p:cNvPr>
          <p:cNvSpPr/>
          <p:nvPr/>
        </p:nvSpPr>
        <p:spPr>
          <a:xfrm>
            <a:off x="7408140" y="4186225"/>
            <a:ext cx="884697"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err="1"/>
              <a:t>Fmesh</a:t>
            </a:r>
            <a:endParaRPr lang="en-US" dirty="0"/>
          </a:p>
        </p:txBody>
      </p:sp>
      <p:sp>
        <p:nvSpPr>
          <p:cNvPr id="73" name="Rectangle: Rounded Corners 72">
            <a:extLst>
              <a:ext uri="{FF2B5EF4-FFF2-40B4-BE49-F238E27FC236}">
                <a16:creationId xmlns:a16="http://schemas.microsoft.com/office/drawing/2014/main" id="{B1EDAE4D-AE62-A65B-FC6D-0447C9F5976D}"/>
              </a:ext>
            </a:extLst>
          </p:cNvPr>
          <p:cNvSpPr/>
          <p:nvPr/>
        </p:nvSpPr>
        <p:spPr>
          <a:xfrm>
            <a:off x="7347666" y="3618459"/>
            <a:ext cx="1005646"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err="1"/>
              <a:t>Meshtal</a:t>
            </a:r>
            <a:endParaRPr lang="en-US" dirty="0"/>
          </a:p>
        </p:txBody>
      </p:sp>
      <p:sp>
        <p:nvSpPr>
          <p:cNvPr id="74" name="Rectangle: Rounded Corners 73">
            <a:extLst>
              <a:ext uri="{FF2B5EF4-FFF2-40B4-BE49-F238E27FC236}">
                <a16:creationId xmlns:a16="http://schemas.microsoft.com/office/drawing/2014/main" id="{696AC989-88E9-AB8E-2695-3A7F2CA41805}"/>
              </a:ext>
            </a:extLst>
          </p:cNvPr>
          <p:cNvSpPr/>
          <p:nvPr/>
        </p:nvSpPr>
        <p:spPr>
          <a:xfrm>
            <a:off x="8608037" y="3618459"/>
            <a:ext cx="802435"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RSSA</a:t>
            </a:r>
          </a:p>
        </p:txBody>
      </p:sp>
      <p:sp>
        <p:nvSpPr>
          <p:cNvPr id="75" name="Rectangle: Rounded Corners 74">
            <a:extLst>
              <a:ext uri="{FF2B5EF4-FFF2-40B4-BE49-F238E27FC236}">
                <a16:creationId xmlns:a16="http://schemas.microsoft.com/office/drawing/2014/main" id="{559ABD83-F223-A6E5-42E3-032549671C1B}"/>
              </a:ext>
            </a:extLst>
          </p:cNvPr>
          <p:cNvSpPr/>
          <p:nvPr/>
        </p:nvSpPr>
        <p:spPr>
          <a:xfrm>
            <a:off x="9939020" y="3618459"/>
            <a:ext cx="898268"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Output</a:t>
            </a:r>
          </a:p>
        </p:txBody>
      </p:sp>
      <p:cxnSp>
        <p:nvCxnSpPr>
          <p:cNvPr id="76" name="Straight Connector 75">
            <a:extLst>
              <a:ext uri="{FF2B5EF4-FFF2-40B4-BE49-F238E27FC236}">
                <a16:creationId xmlns:a16="http://schemas.microsoft.com/office/drawing/2014/main" id="{27F6FD81-506A-C94B-B31A-C46B0F938188}"/>
              </a:ext>
            </a:extLst>
          </p:cNvPr>
          <p:cNvCxnSpPr>
            <a:cxnSpLocks/>
            <a:stCxn id="42" idx="2"/>
            <a:endCxn id="70" idx="0"/>
          </p:cNvCxnSpPr>
          <p:nvPr/>
        </p:nvCxnSpPr>
        <p:spPr>
          <a:xfrm flipH="1">
            <a:off x="5544658" y="3248363"/>
            <a:ext cx="2407" cy="370096"/>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80" name="Straight Connector 79">
            <a:extLst>
              <a:ext uri="{FF2B5EF4-FFF2-40B4-BE49-F238E27FC236}">
                <a16:creationId xmlns:a16="http://schemas.microsoft.com/office/drawing/2014/main" id="{6219298F-47B1-68E5-DE69-48735B11C2E0}"/>
              </a:ext>
            </a:extLst>
          </p:cNvPr>
          <p:cNvCxnSpPr>
            <a:cxnSpLocks/>
            <a:stCxn id="43" idx="2"/>
            <a:endCxn id="71" idx="0"/>
          </p:cNvCxnSpPr>
          <p:nvPr/>
        </p:nvCxnSpPr>
        <p:spPr>
          <a:xfrm>
            <a:off x="6647333" y="3248363"/>
            <a:ext cx="6834" cy="370096"/>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83" name="Straight Connector 82">
            <a:extLst>
              <a:ext uri="{FF2B5EF4-FFF2-40B4-BE49-F238E27FC236}">
                <a16:creationId xmlns:a16="http://schemas.microsoft.com/office/drawing/2014/main" id="{7FF0C63D-AC29-6210-80BF-56190E96F0CF}"/>
              </a:ext>
            </a:extLst>
          </p:cNvPr>
          <p:cNvCxnSpPr>
            <a:cxnSpLocks/>
            <a:stCxn id="44" idx="2"/>
            <a:endCxn id="73" idx="0"/>
          </p:cNvCxnSpPr>
          <p:nvPr/>
        </p:nvCxnSpPr>
        <p:spPr>
          <a:xfrm>
            <a:off x="7850489" y="3245757"/>
            <a:ext cx="0" cy="372702"/>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86" name="Straight Connector 85">
            <a:extLst>
              <a:ext uri="{FF2B5EF4-FFF2-40B4-BE49-F238E27FC236}">
                <a16:creationId xmlns:a16="http://schemas.microsoft.com/office/drawing/2014/main" id="{C2FF0BD1-3428-9683-3295-90F9175B6E1D}"/>
              </a:ext>
            </a:extLst>
          </p:cNvPr>
          <p:cNvCxnSpPr>
            <a:cxnSpLocks/>
            <a:stCxn id="73" idx="2"/>
            <a:endCxn id="72" idx="0"/>
          </p:cNvCxnSpPr>
          <p:nvPr/>
        </p:nvCxnSpPr>
        <p:spPr>
          <a:xfrm>
            <a:off x="7850489" y="3951115"/>
            <a:ext cx="0" cy="235110"/>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89" name="Straight Connector 88">
            <a:extLst>
              <a:ext uri="{FF2B5EF4-FFF2-40B4-BE49-F238E27FC236}">
                <a16:creationId xmlns:a16="http://schemas.microsoft.com/office/drawing/2014/main" id="{B45FF27D-64B3-0596-EB28-B11EDD45600A}"/>
              </a:ext>
            </a:extLst>
          </p:cNvPr>
          <p:cNvCxnSpPr>
            <a:cxnSpLocks/>
            <a:stCxn id="46" idx="2"/>
            <a:endCxn id="74" idx="0"/>
          </p:cNvCxnSpPr>
          <p:nvPr/>
        </p:nvCxnSpPr>
        <p:spPr>
          <a:xfrm>
            <a:off x="8997918" y="3240984"/>
            <a:ext cx="11337" cy="377475"/>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92" name="Straight Connector 91">
            <a:extLst>
              <a:ext uri="{FF2B5EF4-FFF2-40B4-BE49-F238E27FC236}">
                <a16:creationId xmlns:a16="http://schemas.microsoft.com/office/drawing/2014/main" id="{DC23F76D-8BE9-65DF-B11D-70188AE327B8}"/>
              </a:ext>
            </a:extLst>
          </p:cNvPr>
          <p:cNvCxnSpPr>
            <a:cxnSpLocks/>
            <a:stCxn id="47" idx="2"/>
            <a:endCxn id="75" idx="0"/>
          </p:cNvCxnSpPr>
          <p:nvPr/>
        </p:nvCxnSpPr>
        <p:spPr>
          <a:xfrm flipH="1">
            <a:off x="10388154" y="3240984"/>
            <a:ext cx="1" cy="377475"/>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95" name="Rectangle: Rounded Corners 94">
            <a:extLst>
              <a:ext uri="{FF2B5EF4-FFF2-40B4-BE49-F238E27FC236}">
                <a16:creationId xmlns:a16="http://schemas.microsoft.com/office/drawing/2014/main" id="{7E07C923-AC8C-45A2-D864-601DC6B429F1}"/>
              </a:ext>
            </a:extLst>
          </p:cNvPr>
          <p:cNvSpPr/>
          <p:nvPr/>
        </p:nvSpPr>
        <p:spPr>
          <a:xfrm>
            <a:off x="1239547" y="1187112"/>
            <a:ext cx="945720"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a:t>module</a:t>
            </a:r>
          </a:p>
        </p:txBody>
      </p:sp>
      <p:sp>
        <p:nvSpPr>
          <p:cNvPr id="96" name="Rectangle: Rounded Corners 95">
            <a:extLst>
              <a:ext uri="{FF2B5EF4-FFF2-40B4-BE49-F238E27FC236}">
                <a16:creationId xmlns:a16="http://schemas.microsoft.com/office/drawing/2014/main" id="{BC53723F-A599-2FAE-7697-19FD600FDAD4}"/>
              </a:ext>
            </a:extLst>
          </p:cNvPr>
          <p:cNvSpPr/>
          <p:nvPr/>
        </p:nvSpPr>
        <p:spPr>
          <a:xfrm>
            <a:off x="1311189" y="1622630"/>
            <a:ext cx="802436"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class</a:t>
            </a:r>
          </a:p>
        </p:txBody>
      </p:sp>
      <p:sp>
        <p:nvSpPr>
          <p:cNvPr id="97" name="TextBox 96">
            <a:extLst>
              <a:ext uri="{FF2B5EF4-FFF2-40B4-BE49-F238E27FC236}">
                <a16:creationId xmlns:a16="http://schemas.microsoft.com/office/drawing/2014/main" id="{E1BEF8FC-59D5-05A2-B0C6-7170CC3E04C2}"/>
              </a:ext>
            </a:extLst>
          </p:cNvPr>
          <p:cNvSpPr txBox="1"/>
          <p:nvPr/>
        </p:nvSpPr>
        <p:spPr>
          <a:xfrm>
            <a:off x="155855" y="6027938"/>
            <a:ext cx="4909998" cy="369332"/>
          </a:xfrm>
          <a:prstGeom prst="rect">
            <a:avLst/>
          </a:prstGeom>
          <a:noFill/>
        </p:spPr>
        <p:txBody>
          <a:bodyPr wrap="none" rtlCol="0">
            <a:spAutoFit/>
          </a:bodyPr>
          <a:lstStyle/>
          <a:p>
            <a:r>
              <a:rPr lang="en-US" dirty="0"/>
              <a:t>*only main modules and classes are reported here</a:t>
            </a:r>
          </a:p>
        </p:txBody>
      </p:sp>
      <p:sp>
        <p:nvSpPr>
          <p:cNvPr id="2" name="Rectangle: Rounded Corners 1">
            <a:extLst>
              <a:ext uri="{FF2B5EF4-FFF2-40B4-BE49-F238E27FC236}">
                <a16:creationId xmlns:a16="http://schemas.microsoft.com/office/drawing/2014/main" id="{8EC5B00A-6546-8B60-4F3A-67EB28C744BB}"/>
              </a:ext>
            </a:extLst>
          </p:cNvPr>
          <p:cNvSpPr/>
          <p:nvPr/>
        </p:nvSpPr>
        <p:spPr>
          <a:xfrm>
            <a:off x="11385149" y="3618459"/>
            <a:ext cx="671827"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t>WW</a:t>
            </a:r>
          </a:p>
        </p:txBody>
      </p:sp>
      <p:cxnSp>
        <p:nvCxnSpPr>
          <p:cNvPr id="5" name="Straight Connector 4">
            <a:extLst>
              <a:ext uri="{FF2B5EF4-FFF2-40B4-BE49-F238E27FC236}">
                <a16:creationId xmlns:a16="http://schemas.microsoft.com/office/drawing/2014/main" id="{227A7200-C3B3-9142-9CDE-311C90BD8740}"/>
              </a:ext>
            </a:extLst>
          </p:cNvPr>
          <p:cNvCxnSpPr>
            <a:cxnSpLocks/>
            <a:stCxn id="48" idx="2"/>
            <a:endCxn id="2" idx="0"/>
          </p:cNvCxnSpPr>
          <p:nvPr/>
        </p:nvCxnSpPr>
        <p:spPr>
          <a:xfrm>
            <a:off x="11721063" y="3248363"/>
            <a:ext cx="0" cy="370096"/>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13" name="Rectangle: Rounded Corners 12">
            <a:extLst>
              <a:ext uri="{FF2B5EF4-FFF2-40B4-BE49-F238E27FC236}">
                <a16:creationId xmlns:a16="http://schemas.microsoft.com/office/drawing/2014/main" id="{B71BB283-B1F4-7813-B4DC-6A343553C512}"/>
              </a:ext>
            </a:extLst>
          </p:cNvPr>
          <p:cNvSpPr/>
          <p:nvPr/>
        </p:nvSpPr>
        <p:spPr>
          <a:xfrm>
            <a:off x="2503504" y="4773031"/>
            <a:ext cx="1320310" cy="332656"/>
          </a:xfrm>
          <a:prstGeom prst="round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err="1"/>
              <a:t>Elite_input</a:t>
            </a:r>
            <a:endParaRPr lang="en-US" dirty="0"/>
          </a:p>
        </p:txBody>
      </p:sp>
      <p:cxnSp>
        <p:nvCxnSpPr>
          <p:cNvPr id="14" name="Straight Connector 13">
            <a:extLst>
              <a:ext uri="{FF2B5EF4-FFF2-40B4-BE49-F238E27FC236}">
                <a16:creationId xmlns:a16="http://schemas.microsoft.com/office/drawing/2014/main" id="{4CF9951D-2681-E1D3-E627-506E999B5C67}"/>
              </a:ext>
            </a:extLst>
          </p:cNvPr>
          <p:cNvCxnSpPr>
            <a:cxnSpLocks/>
            <a:stCxn id="16" idx="2"/>
            <a:endCxn id="13" idx="0"/>
          </p:cNvCxnSpPr>
          <p:nvPr/>
        </p:nvCxnSpPr>
        <p:spPr>
          <a:xfrm>
            <a:off x="3163658" y="4524174"/>
            <a:ext cx="1" cy="248857"/>
          </a:xfrm>
          <a:prstGeom prst="line">
            <a:avLst/>
          </a:prstGeom>
          <a:ln w="28575"/>
        </p:spPr>
        <p:style>
          <a:lnRef idx="1">
            <a:schemeClr val="accent6"/>
          </a:lnRef>
          <a:fillRef idx="0">
            <a:schemeClr val="accent6"/>
          </a:fillRef>
          <a:effectRef idx="0">
            <a:schemeClr val="accent6"/>
          </a:effectRef>
          <a:fontRef idx="minor">
            <a:schemeClr val="tx1"/>
          </a:fontRef>
        </p:style>
      </p:cxnSp>
      <p:cxnSp>
        <p:nvCxnSpPr>
          <p:cNvPr id="40" name="Straight Connector 39">
            <a:extLst>
              <a:ext uri="{FF2B5EF4-FFF2-40B4-BE49-F238E27FC236}">
                <a16:creationId xmlns:a16="http://schemas.microsoft.com/office/drawing/2014/main" id="{4185DC83-B391-4598-4585-3F8F5BF250FA}"/>
              </a:ext>
            </a:extLst>
          </p:cNvPr>
          <p:cNvCxnSpPr>
            <a:cxnSpLocks/>
          </p:cNvCxnSpPr>
          <p:nvPr/>
        </p:nvCxnSpPr>
        <p:spPr>
          <a:xfrm>
            <a:off x="4383472" y="2752394"/>
            <a:ext cx="0" cy="155933"/>
          </a:xfrm>
          <a:prstGeom prst="line">
            <a:avLst/>
          </a:prstGeom>
          <a:ln w="28575"/>
        </p:spPr>
        <p:style>
          <a:lnRef idx="1">
            <a:schemeClr val="accent6"/>
          </a:lnRef>
          <a:fillRef idx="0">
            <a:schemeClr val="accent6"/>
          </a:fillRef>
          <a:effectRef idx="0">
            <a:schemeClr val="accent6"/>
          </a:effectRef>
          <a:fontRef idx="minor">
            <a:schemeClr val="tx1"/>
          </a:fontRef>
        </p:style>
      </p:cxnSp>
      <p:sp>
        <p:nvSpPr>
          <p:cNvPr id="45" name="Rectangle: Rounded Corners 44">
            <a:extLst>
              <a:ext uri="{FF2B5EF4-FFF2-40B4-BE49-F238E27FC236}">
                <a16:creationId xmlns:a16="http://schemas.microsoft.com/office/drawing/2014/main" id="{270B98CD-0E54-A0D2-4CA6-E30894041EBF}"/>
              </a:ext>
            </a:extLst>
          </p:cNvPr>
          <p:cNvSpPr/>
          <p:nvPr/>
        </p:nvSpPr>
        <p:spPr>
          <a:xfrm>
            <a:off x="4096441" y="2908328"/>
            <a:ext cx="570376"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a:t>ace</a:t>
            </a:r>
          </a:p>
        </p:txBody>
      </p:sp>
      <p:sp>
        <p:nvSpPr>
          <p:cNvPr id="57" name="TextBox 56">
            <a:extLst>
              <a:ext uri="{FF2B5EF4-FFF2-40B4-BE49-F238E27FC236}">
                <a16:creationId xmlns:a16="http://schemas.microsoft.com/office/drawing/2014/main" id="{4F4344E6-0077-49DB-1830-C19968DAB7B2}"/>
              </a:ext>
            </a:extLst>
          </p:cNvPr>
          <p:cNvSpPr txBox="1"/>
          <p:nvPr/>
        </p:nvSpPr>
        <p:spPr>
          <a:xfrm>
            <a:off x="4518110" y="4771746"/>
            <a:ext cx="5124413" cy="830997"/>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t>F4Enix API is thought to be used mainly within a </a:t>
            </a:r>
            <a:r>
              <a:rPr lang="en-US" sz="1600" dirty="0" err="1"/>
              <a:t>jupyter</a:t>
            </a:r>
            <a:r>
              <a:rPr lang="en-US" sz="1600" dirty="0"/>
              <a:t> notebook or via interaction with Python interpreter</a:t>
            </a:r>
          </a:p>
          <a:p>
            <a:pPr marL="285750" indent="-285750" algn="just">
              <a:buFont typeface="Arial" panose="020B0604020202020204" pitchFamily="34" charset="0"/>
              <a:buChar char="•"/>
            </a:pPr>
            <a:r>
              <a:rPr lang="en-US" sz="1600" dirty="0"/>
              <a:t>Interaction via scripting is also viable</a:t>
            </a:r>
          </a:p>
        </p:txBody>
      </p:sp>
      <p:sp>
        <p:nvSpPr>
          <p:cNvPr id="59" name="TextBox 58">
            <a:extLst>
              <a:ext uri="{FF2B5EF4-FFF2-40B4-BE49-F238E27FC236}">
                <a16:creationId xmlns:a16="http://schemas.microsoft.com/office/drawing/2014/main" id="{B8623187-53EB-E58B-41B8-ED850E69363C}"/>
              </a:ext>
            </a:extLst>
          </p:cNvPr>
          <p:cNvSpPr txBox="1"/>
          <p:nvPr/>
        </p:nvSpPr>
        <p:spPr>
          <a:xfrm>
            <a:off x="8019819" y="1223090"/>
            <a:ext cx="3531029" cy="584775"/>
          </a:xfrm>
          <a:prstGeom prst="rect">
            <a:avLst/>
          </a:prstGeom>
          <a:noFill/>
        </p:spPr>
        <p:txBody>
          <a:bodyPr wrap="square" rtlCol="0">
            <a:spAutoFit/>
          </a:bodyPr>
          <a:lstStyle/>
          <a:p>
            <a:pPr algn="just"/>
            <a:r>
              <a:rPr lang="en-US" sz="1600" b="1" dirty="0">
                <a:solidFill>
                  <a:srgbClr val="FF0000"/>
                </a:solidFill>
              </a:rPr>
              <a:t>!! --&gt; Training by Alberto Bittesnich &amp; Davide Laghi on Day 4, 11.30-13:00 !!</a:t>
            </a:r>
          </a:p>
        </p:txBody>
      </p:sp>
    </p:spTree>
    <p:extLst>
      <p:ext uri="{BB962C8B-B14F-4D97-AF65-F5344CB8AC3E}">
        <p14:creationId xmlns:p14="http://schemas.microsoft.com/office/powerpoint/2010/main" val="1412743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E638821-129F-234B-7952-12F58C2F32E3}"/>
              </a:ext>
            </a:extLst>
          </p:cNvPr>
          <p:cNvPicPr>
            <a:picLocks noChangeAspect="1"/>
          </p:cNvPicPr>
          <p:nvPr/>
        </p:nvPicPr>
        <p:blipFill>
          <a:blip r:embed="rId2"/>
          <a:stretch>
            <a:fillRect/>
          </a:stretch>
        </p:blipFill>
        <p:spPr>
          <a:xfrm>
            <a:off x="3249468" y="737721"/>
            <a:ext cx="4469091" cy="5869310"/>
          </a:xfrm>
          <a:prstGeom prst="rect">
            <a:avLst/>
          </a:prstGeom>
        </p:spPr>
      </p:pic>
      <p:sp>
        <p:nvSpPr>
          <p:cNvPr id="3" name="Slide Number Placeholder 2">
            <a:extLst>
              <a:ext uri="{FF2B5EF4-FFF2-40B4-BE49-F238E27FC236}">
                <a16:creationId xmlns:a16="http://schemas.microsoft.com/office/drawing/2014/main" id="{57BBFA04-372F-A1EB-829C-461D07E3703A}"/>
              </a:ext>
            </a:extLst>
          </p:cNvPr>
          <p:cNvSpPr>
            <a:spLocks noGrp="1"/>
          </p:cNvSpPr>
          <p:nvPr>
            <p:ph type="sldNum" sz="quarter" idx="12"/>
          </p:nvPr>
        </p:nvSpPr>
        <p:spPr/>
        <p:txBody>
          <a:bodyPr/>
          <a:lstStyle/>
          <a:p>
            <a:fld id="{0B55C215-7F9A-4AB7-8398-183B47447BCF}" type="slidenum">
              <a:rPr lang="en-US" smtClean="0"/>
              <a:pPr/>
              <a:t>12</a:t>
            </a:fld>
            <a:endParaRPr lang="en-US"/>
          </a:p>
        </p:txBody>
      </p:sp>
      <p:sp>
        <p:nvSpPr>
          <p:cNvPr id="4" name="Title 3">
            <a:extLst>
              <a:ext uri="{FF2B5EF4-FFF2-40B4-BE49-F238E27FC236}">
                <a16:creationId xmlns:a16="http://schemas.microsoft.com/office/drawing/2014/main" id="{24256A3F-CED8-00F6-88AB-CB6109FA6640}"/>
              </a:ext>
            </a:extLst>
          </p:cNvPr>
          <p:cNvSpPr>
            <a:spLocks noGrp="1"/>
          </p:cNvSpPr>
          <p:nvPr>
            <p:ph type="title"/>
          </p:nvPr>
        </p:nvSpPr>
        <p:spPr/>
        <p:txBody>
          <a:bodyPr/>
          <a:lstStyle/>
          <a:p>
            <a:r>
              <a:rPr lang="en-US" dirty="0"/>
              <a:t>Working with MCNP input files</a:t>
            </a:r>
          </a:p>
        </p:txBody>
      </p:sp>
      <p:sp>
        <p:nvSpPr>
          <p:cNvPr id="12" name="Text Placeholder 5">
            <a:extLst>
              <a:ext uri="{FF2B5EF4-FFF2-40B4-BE49-F238E27FC236}">
                <a16:creationId xmlns:a16="http://schemas.microsoft.com/office/drawing/2014/main" id="{118A4009-79D7-EF45-8042-6E794C3EA209}"/>
              </a:ext>
            </a:extLst>
          </p:cNvPr>
          <p:cNvSpPr txBox="1">
            <a:spLocks/>
          </p:cNvSpPr>
          <p:nvPr/>
        </p:nvSpPr>
        <p:spPr>
          <a:xfrm>
            <a:off x="431371" y="1196890"/>
            <a:ext cx="11233151" cy="446276"/>
          </a:xfrm>
          <a:prstGeom prst="rect">
            <a:avLst/>
          </a:prstGeom>
          <a:ln w="6350">
            <a:noFill/>
          </a:ln>
        </p:spPr>
        <p:txBody>
          <a:bodyPr vert="horz" lIns="91440" tIns="45720" rIns="91440" bIns="45720" rtlCol="0">
            <a:spAutoFit/>
          </a:bodyPr>
          <a:lstStyle>
            <a:lvl1pPr marL="0" indent="0" algn="l" defTabSz="914400" rtl="0" eaLnBrk="1" latinLnBrk="0" hangingPunct="1">
              <a:lnSpc>
                <a:spcPct val="100000"/>
              </a:lnSpc>
              <a:spcBef>
                <a:spcPts val="400"/>
              </a:spcBef>
              <a:buFont typeface="Arial" pitchFamily="34" charset="0"/>
              <a:buNone/>
              <a:defRPr sz="2300" b="1" kern="1200">
                <a:solidFill>
                  <a:schemeClr val="tx2"/>
                </a:solidFill>
                <a:latin typeface="+mj-lt"/>
                <a:ea typeface="+mn-ea"/>
                <a:cs typeface="+mn-cs"/>
              </a:defRPr>
            </a:lvl1pPr>
            <a:lvl2pPr marL="539750" indent="-200025"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2pPr>
            <a:lvl3pPr marL="898525" indent="-179388"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3pPr>
            <a:lvl4pPr marL="1258888" indent="-180975"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4pPr>
            <a:lvl5pPr marL="1617663" indent="-179388"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Overview</a:t>
            </a:r>
          </a:p>
        </p:txBody>
      </p:sp>
      <p:sp>
        <p:nvSpPr>
          <p:cNvPr id="15" name="Rectangle 14">
            <a:extLst>
              <a:ext uri="{FF2B5EF4-FFF2-40B4-BE49-F238E27FC236}">
                <a16:creationId xmlns:a16="http://schemas.microsoft.com/office/drawing/2014/main" id="{7D16ADFB-0CEB-63FF-54A2-E888200F66BE}"/>
              </a:ext>
            </a:extLst>
          </p:cNvPr>
          <p:cNvSpPr/>
          <p:nvPr/>
        </p:nvSpPr>
        <p:spPr>
          <a:xfrm>
            <a:off x="3689738" y="4761189"/>
            <a:ext cx="409575" cy="18097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851D8BD-AC64-8EFB-859C-1B4F7835853A}"/>
              </a:ext>
            </a:extLst>
          </p:cNvPr>
          <p:cNvSpPr/>
          <p:nvPr/>
        </p:nvSpPr>
        <p:spPr>
          <a:xfrm>
            <a:off x="3689738" y="5084962"/>
            <a:ext cx="409575" cy="180976"/>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6248191-4A0A-EFF5-F737-BE854FD07412}"/>
              </a:ext>
            </a:extLst>
          </p:cNvPr>
          <p:cNvSpPr/>
          <p:nvPr/>
        </p:nvSpPr>
        <p:spPr>
          <a:xfrm>
            <a:off x="3689738" y="5408736"/>
            <a:ext cx="1205535" cy="180975"/>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262DD0B8-F567-64D1-9D51-5093A32CBAF8}"/>
              </a:ext>
            </a:extLst>
          </p:cNvPr>
          <p:cNvPicPr>
            <a:picLocks noChangeAspect="1"/>
          </p:cNvPicPr>
          <p:nvPr/>
        </p:nvPicPr>
        <p:blipFill>
          <a:blip r:embed="rId3"/>
          <a:stretch>
            <a:fillRect/>
          </a:stretch>
        </p:blipFill>
        <p:spPr>
          <a:xfrm>
            <a:off x="7804726" y="996579"/>
            <a:ext cx="4312449" cy="5351593"/>
          </a:xfrm>
          <a:prstGeom prst="rect">
            <a:avLst/>
          </a:prstGeom>
        </p:spPr>
      </p:pic>
      <p:sp>
        <p:nvSpPr>
          <p:cNvPr id="9" name="TextBox 8">
            <a:extLst>
              <a:ext uri="{FF2B5EF4-FFF2-40B4-BE49-F238E27FC236}">
                <a16:creationId xmlns:a16="http://schemas.microsoft.com/office/drawing/2014/main" id="{05AB8AA3-42E5-EC28-578C-544C8DE4D523}"/>
              </a:ext>
            </a:extLst>
          </p:cNvPr>
          <p:cNvSpPr txBox="1"/>
          <p:nvPr/>
        </p:nvSpPr>
        <p:spPr>
          <a:xfrm>
            <a:off x="70492" y="1714565"/>
            <a:ext cx="3275988" cy="4770537"/>
          </a:xfrm>
          <a:prstGeom prst="rect">
            <a:avLst/>
          </a:prstGeom>
          <a:noFill/>
        </p:spPr>
        <p:txBody>
          <a:bodyPr wrap="square" rtlCol="0">
            <a:spAutoFit/>
          </a:bodyPr>
          <a:lstStyle/>
          <a:p>
            <a:pPr algn="just"/>
            <a:r>
              <a:rPr lang="en-US" sz="1600" dirty="0"/>
              <a:t>F4Enix MCNP input API:</a:t>
            </a:r>
          </a:p>
          <a:p>
            <a:pPr marL="285750" indent="-285750" algn="just">
              <a:buFont typeface="Arial" panose="020B0604020202020204" pitchFamily="34" charset="0"/>
              <a:buChar char="•"/>
            </a:pPr>
            <a:r>
              <a:rPr lang="en-US" sz="1600" dirty="0"/>
              <a:t>Read/write input files</a:t>
            </a:r>
          </a:p>
          <a:p>
            <a:pPr marL="285750" indent="-285750">
              <a:buFont typeface="Arial" panose="020B0604020202020204" pitchFamily="34" charset="0"/>
              <a:buChar char="•"/>
            </a:pPr>
            <a:r>
              <a:rPr lang="en-US" sz="1600" dirty="0"/>
              <a:t>Cell modification: material, density, fill, universe, importance…</a:t>
            </a:r>
          </a:p>
          <a:p>
            <a:pPr marL="285750" indent="-285750">
              <a:buFont typeface="Arial" panose="020B0604020202020204" pitchFamily="34" charset="0"/>
              <a:buChar char="•"/>
            </a:pPr>
            <a:r>
              <a:rPr lang="en-US" sz="1600" dirty="0"/>
              <a:t>Addition of surfaces to cells definition, cells union, cells hashing…</a:t>
            </a:r>
          </a:p>
          <a:p>
            <a:pPr marL="285750" indent="-285750">
              <a:buFont typeface="Arial" panose="020B0604020202020204" pitchFamily="34" charset="0"/>
              <a:buChar char="•"/>
            </a:pPr>
            <a:r>
              <a:rPr lang="en-US" sz="1600" dirty="0"/>
              <a:t>Surfaces parsing and modification</a:t>
            </a:r>
          </a:p>
          <a:p>
            <a:pPr marL="285750" indent="-285750">
              <a:buFont typeface="Arial" panose="020B0604020202020204" pitchFamily="34" charset="0"/>
              <a:buChar char="•"/>
            </a:pPr>
            <a:r>
              <a:rPr lang="en-US" sz="1600" dirty="0"/>
              <a:t>Parsing of materials</a:t>
            </a:r>
          </a:p>
          <a:p>
            <a:pPr marL="285750" indent="-285750">
              <a:buFont typeface="Arial" panose="020B0604020202020204" pitchFamily="34" charset="0"/>
              <a:buChar char="•"/>
            </a:pPr>
            <a:r>
              <a:rPr lang="en-US" sz="1600" dirty="0"/>
              <a:t>From atom to mass fraction</a:t>
            </a:r>
          </a:p>
          <a:p>
            <a:pPr marL="285750" indent="-285750">
              <a:buFont typeface="Arial" panose="020B0604020202020204" pitchFamily="34" charset="0"/>
              <a:buChar char="•"/>
            </a:pPr>
            <a:r>
              <a:rPr lang="en-US" sz="1600" dirty="0"/>
              <a:t>Generation of new materials and materials mixtures</a:t>
            </a:r>
          </a:p>
          <a:p>
            <a:pPr marL="285750" indent="-285750">
              <a:buFont typeface="Arial" panose="020B0604020202020204" pitchFamily="34" charset="0"/>
              <a:buChar char="•"/>
            </a:pPr>
            <a:r>
              <a:rPr lang="en-US" sz="1600" dirty="0"/>
              <a:t>Translation between libraries</a:t>
            </a:r>
          </a:p>
          <a:p>
            <a:pPr marL="285750" indent="-285750">
              <a:buFont typeface="Arial" panose="020B0604020202020204" pitchFamily="34" charset="0"/>
              <a:buChar char="•"/>
            </a:pPr>
            <a:r>
              <a:rPr lang="en-US" sz="1600" dirty="0"/>
              <a:t>Cells/Universes extraction</a:t>
            </a:r>
          </a:p>
          <a:p>
            <a:pPr marL="285750" indent="-285750">
              <a:buFont typeface="Arial" panose="020B0604020202020204" pitchFamily="34" charset="0"/>
              <a:buChar char="•"/>
            </a:pPr>
            <a:r>
              <a:rPr lang="en-US" sz="1600" dirty="0"/>
              <a:t>Sectors’ extraction from E-Lite</a:t>
            </a:r>
          </a:p>
          <a:p>
            <a:pPr marL="285750" indent="-285750">
              <a:buFont typeface="Arial" panose="020B0604020202020204" pitchFamily="34" charset="0"/>
              <a:buChar char="•"/>
            </a:pPr>
            <a:r>
              <a:rPr lang="en-US" sz="1600" dirty="0"/>
              <a:t>Inputs merging</a:t>
            </a:r>
          </a:p>
          <a:p>
            <a:pPr marL="285750" indent="-285750">
              <a:buFont typeface="Arial" panose="020B0604020202020204" pitchFamily="34" charset="0"/>
              <a:buChar char="•"/>
            </a:pPr>
            <a:r>
              <a:rPr lang="en-US" sz="1600" dirty="0"/>
              <a:t>F4/F6 tallies definition</a:t>
            </a:r>
          </a:p>
          <a:p>
            <a:pPr marL="285750" indent="-285750">
              <a:buFont typeface="Arial" panose="020B0604020202020204" pitchFamily="34" charset="0"/>
              <a:buChar char="•"/>
            </a:pPr>
            <a:r>
              <a:rPr lang="en-US" sz="1600" dirty="0"/>
              <a:t>…</a:t>
            </a:r>
          </a:p>
        </p:txBody>
      </p:sp>
    </p:spTree>
    <p:extLst>
      <p:ext uri="{BB962C8B-B14F-4D97-AF65-F5344CB8AC3E}">
        <p14:creationId xmlns:p14="http://schemas.microsoft.com/office/powerpoint/2010/main" val="2632235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D7E0927-4B10-8147-237B-4A515705075C}"/>
              </a:ext>
            </a:extLst>
          </p:cNvPr>
          <p:cNvSpPr>
            <a:spLocks noGrp="1"/>
          </p:cNvSpPr>
          <p:nvPr>
            <p:ph type="sldNum" sz="quarter" idx="12"/>
          </p:nvPr>
        </p:nvSpPr>
        <p:spPr/>
        <p:txBody>
          <a:bodyPr/>
          <a:lstStyle/>
          <a:p>
            <a:fld id="{0B55C215-7F9A-4AB7-8398-183B47447BCF}" type="slidenum">
              <a:rPr lang="en-US" smtClean="0"/>
              <a:pPr/>
              <a:t>13</a:t>
            </a:fld>
            <a:endParaRPr lang="en-US"/>
          </a:p>
        </p:txBody>
      </p:sp>
      <p:sp>
        <p:nvSpPr>
          <p:cNvPr id="4" name="Title 3">
            <a:extLst>
              <a:ext uri="{FF2B5EF4-FFF2-40B4-BE49-F238E27FC236}">
                <a16:creationId xmlns:a16="http://schemas.microsoft.com/office/drawing/2014/main" id="{CF95A6DD-3C30-546D-D298-323B2172D7EA}"/>
              </a:ext>
            </a:extLst>
          </p:cNvPr>
          <p:cNvSpPr>
            <a:spLocks noGrp="1"/>
          </p:cNvSpPr>
          <p:nvPr>
            <p:ph type="title"/>
          </p:nvPr>
        </p:nvSpPr>
        <p:spPr/>
        <p:txBody>
          <a:bodyPr/>
          <a:lstStyle/>
          <a:p>
            <a:r>
              <a:rPr lang="en-US" dirty="0"/>
              <a:t>Working with D1S-UNED files</a:t>
            </a:r>
          </a:p>
        </p:txBody>
      </p:sp>
      <p:sp>
        <p:nvSpPr>
          <p:cNvPr id="13" name="Text Placeholder 5">
            <a:extLst>
              <a:ext uri="{FF2B5EF4-FFF2-40B4-BE49-F238E27FC236}">
                <a16:creationId xmlns:a16="http://schemas.microsoft.com/office/drawing/2014/main" id="{DD7D6EE4-8D3A-ED91-EFFF-4D0F9B94CB4D}"/>
              </a:ext>
            </a:extLst>
          </p:cNvPr>
          <p:cNvSpPr txBox="1">
            <a:spLocks/>
          </p:cNvSpPr>
          <p:nvPr/>
        </p:nvSpPr>
        <p:spPr>
          <a:xfrm>
            <a:off x="431801" y="1081856"/>
            <a:ext cx="11233151" cy="446276"/>
          </a:xfrm>
          <a:prstGeom prst="rect">
            <a:avLst/>
          </a:prstGeom>
          <a:ln w="6350">
            <a:noFill/>
          </a:ln>
        </p:spPr>
        <p:txBody>
          <a:bodyPr vert="horz" lIns="91440" tIns="45720" rIns="91440" bIns="45720" rtlCol="0">
            <a:spAutoFit/>
          </a:bodyPr>
          <a:lstStyle>
            <a:lvl1pPr marL="0" indent="0" algn="l" defTabSz="914400" rtl="0" eaLnBrk="1" latinLnBrk="0" hangingPunct="1">
              <a:lnSpc>
                <a:spcPct val="100000"/>
              </a:lnSpc>
              <a:spcBef>
                <a:spcPts val="400"/>
              </a:spcBef>
              <a:buFont typeface="Arial" pitchFamily="34" charset="0"/>
              <a:buNone/>
              <a:defRPr sz="2300" b="1" kern="1200">
                <a:solidFill>
                  <a:schemeClr val="tx2"/>
                </a:solidFill>
                <a:latin typeface="+mj-lt"/>
                <a:ea typeface="+mn-ea"/>
                <a:cs typeface="+mn-cs"/>
              </a:defRPr>
            </a:lvl1pPr>
            <a:lvl2pPr marL="539750" indent="-200025"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2pPr>
            <a:lvl3pPr marL="898525" indent="-179388"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3pPr>
            <a:lvl4pPr marL="1258888" indent="-180975"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4pPr>
            <a:lvl5pPr marL="1617663" indent="-179388"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D1S_input</a:t>
            </a:r>
          </a:p>
        </p:txBody>
      </p:sp>
      <p:pic>
        <p:nvPicPr>
          <p:cNvPr id="6" name="Picture 5">
            <a:extLst>
              <a:ext uri="{FF2B5EF4-FFF2-40B4-BE49-F238E27FC236}">
                <a16:creationId xmlns:a16="http://schemas.microsoft.com/office/drawing/2014/main" id="{857C2FA5-D209-2CD9-C3BA-4065F36A44C7}"/>
              </a:ext>
            </a:extLst>
          </p:cNvPr>
          <p:cNvPicPr>
            <a:picLocks noChangeAspect="1"/>
          </p:cNvPicPr>
          <p:nvPr/>
        </p:nvPicPr>
        <p:blipFill>
          <a:blip r:embed="rId2"/>
          <a:stretch>
            <a:fillRect/>
          </a:stretch>
        </p:blipFill>
        <p:spPr>
          <a:xfrm>
            <a:off x="431371" y="1546648"/>
            <a:ext cx="5079833" cy="1695919"/>
          </a:xfrm>
          <a:prstGeom prst="rect">
            <a:avLst/>
          </a:prstGeom>
        </p:spPr>
      </p:pic>
      <p:pic>
        <p:nvPicPr>
          <p:cNvPr id="9" name="Picture 8">
            <a:extLst>
              <a:ext uri="{FF2B5EF4-FFF2-40B4-BE49-F238E27FC236}">
                <a16:creationId xmlns:a16="http://schemas.microsoft.com/office/drawing/2014/main" id="{99FA14C3-CE33-B6AB-9323-02D41067F142}"/>
              </a:ext>
            </a:extLst>
          </p:cNvPr>
          <p:cNvPicPr>
            <a:picLocks noChangeAspect="1"/>
          </p:cNvPicPr>
          <p:nvPr/>
        </p:nvPicPr>
        <p:blipFill>
          <a:blip r:embed="rId3"/>
          <a:stretch>
            <a:fillRect/>
          </a:stretch>
        </p:blipFill>
        <p:spPr>
          <a:xfrm>
            <a:off x="6680798" y="1904653"/>
            <a:ext cx="5306637" cy="4301231"/>
          </a:xfrm>
          <a:prstGeom prst="rect">
            <a:avLst/>
          </a:prstGeom>
        </p:spPr>
      </p:pic>
      <p:pic>
        <p:nvPicPr>
          <p:cNvPr id="11" name="Picture 10">
            <a:extLst>
              <a:ext uri="{FF2B5EF4-FFF2-40B4-BE49-F238E27FC236}">
                <a16:creationId xmlns:a16="http://schemas.microsoft.com/office/drawing/2014/main" id="{1E0FE5C3-974A-FCA1-1102-81F182DFDA69}"/>
              </a:ext>
            </a:extLst>
          </p:cNvPr>
          <p:cNvPicPr>
            <a:picLocks noChangeAspect="1"/>
          </p:cNvPicPr>
          <p:nvPr/>
        </p:nvPicPr>
        <p:blipFill>
          <a:blip r:embed="rId4"/>
          <a:stretch>
            <a:fillRect/>
          </a:stretch>
        </p:blipFill>
        <p:spPr>
          <a:xfrm>
            <a:off x="514306" y="3407788"/>
            <a:ext cx="4913961" cy="2926040"/>
          </a:xfrm>
          <a:prstGeom prst="rect">
            <a:avLst/>
          </a:prstGeom>
        </p:spPr>
      </p:pic>
      <p:sp>
        <p:nvSpPr>
          <p:cNvPr id="15" name="TextBox 14">
            <a:extLst>
              <a:ext uri="{FF2B5EF4-FFF2-40B4-BE49-F238E27FC236}">
                <a16:creationId xmlns:a16="http://schemas.microsoft.com/office/drawing/2014/main" id="{955317BF-FDD2-78F4-2A57-D563D472CC32}"/>
              </a:ext>
            </a:extLst>
          </p:cNvPr>
          <p:cNvSpPr txBox="1"/>
          <p:nvPr/>
        </p:nvSpPr>
        <p:spPr>
          <a:xfrm>
            <a:off x="2223429" y="4669653"/>
            <a:ext cx="3204838" cy="1200329"/>
          </a:xfrm>
          <a:prstGeom prst="rect">
            <a:avLst/>
          </a:prstGeom>
          <a:noFill/>
        </p:spPr>
        <p:txBody>
          <a:bodyPr wrap="square" rtlCol="0">
            <a:spAutoFit/>
          </a:bodyPr>
          <a:lstStyle/>
          <a:p>
            <a:r>
              <a:rPr lang="en-US" dirty="0"/>
              <a:t>It is possible to generate all possible reactions that could originate from the materials contained in the MCNP input</a:t>
            </a:r>
          </a:p>
        </p:txBody>
      </p:sp>
      <p:sp>
        <p:nvSpPr>
          <p:cNvPr id="16" name="TextBox 15">
            <a:extLst>
              <a:ext uri="{FF2B5EF4-FFF2-40B4-BE49-F238E27FC236}">
                <a16:creationId xmlns:a16="http://schemas.microsoft.com/office/drawing/2014/main" id="{A2AE3F38-80D9-A508-57C5-4823C9F2D201}"/>
              </a:ext>
            </a:extLst>
          </p:cNvPr>
          <p:cNvSpPr txBox="1"/>
          <p:nvPr/>
        </p:nvSpPr>
        <p:spPr>
          <a:xfrm>
            <a:off x="3961628" y="1655943"/>
            <a:ext cx="1620598" cy="1477328"/>
          </a:xfrm>
          <a:prstGeom prst="rect">
            <a:avLst/>
          </a:prstGeom>
          <a:noFill/>
        </p:spPr>
        <p:txBody>
          <a:bodyPr wrap="square" rtlCol="0">
            <a:spAutoFit/>
          </a:bodyPr>
          <a:lstStyle/>
          <a:p>
            <a:r>
              <a:rPr lang="en-US" dirty="0"/>
              <a:t>A D1S_input may also include its radiation and irradiation file</a:t>
            </a:r>
          </a:p>
        </p:txBody>
      </p:sp>
      <p:sp>
        <p:nvSpPr>
          <p:cNvPr id="17" name="TextBox 16">
            <a:extLst>
              <a:ext uri="{FF2B5EF4-FFF2-40B4-BE49-F238E27FC236}">
                <a16:creationId xmlns:a16="http://schemas.microsoft.com/office/drawing/2014/main" id="{24644010-87CB-603B-1A0A-549DA5E8A61C}"/>
              </a:ext>
            </a:extLst>
          </p:cNvPr>
          <p:cNvSpPr txBox="1"/>
          <p:nvPr/>
        </p:nvSpPr>
        <p:spPr>
          <a:xfrm>
            <a:off x="6751819" y="1029762"/>
            <a:ext cx="5182693" cy="923330"/>
          </a:xfrm>
          <a:prstGeom prst="rect">
            <a:avLst/>
          </a:prstGeom>
          <a:noFill/>
        </p:spPr>
        <p:txBody>
          <a:bodyPr wrap="square" rtlCol="0">
            <a:spAutoFit/>
          </a:bodyPr>
          <a:lstStyle/>
          <a:p>
            <a:r>
              <a:rPr lang="en-US" dirty="0"/>
              <a:t>Or given an irradiation file (i.e., all important daughters have been defined), the reaction file can be automatically generated.</a:t>
            </a:r>
          </a:p>
        </p:txBody>
      </p:sp>
    </p:spTree>
    <p:extLst>
      <p:ext uri="{BB962C8B-B14F-4D97-AF65-F5344CB8AC3E}">
        <p14:creationId xmlns:p14="http://schemas.microsoft.com/office/powerpoint/2010/main" val="40445207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D7E0927-4B10-8147-237B-4A515705075C}"/>
              </a:ext>
            </a:extLst>
          </p:cNvPr>
          <p:cNvSpPr>
            <a:spLocks noGrp="1"/>
          </p:cNvSpPr>
          <p:nvPr>
            <p:ph type="sldNum" sz="quarter" idx="12"/>
          </p:nvPr>
        </p:nvSpPr>
        <p:spPr/>
        <p:txBody>
          <a:bodyPr/>
          <a:lstStyle/>
          <a:p>
            <a:fld id="{0B55C215-7F9A-4AB7-8398-183B47447BCF}" type="slidenum">
              <a:rPr lang="en-US" smtClean="0"/>
              <a:pPr/>
              <a:t>14</a:t>
            </a:fld>
            <a:endParaRPr lang="en-US"/>
          </a:p>
        </p:txBody>
      </p:sp>
      <p:sp>
        <p:nvSpPr>
          <p:cNvPr id="4" name="Title 3">
            <a:extLst>
              <a:ext uri="{FF2B5EF4-FFF2-40B4-BE49-F238E27FC236}">
                <a16:creationId xmlns:a16="http://schemas.microsoft.com/office/drawing/2014/main" id="{CF95A6DD-3C30-546D-D298-323B2172D7EA}"/>
              </a:ext>
            </a:extLst>
          </p:cNvPr>
          <p:cNvSpPr>
            <a:spLocks noGrp="1"/>
          </p:cNvSpPr>
          <p:nvPr>
            <p:ph type="title"/>
          </p:nvPr>
        </p:nvSpPr>
        <p:spPr/>
        <p:txBody>
          <a:bodyPr/>
          <a:lstStyle/>
          <a:p>
            <a:r>
              <a:rPr lang="en-US" dirty="0"/>
              <a:t>Working with D1S-UNED files</a:t>
            </a:r>
          </a:p>
        </p:txBody>
      </p:sp>
      <p:pic>
        <p:nvPicPr>
          <p:cNvPr id="8" name="Picture 7">
            <a:extLst>
              <a:ext uri="{FF2B5EF4-FFF2-40B4-BE49-F238E27FC236}">
                <a16:creationId xmlns:a16="http://schemas.microsoft.com/office/drawing/2014/main" id="{6037DBFF-1EFA-65F8-BAA2-B235DE55FBB4}"/>
              </a:ext>
            </a:extLst>
          </p:cNvPr>
          <p:cNvPicPr>
            <a:picLocks noChangeAspect="1"/>
          </p:cNvPicPr>
          <p:nvPr/>
        </p:nvPicPr>
        <p:blipFill>
          <a:blip r:embed="rId2"/>
          <a:stretch>
            <a:fillRect/>
          </a:stretch>
        </p:blipFill>
        <p:spPr>
          <a:xfrm>
            <a:off x="416095" y="3350538"/>
            <a:ext cx="4514850" cy="2505075"/>
          </a:xfrm>
          <a:prstGeom prst="rect">
            <a:avLst/>
          </a:prstGeom>
        </p:spPr>
      </p:pic>
      <p:pic>
        <p:nvPicPr>
          <p:cNvPr id="12" name="Picture 11">
            <a:extLst>
              <a:ext uri="{FF2B5EF4-FFF2-40B4-BE49-F238E27FC236}">
                <a16:creationId xmlns:a16="http://schemas.microsoft.com/office/drawing/2014/main" id="{841ECEA8-1C68-038B-4B0B-CCAA9676647C}"/>
              </a:ext>
            </a:extLst>
          </p:cNvPr>
          <p:cNvPicPr>
            <a:picLocks noChangeAspect="1"/>
          </p:cNvPicPr>
          <p:nvPr/>
        </p:nvPicPr>
        <p:blipFill>
          <a:blip r:embed="rId3"/>
          <a:stretch>
            <a:fillRect/>
          </a:stretch>
        </p:blipFill>
        <p:spPr>
          <a:xfrm>
            <a:off x="5689430" y="1075127"/>
            <a:ext cx="6086475" cy="5067300"/>
          </a:xfrm>
          <a:prstGeom prst="rect">
            <a:avLst/>
          </a:prstGeom>
        </p:spPr>
      </p:pic>
      <p:sp>
        <p:nvSpPr>
          <p:cNvPr id="13" name="Text Placeholder 5">
            <a:extLst>
              <a:ext uri="{FF2B5EF4-FFF2-40B4-BE49-F238E27FC236}">
                <a16:creationId xmlns:a16="http://schemas.microsoft.com/office/drawing/2014/main" id="{DD7D6EE4-8D3A-ED91-EFFF-4D0F9B94CB4D}"/>
              </a:ext>
            </a:extLst>
          </p:cNvPr>
          <p:cNvSpPr txBox="1">
            <a:spLocks/>
          </p:cNvSpPr>
          <p:nvPr/>
        </p:nvSpPr>
        <p:spPr>
          <a:xfrm>
            <a:off x="431801" y="1268289"/>
            <a:ext cx="11233151" cy="446276"/>
          </a:xfrm>
          <a:prstGeom prst="rect">
            <a:avLst/>
          </a:prstGeom>
          <a:ln w="6350">
            <a:noFill/>
          </a:ln>
        </p:spPr>
        <p:txBody>
          <a:bodyPr vert="horz" lIns="91440" tIns="45720" rIns="91440" bIns="45720" rtlCol="0">
            <a:spAutoFit/>
          </a:bodyPr>
          <a:lstStyle>
            <a:lvl1pPr marL="0" indent="0" algn="l" defTabSz="914400" rtl="0" eaLnBrk="1" latinLnBrk="0" hangingPunct="1">
              <a:lnSpc>
                <a:spcPct val="100000"/>
              </a:lnSpc>
              <a:spcBef>
                <a:spcPts val="400"/>
              </a:spcBef>
              <a:buFont typeface="Arial" pitchFamily="34" charset="0"/>
              <a:buNone/>
              <a:defRPr sz="2300" b="1" kern="1200">
                <a:solidFill>
                  <a:schemeClr val="tx2"/>
                </a:solidFill>
                <a:latin typeface="+mj-lt"/>
                <a:ea typeface="+mn-ea"/>
                <a:cs typeface="+mn-cs"/>
              </a:defRPr>
            </a:lvl1pPr>
            <a:lvl2pPr marL="539750" indent="-200025"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2pPr>
            <a:lvl3pPr marL="898525" indent="-179388"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3pPr>
            <a:lvl4pPr marL="1258888" indent="-180975"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4pPr>
            <a:lvl5pPr marL="1617663" indent="-179388"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Reaction and Irradiation files</a:t>
            </a:r>
          </a:p>
        </p:txBody>
      </p:sp>
      <p:sp>
        <p:nvSpPr>
          <p:cNvPr id="14" name="TextBox 13">
            <a:extLst>
              <a:ext uri="{FF2B5EF4-FFF2-40B4-BE49-F238E27FC236}">
                <a16:creationId xmlns:a16="http://schemas.microsoft.com/office/drawing/2014/main" id="{34F48882-DBE9-D794-8992-B13E30BAC6BF}"/>
              </a:ext>
            </a:extLst>
          </p:cNvPr>
          <p:cNvSpPr txBox="1"/>
          <p:nvPr/>
        </p:nvSpPr>
        <p:spPr>
          <a:xfrm>
            <a:off x="416095" y="1957313"/>
            <a:ext cx="4324581" cy="923330"/>
          </a:xfrm>
          <a:prstGeom prst="rect">
            <a:avLst/>
          </a:prstGeom>
          <a:noFill/>
        </p:spPr>
        <p:txBody>
          <a:bodyPr wrap="square" rtlCol="0">
            <a:spAutoFit/>
          </a:bodyPr>
          <a:lstStyle/>
          <a:p>
            <a:r>
              <a:rPr lang="en-US" dirty="0"/>
              <a:t>Simple files structures that are fully parsed.</a:t>
            </a:r>
          </a:p>
          <a:p>
            <a:r>
              <a:rPr lang="en-US" dirty="0"/>
              <a:t>Everything on this files is organized in single Reaction and Irradiation objects.</a:t>
            </a:r>
          </a:p>
        </p:txBody>
      </p:sp>
    </p:spTree>
    <p:extLst>
      <p:ext uri="{BB962C8B-B14F-4D97-AF65-F5344CB8AC3E}">
        <p14:creationId xmlns:p14="http://schemas.microsoft.com/office/powerpoint/2010/main" val="1036529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652368B-8098-92F3-24B4-11901B8DB5CF}"/>
              </a:ext>
            </a:extLst>
          </p:cNvPr>
          <p:cNvSpPr>
            <a:spLocks noGrp="1"/>
          </p:cNvSpPr>
          <p:nvPr>
            <p:ph type="sldNum" sz="quarter" idx="12"/>
          </p:nvPr>
        </p:nvSpPr>
        <p:spPr/>
        <p:txBody>
          <a:bodyPr/>
          <a:lstStyle/>
          <a:p>
            <a:fld id="{0B55C215-7F9A-4AB7-8398-183B47447BCF}" type="slidenum">
              <a:rPr lang="en-US" smtClean="0"/>
              <a:pPr/>
              <a:t>15</a:t>
            </a:fld>
            <a:endParaRPr lang="en-US"/>
          </a:p>
        </p:txBody>
      </p:sp>
      <p:sp>
        <p:nvSpPr>
          <p:cNvPr id="4" name="Title 3">
            <a:extLst>
              <a:ext uri="{FF2B5EF4-FFF2-40B4-BE49-F238E27FC236}">
                <a16:creationId xmlns:a16="http://schemas.microsoft.com/office/drawing/2014/main" id="{846F8157-ECC9-7BDF-15EE-6441871E6F5A}"/>
              </a:ext>
            </a:extLst>
          </p:cNvPr>
          <p:cNvSpPr>
            <a:spLocks noGrp="1"/>
          </p:cNvSpPr>
          <p:nvPr>
            <p:ph type="title"/>
          </p:nvPr>
        </p:nvSpPr>
        <p:spPr/>
        <p:txBody>
          <a:bodyPr/>
          <a:lstStyle/>
          <a:p>
            <a:r>
              <a:rPr lang="en-US" dirty="0"/>
              <a:t>Working with E-lite model</a:t>
            </a:r>
            <a:endParaRPr lang="en-IE" b="0" dirty="0"/>
          </a:p>
        </p:txBody>
      </p:sp>
      <p:sp>
        <p:nvSpPr>
          <p:cNvPr id="6" name="Text Placeholder 5">
            <a:extLst>
              <a:ext uri="{FF2B5EF4-FFF2-40B4-BE49-F238E27FC236}">
                <a16:creationId xmlns:a16="http://schemas.microsoft.com/office/drawing/2014/main" id="{1E5E39FE-7BD5-374B-706A-652ABE9E4071}"/>
              </a:ext>
            </a:extLst>
          </p:cNvPr>
          <p:cNvSpPr>
            <a:spLocks noGrp="1"/>
          </p:cNvSpPr>
          <p:nvPr>
            <p:ph type="body" sz="quarter" idx="14"/>
          </p:nvPr>
        </p:nvSpPr>
        <p:spPr/>
        <p:txBody>
          <a:bodyPr/>
          <a:lstStyle/>
          <a:p>
            <a:r>
              <a:rPr lang="en-US" dirty="0"/>
              <a:t>Extraction of sectors from E-lite 360 degrees model</a:t>
            </a:r>
            <a:endParaRPr lang="en-IE" dirty="0"/>
          </a:p>
        </p:txBody>
      </p:sp>
      <p:pic>
        <p:nvPicPr>
          <p:cNvPr id="8" name="Picture 7">
            <a:extLst>
              <a:ext uri="{FF2B5EF4-FFF2-40B4-BE49-F238E27FC236}">
                <a16:creationId xmlns:a16="http://schemas.microsoft.com/office/drawing/2014/main" id="{E9DCE56F-507D-8B7B-B589-3ED0442CE1CB}"/>
              </a:ext>
            </a:extLst>
          </p:cNvPr>
          <p:cNvPicPr>
            <a:picLocks noChangeAspect="1"/>
          </p:cNvPicPr>
          <p:nvPr/>
        </p:nvPicPr>
        <p:blipFill>
          <a:blip r:embed="rId2"/>
          <a:stretch>
            <a:fillRect/>
          </a:stretch>
        </p:blipFill>
        <p:spPr>
          <a:xfrm>
            <a:off x="0" y="2280479"/>
            <a:ext cx="3103130" cy="2998765"/>
          </a:xfrm>
          <a:prstGeom prst="rect">
            <a:avLst/>
          </a:prstGeom>
        </p:spPr>
      </p:pic>
      <p:pic>
        <p:nvPicPr>
          <p:cNvPr id="10" name="Picture 9">
            <a:extLst>
              <a:ext uri="{FF2B5EF4-FFF2-40B4-BE49-F238E27FC236}">
                <a16:creationId xmlns:a16="http://schemas.microsoft.com/office/drawing/2014/main" id="{BD9D16F8-11B8-5BA3-9A45-2B2C3C65D4C3}"/>
              </a:ext>
            </a:extLst>
          </p:cNvPr>
          <p:cNvPicPr>
            <a:picLocks noChangeAspect="1"/>
          </p:cNvPicPr>
          <p:nvPr/>
        </p:nvPicPr>
        <p:blipFill>
          <a:blip r:embed="rId3"/>
          <a:stretch>
            <a:fillRect/>
          </a:stretch>
        </p:blipFill>
        <p:spPr>
          <a:xfrm>
            <a:off x="4219681" y="2245516"/>
            <a:ext cx="3228975" cy="3324225"/>
          </a:xfrm>
          <a:prstGeom prst="rect">
            <a:avLst/>
          </a:prstGeom>
        </p:spPr>
      </p:pic>
      <p:sp>
        <p:nvSpPr>
          <p:cNvPr id="11" name="Rectangle 10">
            <a:extLst>
              <a:ext uri="{FF2B5EF4-FFF2-40B4-BE49-F238E27FC236}">
                <a16:creationId xmlns:a16="http://schemas.microsoft.com/office/drawing/2014/main" id="{83F5A4CE-8328-EDDF-12B3-C715C3006BDF}"/>
              </a:ext>
            </a:extLst>
          </p:cNvPr>
          <p:cNvSpPr/>
          <p:nvPr/>
        </p:nvSpPr>
        <p:spPr>
          <a:xfrm>
            <a:off x="1463486" y="3779860"/>
            <a:ext cx="1427207" cy="139073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6AD5FC94-88F0-85B6-1C6F-16F22536ACCB}"/>
              </a:ext>
            </a:extLst>
          </p:cNvPr>
          <p:cNvCxnSpPr>
            <a:cxnSpLocks/>
            <a:stCxn id="11" idx="3"/>
            <a:endCxn id="16" idx="1"/>
          </p:cNvCxnSpPr>
          <p:nvPr/>
        </p:nvCxnSpPr>
        <p:spPr>
          <a:xfrm flipV="1">
            <a:off x="2890693" y="3900133"/>
            <a:ext cx="1116552" cy="57509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0276B37C-3DDE-5227-8B26-AEEF44098279}"/>
              </a:ext>
            </a:extLst>
          </p:cNvPr>
          <p:cNvSpPr/>
          <p:nvPr/>
        </p:nvSpPr>
        <p:spPr>
          <a:xfrm>
            <a:off x="4007245" y="2245517"/>
            <a:ext cx="3362326" cy="33092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a:extLst>
              <a:ext uri="{FF2B5EF4-FFF2-40B4-BE49-F238E27FC236}">
                <a16:creationId xmlns:a16="http://schemas.microsoft.com/office/drawing/2014/main" id="{055596E9-D96A-537D-DFCF-1E6ABEB5ED77}"/>
              </a:ext>
            </a:extLst>
          </p:cNvPr>
          <p:cNvPicPr>
            <a:picLocks noChangeAspect="1"/>
          </p:cNvPicPr>
          <p:nvPr/>
        </p:nvPicPr>
        <p:blipFill>
          <a:blip r:embed="rId4"/>
          <a:stretch>
            <a:fillRect/>
          </a:stretch>
        </p:blipFill>
        <p:spPr>
          <a:xfrm>
            <a:off x="7585117" y="2368656"/>
            <a:ext cx="4428025" cy="3638048"/>
          </a:xfrm>
          <a:prstGeom prst="rect">
            <a:avLst/>
          </a:prstGeom>
        </p:spPr>
      </p:pic>
      <p:sp>
        <p:nvSpPr>
          <p:cNvPr id="23" name="Rectangle 22">
            <a:extLst>
              <a:ext uri="{FF2B5EF4-FFF2-40B4-BE49-F238E27FC236}">
                <a16:creationId xmlns:a16="http://schemas.microsoft.com/office/drawing/2014/main" id="{06CC9EE4-F60E-6CAA-0A77-03A81A6F8D6C}"/>
              </a:ext>
            </a:extLst>
          </p:cNvPr>
          <p:cNvSpPr/>
          <p:nvPr/>
        </p:nvSpPr>
        <p:spPr>
          <a:xfrm>
            <a:off x="9244946" y="2789867"/>
            <a:ext cx="554183" cy="27709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6" name="Rectangle 25">
            <a:extLst>
              <a:ext uri="{FF2B5EF4-FFF2-40B4-BE49-F238E27FC236}">
                <a16:creationId xmlns:a16="http://schemas.microsoft.com/office/drawing/2014/main" id="{67BB3B78-B649-B7B3-16C7-9CAB08444B49}"/>
              </a:ext>
            </a:extLst>
          </p:cNvPr>
          <p:cNvSpPr/>
          <p:nvPr/>
        </p:nvSpPr>
        <p:spPr>
          <a:xfrm>
            <a:off x="7664202" y="4159743"/>
            <a:ext cx="554183" cy="27709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3200617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9184D25-F5AD-162D-301B-2CB5067F988C}"/>
              </a:ext>
            </a:extLst>
          </p:cNvPr>
          <p:cNvSpPr>
            <a:spLocks noGrp="1"/>
          </p:cNvSpPr>
          <p:nvPr>
            <p:ph type="sldNum" sz="quarter" idx="12"/>
          </p:nvPr>
        </p:nvSpPr>
        <p:spPr/>
        <p:txBody>
          <a:bodyPr/>
          <a:lstStyle/>
          <a:p>
            <a:fld id="{0B55C215-7F9A-4AB7-8398-183B47447BCF}" type="slidenum">
              <a:rPr lang="en-US" smtClean="0"/>
              <a:pPr/>
              <a:t>16</a:t>
            </a:fld>
            <a:endParaRPr lang="en-US"/>
          </a:p>
        </p:txBody>
      </p:sp>
      <p:sp>
        <p:nvSpPr>
          <p:cNvPr id="4" name="Title 3">
            <a:extLst>
              <a:ext uri="{FF2B5EF4-FFF2-40B4-BE49-F238E27FC236}">
                <a16:creationId xmlns:a16="http://schemas.microsoft.com/office/drawing/2014/main" id="{DA912C9D-BED5-B7A4-02C2-46F2569269D3}"/>
              </a:ext>
            </a:extLst>
          </p:cNvPr>
          <p:cNvSpPr>
            <a:spLocks noGrp="1"/>
          </p:cNvSpPr>
          <p:nvPr>
            <p:ph type="title"/>
          </p:nvPr>
        </p:nvSpPr>
        <p:spPr>
          <a:xfrm>
            <a:off x="431371" y="71433"/>
            <a:ext cx="8448939" cy="810478"/>
          </a:xfrm>
        </p:spPr>
        <p:txBody>
          <a:bodyPr/>
          <a:lstStyle/>
          <a:p>
            <a:r>
              <a:rPr lang="en-US" dirty="0"/>
              <a:t>Working with </a:t>
            </a:r>
            <a:r>
              <a:rPr lang="en-US" dirty="0" err="1"/>
              <a:t>acefiles</a:t>
            </a:r>
            <a:r>
              <a:rPr lang="en-US" dirty="0"/>
              <a:t> and microscopic cross-sections collapsing</a:t>
            </a:r>
            <a:endParaRPr lang="en-IE" dirty="0"/>
          </a:p>
        </p:txBody>
      </p:sp>
      <p:pic>
        <p:nvPicPr>
          <p:cNvPr id="8" name="Picture 7">
            <a:extLst>
              <a:ext uri="{FF2B5EF4-FFF2-40B4-BE49-F238E27FC236}">
                <a16:creationId xmlns:a16="http://schemas.microsoft.com/office/drawing/2014/main" id="{7D863541-2ECC-A781-BC33-F69E18DC76BF}"/>
              </a:ext>
            </a:extLst>
          </p:cNvPr>
          <p:cNvPicPr>
            <a:picLocks noChangeAspect="1"/>
          </p:cNvPicPr>
          <p:nvPr/>
        </p:nvPicPr>
        <p:blipFill>
          <a:blip r:embed="rId2"/>
          <a:stretch>
            <a:fillRect/>
          </a:stretch>
        </p:blipFill>
        <p:spPr>
          <a:xfrm>
            <a:off x="44608" y="3451689"/>
            <a:ext cx="3974686" cy="2200966"/>
          </a:xfrm>
          <a:prstGeom prst="rect">
            <a:avLst/>
          </a:prstGeom>
        </p:spPr>
      </p:pic>
      <p:pic>
        <p:nvPicPr>
          <p:cNvPr id="10" name="Picture 9">
            <a:extLst>
              <a:ext uri="{FF2B5EF4-FFF2-40B4-BE49-F238E27FC236}">
                <a16:creationId xmlns:a16="http://schemas.microsoft.com/office/drawing/2014/main" id="{50485042-33BA-C656-0072-906A58AA911E}"/>
              </a:ext>
            </a:extLst>
          </p:cNvPr>
          <p:cNvPicPr>
            <a:picLocks noChangeAspect="1"/>
          </p:cNvPicPr>
          <p:nvPr/>
        </p:nvPicPr>
        <p:blipFill>
          <a:blip r:embed="rId3"/>
          <a:stretch>
            <a:fillRect/>
          </a:stretch>
        </p:blipFill>
        <p:spPr>
          <a:xfrm>
            <a:off x="4049632" y="1156764"/>
            <a:ext cx="4054893" cy="5020013"/>
          </a:xfrm>
          <a:prstGeom prst="rect">
            <a:avLst/>
          </a:prstGeom>
        </p:spPr>
      </p:pic>
      <p:pic>
        <p:nvPicPr>
          <p:cNvPr id="12" name="Picture 11">
            <a:extLst>
              <a:ext uri="{FF2B5EF4-FFF2-40B4-BE49-F238E27FC236}">
                <a16:creationId xmlns:a16="http://schemas.microsoft.com/office/drawing/2014/main" id="{FBB26086-90E1-F0F9-C038-92A22E32CA20}"/>
              </a:ext>
            </a:extLst>
          </p:cNvPr>
          <p:cNvPicPr>
            <a:picLocks noChangeAspect="1"/>
          </p:cNvPicPr>
          <p:nvPr/>
        </p:nvPicPr>
        <p:blipFill>
          <a:blip r:embed="rId4"/>
          <a:stretch>
            <a:fillRect/>
          </a:stretch>
        </p:blipFill>
        <p:spPr>
          <a:xfrm>
            <a:off x="8156029" y="2419925"/>
            <a:ext cx="3851243" cy="3060813"/>
          </a:xfrm>
          <a:prstGeom prst="rect">
            <a:avLst/>
          </a:prstGeom>
        </p:spPr>
      </p:pic>
      <p:sp>
        <p:nvSpPr>
          <p:cNvPr id="13" name="TextBox 12">
            <a:extLst>
              <a:ext uri="{FF2B5EF4-FFF2-40B4-BE49-F238E27FC236}">
                <a16:creationId xmlns:a16="http://schemas.microsoft.com/office/drawing/2014/main" id="{C5771D08-E226-9043-72B6-BB39A090F038}"/>
              </a:ext>
            </a:extLst>
          </p:cNvPr>
          <p:cNvSpPr txBox="1"/>
          <p:nvPr/>
        </p:nvSpPr>
        <p:spPr>
          <a:xfrm>
            <a:off x="250689" y="2759980"/>
            <a:ext cx="3747439" cy="646331"/>
          </a:xfrm>
          <a:prstGeom prst="rect">
            <a:avLst/>
          </a:prstGeom>
          <a:noFill/>
        </p:spPr>
        <p:txBody>
          <a:bodyPr wrap="square" rtlCol="0">
            <a:spAutoFit/>
          </a:bodyPr>
          <a:lstStyle/>
          <a:p>
            <a:r>
              <a:rPr lang="it-IT" dirty="0" err="1"/>
              <a:t>Several</a:t>
            </a:r>
            <a:r>
              <a:rPr lang="it-IT" dirty="0"/>
              <a:t> standard energy groups are </a:t>
            </a:r>
            <a:r>
              <a:rPr lang="it-IT" dirty="0" err="1"/>
              <a:t>predefined</a:t>
            </a:r>
            <a:endParaRPr lang="en-US" dirty="0"/>
          </a:p>
        </p:txBody>
      </p:sp>
      <p:sp>
        <p:nvSpPr>
          <p:cNvPr id="14" name="TextBox 13">
            <a:extLst>
              <a:ext uri="{FF2B5EF4-FFF2-40B4-BE49-F238E27FC236}">
                <a16:creationId xmlns:a16="http://schemas.microsoft.com/office/drawing/2014/main" id="{CE7EC486-55AA-8467-9B9C-FA84E99FD5C7}"/>
              </a:ext>
            </a:extLst>
          </p:cNvPr>
          <p:cNvSpPr txBox="1"/>
          <p:nvPr/>
        </p:nvSpPr>
        <p:spPr>
          <a:xfrm>
            <a:off x="8137107" y="1156764"/>
            <a:ext cx="4054893" cy="1077218"/>
          </a:xfrm>
          <a:prstGeom prst="rect">
            <a:avLst/>
          </a:prstGeom>
          <a:noFill/>
        </p:spPr>
        <p:txBody>
          <a:bodyPr wrap="square" rtlCol="0">
            <a:spAutoFit/>
          </a:bodyPr>
          <a:lstStyle/>
          <a:p>
            <a:pPr algn="just"/>
            <a:r>
              <a:rPr lang="it-IT" sz="1600" dirty="0" err="1"/>
              <a:t>Microscopic</a:t>
            </a:r>
            <a:r>
              <a:rPr lang="it-IT" sz="1600" dirty="0"/>
              <a:t> cross-</a:t>
            </a:r>
            <a:r>
              <a:rPr lang="it-IT" sz="1600" dirty="0" err="1"/>
              <a:t>sections</a:t>
            </a:r>
            <a:r>
              <a:rPr lang="it-IT" sz="1600" dirty="0"/>
              <a:t> can be </a:t>
            </a:r>
            <a:r>
              <a:rPr lang="it-IT" sz="1600" dirty="0" err="1"/>
              <a:t>retrieved</a:t>
            </a:r>
            <a:r>
              <a:rPr lang="it-IT" sz="1600" dirty="0"/>
              <a:t> </a:t>
            </a:r>
            <a:r>
              <a:rPr lang="it-IT" sz="1600" dirty="0" err="1"/>
              <a:t>as</a:t>
            </a:r>
            <a:r>
              <a:rPr lang="it-IT" sz="1600" dirty="0"/>
              <a:t> </a:t>
            </a:r>
            <a:r>
              <a:rPr lang="it-IT" sz="1600" dirty="0" err="1"/>
              <a:t>continuous</a:t>
            </a:r>
            <a:r>
              <a:rPr lang="it-IT" sz="1600" dirty="0"/>
              <a:t> </a:t>
            </a:r>
            <a:r>
              <a:rPr lang="it-IT" sz="1600" dirty="0" err="1"/>
              <a:t>functions</a:t>
            </a:r>
            <a:r>
              <a:rPr lang="it-IT" sz="1600" dirty="0"/>
              <a:t> </a:t>
            </a:r>
            <a:r>
              <a:rPr lang="it-IT" sz="1600"/>
              <a:t>of energy and </a:t>
            </a:r>
            <a:r>
              <a:rPr lang="it-IT" sz="1600" dirty="0" err="1"/>
              <a:t>then</a:t>
            </a:r>
            <a:r>
              <a:rPr lang="it-IT" sz="1600" dirty="0"/>
              <a:t> </a:t>
            </a:r>
            <a:r>
              <a:rPr lang="it-IT" sz="1600" dirty="0" err="1"/>
              <a:t>collapsed</a:t>
            </a:r>
            <a:r>
              <a:rPr lang="it-IT" sz="1600" dirty="0"/>
              <a:t> </a:t>
            </a:r>
            <a:r>
              <a:rPr lang="it-IT" sz="1600" dirty="0" err="1"/>
              <a:t>into</a:t>
            </a:r>
            <a:r>
              <a:rPr lang="it-IT" sz="1600" dirty="0"/>
              <a:t> groups --&gt; </a:t>
            </a:r>
            <a:r>
              <a:rPr lang="it-IT" sz="1600" dirty="0" err="1"/>
              <a:t>useful</a:t>
            </a:r>
            <a:r>
              <a:rPr lang="it-IT" sz="1600" dirty="0"/>
              <a:t> for reaction rates </a:t>
            </a:r>
            <a:r>
              <a:rPr lang="it-IT" sz="1600" dirty="0" err="1"/>
              <a:t>calculations</a:t>
            </a:r>
            <a:r>
              <a:rPr lang="it-IT" sz="1600" dirty="0"/>
              <a:t>!</a:t>
            </a:r>
            <a:endParaRPr lang="en-US" sz="1600" dirty="0"/>
          </a:p>
        </p:txBody>
      </p:sp>
    </p:spTree>
    <p:extLst>
      <p:ext uri="{BB962C8B-B14F-4D97-AF65-F5344CB8AC3E}">
        <p14:creationId xmlns:p14="http://schemas.microsoft.com/office/powerpoint/2010/main" val="2793949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3141A8A-4D02-1A7B-8FE9-A1CBCFF3B8BC}"/>
              </a:ext>
            </a:extLst>
          </p:cNvPr>
          <p:cNvSpPr>
            <a:spLocks noGrp="1"/>
          </p:cNvSpPr>
          <p:nvPr>
            <p:ph type="sldNum" sz="quarter" idx="12"/>
          </p:nvPr>
        </p:nvSpPr>
        <p:spPr/>
        <p:txBody>
          <a:bodyPr/>
          <a:lstStyle/>
          <a:p>
            <a:fld id="{0B55C215-7F9A-4AB7-8398-183B47447BCF}" type="slidenum">
              <a:rPr lang="en-US" smtClean="0"/>
              <a:pPr/>
              <a:t>17</a:t>
            </a:fld>
            <a:endParaRPr lang="en-US"/>
          </a:p>
        </p:txBody>
      </p:sp>
      <p:sp>
        <p:nvSpPr>
          <p:cNvPr id="4" name="Title 3">
            <a:extLst>
              <a:ext uri="{FF2B5EF4-FFF2-40B4-BE49-F238E27FC236}">
                <a16:creationId xmlns:a16="http://schemas.microsoft.com/office/drawing/2014/main" id="{A2FA1C5B-4C97-3936-7A3F-729F86874115}"/>
              </a:ext>
            </a:extLst>
          </p:cNvPr>
          <p:cNvSpPr>
            <a:spLocks noGrp="1"/>
          </p:cNvSpPr>
          <p:nvPr>
            <p:ph type="title"/>
          </p:nvPr>
        </p:nvSpPr>
        <p:spPr/>
        <p:txBody>
          <a:bodyPr/>
          <a:lstStyle/>
          <a:p>
            <a:r>
              <a:rPr lang="en-US" dirty="0"/>
              <a:t>Working with MCTAL file</a:t>
            </a:r>
          </a:p>
        </p:txBody>
      </p:sp>
      <p:pic>
        <p:nvPicPr>
          <p:cNvPr id="10" name="Picture 9">
            <a:extLst>
              <a:ext uri="{FF2B5EF4-FFF2-40B4-BE49-F238E27FC236}">
                <a16:creationId xmlns:a16="http://schemas.microsoft.com/office/drawing/2014/main" id="{9B9F3078-2923-12AC-4D08-97241940B296}"/>
              </a:ext>
            </a:extLst>
          </p:cNvPr>
          <p:cNvPicPr>
            <a:picLocks noChangeAspect="1"/>
          </p:cNvPicPr>
          <p:nvPr/>
        </p:nvPicPr>
        <p:blipFill>
          <a:blip r:embed="rId2"/>
          <a:stretch>
            <a:fillRect/>
          </a:stretch>
        </p:blipFill>
        <p:spPr>
          <a:xfrm>
            <a:off x="431371" y="1390649"/>
            <a:ext cx="5795994" cy="3838575"/>
          </a:xfrm>
          <a:prstGeom prst="rect">
            <a:avLst/>
          </a:prstGeom>
        </p:spPr>
      </p:pic>
      <p:pic>
        <p:nvPicPr>
          <p:cNvPr id="12" name="Picture 11">
            <a:extLst>
              <a:ext uri="{FF2B5EF4-FFF2-40B4-BE49-F238E27FC236}">
                <a16:creationId xmlns:a16="http://schemas.microsoft.com/office/drawing/2014/main" id="{74E2A6CA-230E-3785-0D99-AD7FF97FDF1D}"/>
              </a:ext>
            </a:extLst>
          </p:cNvPr>
          <p:cNvPicPr>
            <a:picLocks noChangeAspect="1"/>
          </p:cNvPicPr>
          <p:nvPr/>
        </p:nvPicPr>
        <p:blipFill>
          <a:blip r:embed="rId3"/>
          <a:stretch>
            <a:fillRect/>
          </a:stretch>
        </p:blipFill>
        <p:spPr>
          <a:xfrm>
            <a:off x="7439328" y="1390649"/>
            <a:ext cx="3649227" cy="3838574"/>
          </a:xfrm>
          <a:prstGeom prst="rect">
            <a:avLst/>
          </a:prstGeom>
        </p:spPr>
      </p:pic>
      <p:sp>
        <p:nvSpPr>
          <p:cNvPr id="5" name="TextBox 4">
            <a:extLst>
              <a:ext uri="{FF2B5EF4-FFF2-40B4-BE49-F238E27FC236}">
                <a16:creationId xmlns:a16="http://schemas.microsoft.com/office/drawing/2014/main" id="{51E3E495-C214-5EAA-B24C-B138684C00A0}"/>
              </a:ext>
            </a:extLst>
          </p:cNvPr>
          <p:cNvSpPr txBox="1"/>
          <p:nvPr/>
        </p:nvSpPr>
        <p:spPr>
          <a:xfrm>
            <a:off x="692728" y="5548165"/>
            <a:ext cx="7485619" cy="369332"/>
          </a:xfrm>
          <a:prstGeom prst="rect">
            <a:avLst/>
          </a:prstGeom>
          <a:noFill/>
        </p:spPr>
        <p:txBody>
          <a:bodyPr wrap="square">
            <a:spAutoFit/>
          </a:bodyPr>
          <a:lstStyle/>
          <a:p>
            <a:pPr algn="just"/>
            <a:r>
              <a:rPr lang="en-US" sz="1800" dirty="0" err="1"/>
              <a:t>Mctal</a:t>
            </a:r>
            <a:r>
              <a:rPr lang="en-US" sz="1800" dirty="0"/>
              <a:t> file results are organized in pandas </a:t>
            </a:r>
            <a:r>
              <a:rPr lang="en-US" sz="1800" dirty="0" err="1"/>
              <a:t>dataframes</a:t>
            </a:r>
            <a:r>
              <a:rPr lang="en-US" sz="1800" dirty="0"/>
              <a:t>, useful for data analysis!</a:t>
            </a:r>
          </a:p>
        </p:txBody>
      </p:sp>
    </p:spTree>
    <p:extLst>
      <p:ext uri="{BB962C8B-B14F-4D97-AF65-F5344CB8AC3E}">
        <p14:creationId xmlns:p14="http://schemas.microsoft.com/office/powerpoint/2010/main" val="36317800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818EAC6-60EE-1B1F-63F2-FF4B4D93569B}"/>
              </a:ext>
            </a:extLst>
          </p:cNvPr>
          <p:cNvSpPr>
            <a:spLocks noGrp="1"/>
          </p:cNvSpPr>
          <p:nvPr>
            <p:ph type="sldNum" sz="quarter" idx="12"/>
          </p:nvPr>
        </p:nvSpPr>
        <p:spPr/>
        <p:txBody>
          <a:bodyPr/>
          <a:lstStyle/>
          <a:p>
            <a:fld id="{0B55C215-7F9A-4AB7-8398-183B47447BCF}" type="slidenum">
              <a:rPr lang="en-US" smtClean="0"/>
              <a:pPr/>
              <a:t>18</a:t>
            </a:fld>
            <a:endParaRPr lang="en-US"/>
          </a:p>
        </p:txBody>
      </p:sp>
      <p:sp>
        <p:nvSpPr>
          <p:cNvPr id="4" name="Title 3">
            <a:extLst>
              <a:ext uri="{FF2B5EF4-FFF2-40B4-BE49-F238E27FC236}">
                <a16:creationId xmlns:a16="http://schemas.microsoft.com/office/drawing/2014/main" id="{55CD120A-837B-9179-E2DF-EB3A5C1CF9AD}"/>
              </a:ext>
            </a:extLst>
          </p:cNvPr>
          <p:cNvSpPr>
            <a:spLocks noGrp="1"/>
          </p:cNvSpPr>
          <p:nvPr>
            <p:ph type="title"/>
          </p:nvPr>
        </p:nvSpPr>
        <p:spPr/>
        <p:txBody>
          <a:bodyPr/>
          <a:lstStyle/>
          <a:p>
            <a:r>
              <a:rPr lang="en-US" dirty="0"/>
              <a:t>Working with MCNP output files</a:t>
            </a:r>
          </a:p>
        </p:txBody>
      </p:sp>
      <p:sp>
        <p:nvSpPr>
          <p:cNvPr id="6" name="Text Placeholder 5">
            <a:extLst>
              <a:ext uri="{FF2B5EF4-FFF2-40B4-BE49-F238E27FC236}">
                <a16:creationId xmlns:a16="http://schemas.microsoft.com/office/drawing/2014/main" id="{B617A240-7711-13A8-AE4A-C9347AFC9952}"/>
              </a:ext>
            </a:extLst>
          </p:cNvPr>
          <p:cNvSpPr>
            <a:spLocks noGrp="1"/>
          </p:cNvSpPr>
          <p:nvPr>
            <p:ph type="body" sz="quarter" idx="14"/>
          </p:nvPr>
        </p:nvSpPr>
        <p:spPr/>
        <p:txBody>
          <a:bodyPr/>
          <a:lstStyle/>
          <a:p>
            <a:r>
              <a:rPr lang="en-US" dirty="0"/>
              <a:t>Debug for lost particles</a:t>
            </a:r>
          </a:p>
        </p:txBody>
      </p:sp>
      <p:pic>
        <p:nvPicPr>
          <p:cNvPr id="12" name="Picture 11">
            <a:extLst>
              <a:ext uri="{FF2B5EF4-FFF2-40B4-BE49-F238E27FC236}">
                <a16:creationId xmlns:a16="http://schemas.microsoft.com/office/drawing/2014/main" id="{F27F00F6-FCCF-B627-107A-75B99609DDBC}"/>
              </a:ext>
            </a:extLst>
          </p:cNvPr>
          <p:cNvPicPr>
            <a:picLocks noChangeAspect="1"/>
          </p:cNvPicPr>
          <p:nvPr/>
        </p:nvPicPr>
        <p:blipFill>
          <a:blip r:embed="rId2"/>
          <a:stretch>
            <a:fillRect/>
          </a:stretch>
        </p:blipFill>
        <p:spPr>
          <a:xfrm>
            <a:off x="5755966" y="980260"/>
            <a:ext cx="4237034" cy="3998998"/>
          </a:xfrm>
          <a:prstGeom prst="rect">
            <a:avLst/>
          </a:prstGeom>
        </p:spPr>
      </p:pic>
      <p:pic>
        <p:nvPicPr>
          <p:cNvPr id="14" name="Picture 13">
            <a:extLst>
              <a:ext uri="{FF2B5EF4-FFF2-40B4-BE49-F238E27FC236}">
                <a16:creationId xmlns:a16="http://schemas.microsoft.com/office/drawing/2014/main" id="{83A8E5B3-AA36-7863-0539-21E041DE015F}"/>
              </a:ext>
            </a:extLst>
          </p:cNvPr>
          <p:cNvPicPr>
            <a:picLocks noChangeAspect="1"/>
          </p:cNvPicPr>
          <p:nvPr/>
        </p:nvPicPr>
        <p:blipFill>
          <a:blip r:embed="rId3"/>
          <a:stretch>
            <a:fillRect/>
          </a:stretch>
        </p:blipFill>
        <p:spPr>
          <a:xfrm>
            <a:off x="8220722" y="3875912"/>
            <a:ext cx="3667051" cy="2535048"/>
          </a:xfrm>
          <a:prstGeom prst="rect">
            <a:avLst/>
          </a:prstGeom>
        </p:spPr>
      </p:pic>
      <p:pic>
        <p:nvPicPr>
          <p:cNvPr id="18" name="Picture 17">
            <a:extLst>
              <a:ext uri="{FF2B5EF4-FFF2-40B4-BE49-F238E27FC236}">
                <a16:creationId xmlns:a16="http://schemas.microsoft.com/office/drawing/2014/main" id="{E2FF7F74-1C2A-B54B-FB40-D15D971A2619}"/>
              </a:ext>
            </a:extLst>
          </p:cNvPr>
          <p:cNvPicPr>
            <a:picLocks noChangeAspect="1"/>
          </p:cNvPicPr>
          <p:nvPr/>
        </p:nvPicPr>
        <p:blipFill>
          <a:blip r:embed="rId4"/>
          <a:stretch>
            <a:fillRect/>
          </a:stretch>
        </p:blipFill>
        <p:spPr>
          <a:xfrm>
            <a:off x="431371" y="1849084"/>
            <a:ext cx="5324595" cy="1130675"/>
          </a:xfrm>
          <a:prstGeom prst="rect">
            <a:avLst/>
          </a:prstGeom>
        </p:spPr>
      </p:pic>
      <p:pic>
        <p:nvPicPr>
          <p:cNvPr id="9" name="Picture 8">
            <a:extLst>
              <a:ext uri="{FF2B5EF4-FFF2-40B4-BE49-F238E27FC236}">
                <a16:creationId xmlns:a16="http://schemas.microsoft.com/office/drawing/2014/main" id="{671C6271-D30A-063E-EBC6-CE939DDE9BB8}"/>
              </a:ext>
            </a:extLst>
          </p:cNvPr>
          <p:cNvPicPr>
            <a:picLocks noChangeAspect="1"/>
          </p:cNvPicPr>
          <p:nvPr/>
        </p:nvPicPr>
        <p:blipFill>
          <a:blip r:embed="rId5"/>
          <a:stretch>
            <a:fillRect/>
          </a:stretch>
        </p:blipFill>
        <p:spPr>
          <a:xfrm>
            <a:off x="1261926" y="3114278"/>
            <a:ext cx="2839713" cy="3249836"/>
          </a:xfrm>
          <a:prstGeom prst="rect">
            <a:avLst/>
          </a:prstGeom>
        </p:spPr>
      </p:pic>
      <p:sp>
        <p:nvSpPr>
          <p:cNvPr id="19" name="TextBox 18">
            <a:extLst>
              <a:ext uri="{FF2B5EF4-FFF2-40B4-BE49-F238E27FC236}">
                <a16:creationId xmlns:a16="http://schemas.microsoft.com/office/drawing/2014/main" id="{020C7730-8098-9F7B-7C63-D7C61CB172A9}"/>
              </a:ext>
            </a:extLst>
          </p:cNvPr>
          <p:cNvSpPr txBox="1"/>
          <p:nvPr/>
        </p:nvSpPr>
        <p:spPr>
          <a:xfrm>
            <a:off x="3382392" y="5210704"/>
            <a:ext cx="1075615"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en-US" b="1" dirty="0" err="1"/>
              <a:t>Vtk</a:t>
            </a:r>
            <a:r>
              <a:rPr lang="en-US" b="1" dirty="0"/>
              <a:t> (.</a:t>
            </a:r>
            <a:r>
              <a:rPr lang="en-US" b="1" dirty="0" err="1"/>
              <a:t>vtp</a:t>
            </a:r>
            <a:r>
              <a:rPr lang="en-US" b="1" dirty="0"/>
              <a:t>)</a:t>
            </a:r>
          </a:p>
        </p:txBody>
      </p:sp>
      <p:sp>
        <p:nvSpPr>
          <p:cNvPr id="20" name="TextBox 19">
            <a:extLst>
              <a:ext uri="{FF2B5EF4-FFF2-40B4-BE49-F238E27FC236}">
                <a16:creationId xmlns:a16="http://schemas.microsoft.com/office/drawing/2014/main" id="{AF4AE197-235C-7180-855F-67C4CEBEF602}"/>
              </a:ext>
            </a:extLst>
          </p:cNvPr>
          <p:cNvSpPr txBox="1"/>
          <p:nvPr/>
        </p:nvSpPr>
        <p:spPr>
          <a:xfrm>
            <a:off x="10054247" y="1036311"/>
            <a:ext cx="538994"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en-US" b="1" dirty="0"/>
              <a:t>.csv</a:t>
            </a:r>
          </a:p>
        </p:txBody>
      </p:sp>
      <p:sp>
        <p:nvSpPr>
          <p:cNvPr id="21" name="TextBox 20">
            <a:extLst>
              <a:ext uri="{FF2B5EF4-FFF2-40B4-BE49-F238E27FC236}">
                <a16:creationId xmlns:a16="http://schemas.microsoft.com/office/drawing/2014/main" id="{8D3D3EF5-E67F-0948-5352-9401644CE5B5}"/>
              </a:ext>
            </a:extLst>
          </p:cNvPr>
          <p:cNvSpPr txBox="1"/>
          <p:nvPr/>
        </p:nvSpPr>
        <p:spPr>
          <a:xfrm>
            <a:off x="11285620" y="3506580"/>
            <a:ext cx="602153" cy="369332"/>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en-US" b="1" dirty="0"/>
              <a:t>.xlsx</a:t>
            </a:r>
          </a:p>
        </p:txBody>
      </p:sp>
      <p:sp>
        <p:nvSpPr>
          <p:cNvPr id="5" name="TextBox 4">
            <a:extLst>
              <a:ext uri="{FF2B5EF4-FFF2-40B4-BE49-F238E27FC236}">
                <a16:creationId xmlns:a16="http://schemas.microsoft.com/office/drawing/2014/main" id="{7FAC1D2B-E3CE-CCAF-2C78-BAC20A79DBE5}"/>
              </a:ext>
            </a:extLst>
          </p:cNvPr>
          <p:cNvSpPr txBox="1"/>
          <p:nvPr/>
        </p:nvSpPr>
        <p:spPr>
          <a:xfrm>
            <a:off x="9847752" y="1443332"/>
            <a:ext cx="2344247" cy="923330"/>
          </a:xfrm>
          <a:prstGeom prst="rect">
            <a:avLst/>
          </a:prstGeom>
          <a:noFill/>
        </p:spPr>
        <p:txBody>
          <a:bodyPr wrap="square">
            <a:spAutoFit/>
          </a:bodyPr>
          <a:lstStyle/>
          <a:p>
            <a:r>
              <a:rPr lang="en-US" dirty="0"/>
              <a:t>Readable on ANSYS </a:t>
            </a:r>
            <a:r>
              <a:rPr lang="en-US" dirty="0" err="1"/>
              <a:t>SpaceClaim</a:t>
            </a:r>
            <a:r>
              <a:rPr lang="en-US" dirty="0"/>
              <a:t> with </a:t>
            </a:r>
            <a:r>
              <a:rPr lang="en-US" dirty="0" err="1"/>
              <a:t>RadModeling</a:t>
            </a:r>
            <a:r>
              <a:rPr lang="en-US" dirty="0"/>
              <a:t>!</a:t>
            </a:r>
          </a:p>
        </p:txBody>
      </p:sp>
    </p:spTree>
    <p:extLst>
      <p:ext uri="{BB962C8B-B14F-4D97-AF65-F5344CB8AC3E}">
        <p14:creationId xmlns:p14="http://schemas.microsoft.com/office/powerpoint/2010/main" val="1707513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6A9875D-2584-86B9-6900-F7FC68D1E1B2}"/>
              </a:ext>
            </a:extLst>
          </p:cNvPr>
          <p:cNvSpPr>
            <a:spLocks noGrp="1"/>
          </p:cNvSpPr>
          <p:nvPr>
            <p:ph type="sldNum" sz="quarter" idx="12"/>
          </p:nvPr>
        </p:nvSpPr>
        <p:spPr/>
        <p:txBody>
          <a:bodyPr/>
          <a:lstStyle/>
          <a:p>
            <a:fld id="{0B55C215-7F9A-4AB7-8398-183B47447BCF}" type="slidenum">
              <a:rPr lang="en-US" smtClean="0"/>
              <a:pPr/>
              <a:t>19</a:t>
            </a:fld>
            <a:endParaRPr lang="en-US"/>
          </a:p>
        </p:txBody>
      </p:sp>
      <p:sp>
        <p:nvSpPr>
          <p:cNvPr id="4" name="Title 3">
            <a:extLst>
              <a:ext uri="{FF2B5EF4-FFF2-40B4-BE49-F238E27FC236}">
                <a16:creationId xmlns:a16="http://schemas.microsoft.com/office/drawing/2014/main" id="{FBEAAFA3-6E94-9D8D-2D3A-2A92FDA7BF77}"/>
              </a:ext>
            </a:extLst>
          </p:cNvPr>
          <p:cNvSpPr>
            <a:spLocks noGrp="1"/>
          </p:cNvSpPr>
          <p:nvPr>
            <p:ph type="title"/>
          </p:nvPr>
        </p:nvSpPr>
        <p:spPr/>
        <p:txBody>
          <a:bodyPr/>
          <a:lstStyle/>
          <a:p>
            <a:r>
              <a:rPr lang="en-US" dirty="0"/>
              <a:t>Working with MCNP output files</a:t>
            </a:r>
          </a:p>
        </p:txBody>
      </p:sp>
      <p:sp>
        <p:nvSpPr>
          <p:cNvPr id="6" name="Text Placeholder 5">
            <a:extLst>
              <a:ext uri="{FF2B5EF4-FFF2-40B4-BE49-F238E27FC236}">
                <a16:creationId xmlns:a16="http://schemas.microsoft.com/office/drawing/2014/main" id="{EA5DA950-24D3-E7A1-CCAB-A02286A19330}"/>
              </a:ext>
            </a:extLst>
          </p:cNvPr>
          <p:cNvSpPr>
            <a:spLocks noGrp="1"/>
          </p:cNvSpPr>
          <p:nvPr>
            <p:ph type="body" sz="quarter" idx="14"/>
          </p:nvPr>
        </p:nvSpPr>
        <p:spPr/>
        <p:txBody>
          <a:bodyPr/>
          <a:lstStyle/>
          <a:p>
            <a:r>
              <a:rPr lang="en-US" dirty="0"/>
              <a:t>Statistical checks and other tables</a:t>
            </a:r>
          </a:p>
        </p:txBody>
      </p:sp>
      <p:pic>
        <p:nvPicPr>
          <p:cNvPr id="7" name="Picture 6">
            <a:extLst>
              <a:ext uri="{FF2B5EF4-FFF2-40B4-BE49-F238E27FC236}">
                <a16:creationId xmlns:a16="http://schemas.microsoft.com/office/drawing/2014/main" id="{F809A40F-8647-E136-C27C-91954049D20B}"/>
              </a:ext>
            </a:extLst>
          </p:cNvPr>
          <p:cNvPicPr>
            <a:picLocks noChangeAspect="1"/>
          </p:cNvPicPr>
          <p:nvPr/>
        </p:nvPicPr>
        <p:blipFill>
          <a:blip r:embed="rId2"/>
          <a:stretch>
            <a:fillRect/>
          </a:stretch>
        </p:blipFill>
        <p:spPr>
          <a:xfrm>
            <a:off x="5850384" y="1324452"/>
            <a:ext cx="6341616" cy="2106037"/>
          </a:xfrm>
          <a:prstGeom prst="rect">
            <a:avLst/>
          </a:prstGeom>
        </p:spPr>
      </p:pic>
      <p:pic>
        <p:nvPicPr>
          <p:cNvPr id="8" name="Picture 7">
            <a:extLst>
              <a:ext uri="{FF2B5EF4-FFF2-40B4-BE49-F238E27FC236}">
                <a16:creationId xmlns:a16="http://schemas.microsoft.com/office/drawing/2014/main" id="{D85581D6-D331-6E56-E797-391895CE5068}"/>
              </a:ext>
            </a:extLst>
          </p:cNvPr>
          <p:cNvPicPr>
            <a:picLocks noChangeAspect="1"/>
          </p:cNvPicPr>
          <p:nvPr/>
        </p:nvPicPr>
        <p:blipFill>
          <a:blip r:embed="rId3"/>
          <a:stretch>
            <a:fillRect/>
          </a:stretch>
        </p:blipFill>
        <p:spPr>
          <a:xfrm>
            <a:off x="6096000" y="3986210"/>
            <a:ext cx="6089545" cy="2414590"/>
          </a:xfrm>
          <a:prstGeom prst="rect">
            <a:avLst/>
          </a:prstGeom>
        </p:spPr>
      </p:pic>
      <p:sp>
        <p:nvSpPr>
          <p:cNvPr id="9" name="TextBox 8">
            <a:extLst>
              <a:ext uri="{FF2B5EF4-FFF2-40B4-BE49-F238E27FC236}">
                <a16:creationId xmlns:a16="http://schemas.microsoft.com/office/drawing/2014/main" id="{E324B79B-3D33-6A0D-9E80-2E8080F45A22}"/>
              </a:ext>
            </a:extLst>
          </p:cNvPr>
          <p:cNvSpPr txBox="1"/>
          <p:nvPr/>
        </p:nvSpPr>
        <p:spPr>
          <a:xfrm>
            <a:off x="8318377" y="1021351"/>
            <a:ext cx="1950855" cy="369332"/>
          </a:xfrm>
          <a:prstGeom prst="rect">
            <a:avLst/>
          </a:prstGeom>
          <a:noFill/>
        </p:spPr>
        <p:txBody>
          <a:bodyPr wrap="none" rtlCol="0">
            <a:spAutoFit/>
          </a:bodyPr>
          <a:lstStyle/>
          <a:p>
            <a:r>
              <a:rPr lang="en-US" dirty="0"/>
              <a:t>Global information</a:t>
            </a:r>
          </a:p>
        </p:txBody>
      </p:sp>
      <p:sp>
        <p:nvSpPr>
          <p:cNvPr id="10" name="TextBox 9">
            <a:extLst>
              <a:ext uri="{FF2B5EF4-FFF2-40B4-BE49-F238E27FC236}">
                <a16:creationId xmlns:a16="http://schemas.microsoft.com/office/drawing/2014/main" id="{84B65B5E-FF10-6159-E025-BD28B09FCE10}"/>
              </a:ext>
            </a:extLst>
          </p:cNvPr>
          <p:cNvSpPr txBox="1"/>
          <p:nvPr/>
        </p:nvSpPr>
        <p:spPr>
          <a:xfrm>
            <a:off x="8545705" y="3616878"/>
            <a:ext cx="1190134" cy="369332"/>
          </a:xfrm>
          <a:prstGeom prst="rect">
            <a:avLst/>
          </a:prstGeom>
          <a:noFill/>
        </p:spPr>
        <p:txBody>
          <a:bodyPr wrap="none" rtlCol="0">
            <a:spAutoFit/>
          </a:bodyPr>
          <a:lstStyle/>
          <a:p>
            <a:r>
              <a:rPr lang="en-US" dirty="0"/>
              <a:t>Single tally</a:t>
            </a:r>
          </a:p>
        </p:txBody>
      </p:sp>
      <p:pic>
        <p:nvPicPr>
          <p:cNvPr id="12" name="Picture 11">
            <a:extLst>
              <a:ext uri="{FF2B5EF4-FFF2-40B4-BE49-F238E27FC236}">
                <a16:creationId xmlns:a16="http://schemas.microsoft.com/office/drawing/2014/main" id="{FB79A54E-85BF-4C83-8983-D193570B3ACA}"/>
              </a:ext>
            </a:extLst>
          </p:cNvPr>
          <p:cNvPicPr>
            <a:picLocks noChangeAspect="1"/>
          </p:cNvPicPr>
          <p:nvPr/>
        </p:nvPicPr>
        <p:blipFill>
          <a:blip r:embed="rId4"/>
          <a:stretch>
            <a:fillRect/>
          </a:stretch>
        </p:blipFill>
        <p:spPr>
          <a:xfrm>
            <a:off x="23188" y="2388809"/>
            <a:ext cx="6146281" cy="2955879"/>
          </a:xfrm>
          <a:prstGeom prst="rect">
            <a:avLst/>
          </a:prstGeom>
        </p:spPr>
      </p:pic>
    </p:spTree>
    <p:extLst>
      <p:ext uri="{BB962C8B-B14F-4D97-AF65-F5344CB8AC3E}">
        <p14:creationId xmlns:p14="http://schemas.microsoft.com/office/powerpoint/2010/main" val="3310561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549C7D1-5F38-2927-3584-2C108A976E0A}"/>
              </a:ext>
            </a:extLst>
          </p:cNvPr>
          <p:cNvSpPr>
            <a:spLocks noGrp="1"/>
          </p:cNvSpPr>
          <p:nvPr>
            <p:ph type="sldNum" sz="quarter" idx="12"/>
          </p:nvPr>
        </p:nvSpPr>
        <p:spPr/>
        <p:txBody>
          <a:bodyPr/>
          <a:lstStyle/>
          <a:p>
            <a:fld id="{0B55C215-7F9A-4AB7-8398-183B47447BCF}" type="slidenum">
              <a:rPr lang="en-US" smtClean="0"/>
              <a:pPr/>
              <a:t>2</a:t>
            </a:fld>
            <a:endParaRPr lang="en-US"/>
          </a:p>
        </p:txBody>
      </p:sp>
      <p:sp>
        <p:nvSpPr>
          <p:cNvPr id="4" name="Title 3">
            <a:extLst>
              <a:ext uri="{FF2B5EF4-FFF2-40B4-BE49-F238E27FC236}">
                <a16:creationId xmlns:a16="http://schemas.microsoft.com/office/drawing/2014/main" id="{AFF23326-0EAC-BE1C-55A7-10AF1F068EA8}"/>
              </a:ext>
            </a:extLst>
          </p:cNvPr>
          <p:cNvSpPr>
            <a:spLocks noGrp="1"/>
          </p:cNvSpPr>
          <p:nvPr>
            <p:ph type="title"/>
          </p:nvPr>
        </p:nvSpPr>
        <p:spPr/>
        <p:txBody>
          <a:bodyPr/>
          <a:lstStyle/>
          <a:p>
            <a:r>
              <a:rPr lang="en-US" dirty="0"/>
              <a:t>Outline</a:t>
            </a:r>
          </a:p>
        </p:txBody>
      </p:sp>
      <p:sp>
        <p:nvSpPr>
          <p:cNvPr id="5" name="Text Placeholder 4">
            <a:extLst>
              <a:ext uri="{FF2B5EF4-FFF2-40B4-BE49-F238E27FC236}">
                <a16:creationId xmlns:a16="http://schemas.microsoft.com/office/drawing/2014/main" id="{4C761097-423E-6BA3-C94F-2B9994398ACF}"/>
              </a:ext>
            </a:extLst>
          </p:cNvPr>
          <p:cNvSpPr>
            <a:spLocks noGrp="1"/>
          </p:cNvSpPr>
          <p:nvPr>
            <p:ph type="body" sz="quarter" idx="13"/>
          </p:nvPr>
        </p:nvSpPr>
        <p:spPr>
          <a:xfrm>
            <a:off x="479424" y="1464071"/>
            <a:ext cx="11233151" cy="4249018"/>
          </a:xfrm>
        </p:spPr>
        <p:txBody>
          <a:bodyPr>
            <a:normAutofit fontScale="92500" lnSpcReduction="10000"/>
          </a:bodyPr>
          <a:lstStyle/>
          <a:p>
            <a:pPr marL="105750" indent="-285750">
              <a:buFont typeface="Arial" panose="020B0604020202020204" pitchFamily="34" charset="0"/>
              <a:buChar char="•"/>
            </a:pPr>
            <a:r>
              <a:rPr lang="en-US" sz="2800" dirty="0"/>
              <a:t>Introduction:</a:t>
            </a:r>
          </a:p>
          <a:p>
            <a:pPr marL="645500" lvl="1" indent="-285750"/>
            <a:r>
              <a:rPr lang="en-US" sz="1900" dirty="0"/>
              <a:t>Code development at F4E</a:t>
            </a:r>
          </a:p>
          <a:p>
            <a:pPr marL="645500" lvl="1" indent="-285750"/>
            <a:r>
              <a:rPr lang="en-US" sz="1900" dirty="0"/>
              <a:t>F4Enix structure and available resources</a:t>
            </a:r>
          </a:p>
          <a:p>
            <a:pPr marL="645500" lvl="1" indent="-285750"/>
            <a:r>
              <a:rPr lang="en-US" sz="1900" dirty="0"/>
              <a:t>Important dependencies</a:t>
            </a:r>
          </a:p>
          <a:p>
            <a:pPr marL="105750" indent="-285750">
              <a:buFont typeface="Arial" panose="020B0604020202020204" pitchFamily="34" charset="0"/>
              <a:buChar char="•"/>
            </a:pPr>
            <a:r>
              <a:rPr lang="en-US" sz="2800" dirty="0"/>
              <a:t>F4Enix API</a:t>
            </a:r>
          </a:p>
          <a:p>
            <a:pPr marL="645500" lvl="1" indent="-285750"/>
            <a:r>
              <a:rPr lang="en-US" sz="1900" dirty="0"/>
              <a:t>MCNP input</a:t>
            </a:r>
          </a:p>
          <a:p>
            <a:pPr marL="645500" lvl="1" indent="-285750"/>
            <a:r>
              <a:rPr lang="en-US" sz="1900" dirty="0"/>
              <a:t>D1S-UNED</a:t>
            </a:r>
          </a:p>
          <a:p>
            <a:pPr marL="645500" lvl="1" indent="-285750"/>
            <a:r>
              <a:rPr lang="en-US" sz="1900" dirty="0" err="1"/>
              <a:t>Mctal</a:t>
            </a:r>
            <a:endParaRPr lang="en-US" sz="1900" dirty="0"/>
          </a:p>
          <a:p>
            <a:pPr marL="645500" lvl="1" indent="-285750"/>
            <a:r>
              <a:rPr lang="en-US" sz="1900" dirty="0"/>
              <a:t>MCNP output</a:t>
            </a:r>
          </a:p>
          <a:p>
            <a:pPr marL="645500" lvl="1" indent="-285750"/>
            <a:r>
              <a:rPr lang="en-US" sz="1900" dirty="0" err="1"/>
              <a:t>Meshtal</a:t>
            </a:r>
            <a:endParaRPr lang="en-US" sz="1900" dirty="0"/>
          </a:p>
          <a:p>
            <a:pPr marL="645500" lvl="1" indent="-285750"/>
            <a:r>
              <a:rPr lang="en-US" sz="1900" dirty="0"/>
              <a:t>Other…</a:t>
            </a:r>
          </a:p>
          <a:p>
            <a:pPr marL="105750" indent="-285750">
              <a:buFont typeface="Arial" panose="020B0604020202020204" pitchFamily="34" charset="0"/>
              <a:buChar char="•"/>
            </a:pPr>
            <a:r>
              <a:rPr lang="en-US" sz="2800" dirty="0"/>
              <a:t>Conclusion</a:t>
            </a:r>
          </a:p>
          <a:p>
            <a:pPr marL="10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5579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E0C21BB-9316-24B4-FDCE-3291711355F1}"/>
              </a:ext>
            </a:extLst>
          </p:cNvPr>
          <p:cNvSpPr>
            <a:spLocks noGrp="1"/>
          </p:cNvSpPr>
          <p:nvPr>
            <p:ph type="sldNum" sz="quarter" idx="12"/>
          </p:nvPr>
        </p:nvSpPr>
        <p:spPr/>
        <p:txBody>
          <a:bodyPr/>
          <a:lstStyle/>
          <a:p>
            <a:fld id="{0B55C215-7F9A-4AB7-8398-183B47447BCF}" type="slidenum">
              <a:rPr lang="en-US" smtClean="0"/>
              <a:pPr/>
              <a:t>20</a:t>
            </a:fld>
            <a:endParaRPr lang="en-US"/>
          </a:p>
        </p:txBody>
      </p:sp>
      <p:sp>
        <p:nvSpPr>
          <p:cNvPr id="4" name="Title 3">
            <a:extLst>
              <a:ext uri="{FF2B5EF4-FFF2-40B4-BE49-F238E27FC236}">
                <a16:creationId xmlns:a16="http://schemas.microsoft.com/office/drawing/2014/main" id="{56632026-83E1-2C19-627A-46A891322D47}"/>
              </a:ext>
            </a:extLst>
          </p:cNvPr>
          <p:cNvSpPr>
            <a:spLocks noGrp="1"/>
          </p:cNvSpPr>
          <p:nvPr>
            <p:ph type="title"/>
          </p:nvPr>
        </p:nvSpPr>
        <p:spPr/>
        <p:txBody>
          <a:bodyPr/>
          <a:lstStyle/>
          <a:p>
            <a:r>
              <a:rPr lang="en-US" dirty="0"/>
              <a:t>Working with </a:t>
            </a:r>
            <a:r>
              <a:rPr lang="en-US" dirty="0" err="1"/>
              <a:t>meshtal</a:t>
            </a:r>
            <a:r>
              <a:rPr lang="en-US" dirty="0"/>
              <a:t> files</a:t>
            </a:r>
          </a:p>
        </p:txBody>
      </p:sp>
      <p:sp>
        <p:nvSpPr>
          <p:cNvPr id="6" name="Text Placeholder 5">
            <a:extLst>
              <a:ext uri="{FF2B5EF4-FFF2-40B4-BE49-F238E27FC236}">
                <a16:creationId xmlns:a16="http://schemas.microsoft.com/office/drawing/2014/main" id="{EC69C5E3-0321-9A68-D64C-E755B12859FB}"/>
              </a:ext>
            </a:extLst>
          </p:cNvPr>
          <p:cNvSpPr>
            <a:spLocks noGrp="1"/>
          </p:cNvSpPr>
          <p:nvPr>
            <p:ph type="body" sz="quarter" idx="14"/>
          </p:nvPr>
        </p:nvSpPr>
        <p:spPr/>
        <p:txBody>
          <a:bodyPr/>
          <a:lstStyle/>
          <a:p>
            <a:r>
              <a:rPr lang="en-US" dirty="0"/>
              <a:t>Parsing and dumping</a:t>
            </a:r>
          </a:p>
        </p:txBody>
      </p:sp>
      <p:pic>
        <p:nvPicPr>
          <p:cNvPr id="8" name="Picture 7">
            <a:extLst>
              <a:ext uri="{FF2B5EF4-FFF2-40B4-BE49-F238E27FC236}">
                <a16:creationId xmlns:a16="http://schemas.microsoft.com/office/drawing/2014/main" id="{E9657ABA-79D4-00F0-8DA7-7B112AE3FFC0}"/>
              </a:ext>
            </a:extLst>
          </p:cNvPr>
          <p:cNvPicPr>
            <a:picLocks noChangeAspect="1"/>
          </p:cNvPicPr>
          <p:nvPr/>
        </p:nvPicPr>
        <p:blipFill>
          <a:blip r:embed="rId2"/>
          <a:stretch>
            <a:fillRect/>
          </a:stretch>
        </p:blipFill>
        <p:spPr>
          <a:xfrm>
            <a:off x="283498" y="1898739"/>
            <a:ext cx="5236438" cy="2739060"/>
          </a:xfrm>
          <a:prstGeom prst="rect">
            <a:avLst/>
          </a:prstGeom>
        </p:spPr>
      </p:pic>
      <p:pic>
        <p:nvPicPr>
          <p:cNvPr id="10" name="Picture 9">
            <a:extLst>
              <a:ext uri="{FF2B5EF4-FFF2-40B4-BE49-F238E27FC236}">
                <a16:creationId xmlns:a16="http://schemas.microsoft.com/office/drawing/2014/main" id="{ABB3B794-F80E-1D50-1362-B263616B4C54}"/>
              </a:ext>
            </a:extLst>
          </p:cNvPr>
          <p:cNvPicPr>
            <a:picLocks noChangeAspect="1"/>
          </p:cNvPicPr>
          <p:nvPr/>
        </p:nvPicPr>
        <p:blipFill>
          <a:blip r:embed="rId3"/>
          <a:stretch>
            <a:fillRect/>
          </a:stretch>
        </p:blipFill>
        <p:spPr>
          <a:xfrm>
            <a:off x="5774239" y="975462"/>
            <a:ext cx="5652321" cy="2989601"/>
          </a:xfrm>
          <a:prstGeom prst="rect">
            <a:avLst/>
          </a:prstGeom>
        </p:spPr>
      </p:pic>
      <p:pic>
        <p:nvPicPr>
          <p:cNvPr id="7" name="Picture 6">
            <a:extLst>
              <a:ext uri="{FF2B5EF4-FFF2-40B4-BE49-F238E27FC236}">
                <a16:creationId xmlns:a16="http://schemas.microsoft.com/office/drawing/2014/main" id="{8980E6FC-9D8D-5502-F3B9-6FB013556AD9}"/>
              </a:ext>
            </a:extLst>
          </p:cNvPr>
          <p:cNvPicPr>
            <a:picLocks noChangeAspect="1"/>
          </p:cNvPicPr>
          <p:nvPr/>
        </p:nvPicPr>
        <p:blipFill>
          <a:blip r:embed="rId4"/>
          <a:stretch>
            <a:fillRect/>
          </a:stretch>
        </p:blipFill>
        <p:spPr>
          <a:xfrm>
            <a:off x="5886469" y="3865837"/>
            <a:ext cx="5427860" cy="2555198"/>
          </a:xfrm>
          <a:prstGeom prst="rect">
            <a:avLst/>
          </a:prstGeom>
        </p:spPr>
      </p:pic>
      <p:sp>
        <p:nvSpPr>
          <p:cNvPr id="9" name="Rectangle 8">
            <a:extLst>
              <a:ext uri="{FF2B5EF4-FFF2-40B4-BE49-F238E27FC236}">
                <a16:creationId xmlns:a16="http://schemas.microsoft.com/office/drawing/2014/main" id="{B02AE0EE-A214-8D82-6BAC-04D95D0423CC}"/>
              </a:ext>
            </a:extLst>
          </p:cNvPr>
          <p:cNvSpPr/>
          <p:nvPr/>
        </p:nvSpPr>
        <p:spPr>
          <a:xfrm>
            <a:off x="7195536" y="5274723"/>
            <a:ext cx="3644099" cy="38035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B1ED4AEB-CEC1-B7A9-9F98-50A201D01770}"/>
              </a:ext>
            </a:extLst>
          </p:cNvPr>
          <p:cNvSpPr txBox="1"/>
          <p:nvPr/>
        </p:nvSpPr>
        <p:spPr>
          <a:xfrm>
            <a:off x="509606" y="5003234"/>
            <a:ext cx="4784221" cy="923330"/>
          </a:xfrm>
          <a:prstGeom prst="rect">
            <a:avLst/>
          </a:prstGeom>
          <a:noFill/>
        </p:spPr>
        <p:txBody>
          <a:bodyPr wrap="square" rtlCol="0">
            <a:spAutoFit/>
          </a:bodyPr>
          <a:lstStyle/>
          <a:p>
            <a:pPr marL="285750" indent="-285750">
              <a:buFont typeface="Arial" panose="020B0604020202020204" pitchFamily="34" charset="0"/>
              <a:buChar char="•"/>
            </a:pPr>
            <a:r>
              <a:rPr lang="en-US" dirty="0"/>
              <a:t>++ Cell-under-Voxel meshes can be parsed and cell filtering can be made</a:t>
            </a:r>
          </a:p>
          <a:p>
            <a:pPr marL="285750" indent="-285750">
              <a:buFont typeface="Arial" panose="020B0604020202020204" pitchFamily="34" charset="0"/>
              <a:buChar char="•"/>
            </a:pPr>
            <a:r>
              <a:rPr lang="en-US" dirty="0"/>
              <a:t>++ parsing MESHINFO Cell-under-Voxel files</a:t>
            </a:r>
          </a:p>
        </p:txBody>
      </p:sp>
    </p:spTree>
    <p:extLst>
      <p:ext uri="{BB962C8B-B14F-4D97-AF65-F5344CB8AC3E}">
        <p14:creationId xmlns:p14="http://schemas.microsoft.com/office/powerpoint/2010/main" val="23384778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39A494-0951-3F2E-5C77-A92A7144961F}"/>
              </a:ext>
            </a:extLst>
          </p:cNvPr>
          <p:cNvSpPr>
            <a:spLocks noGrp="1"/>
          </p:cNvSpPr>
          <p:nvPr>
            <p:ph type="sldNum" sz="quarter" idx="12"/>
          </p:nvPr>
        </p:nvSpPr>
        <p:spPr/>
        <p:txBody>
          <a:bodyPr/>
          <a:lstStyle/>
          <a:p>
            <a:fld id="{0B55C215-7F9A-4AB7-8398-183B47447BCF}" type="slidenum">
              <a:rPr lang="en-US" smtClean="0"/>
              <a:pPr/>
              <a:t>21</a:t>
            </a:fld>
            <a:endParaRPr lang="en-US"/>
          </a:p>
        </p:txBody>
      </p:sp>
      <p:sp>
        <p:nvSpPr>
          <p:cNvPr id="4" name="Title 3">
            <a:extLst>
              <a:ext uri="{FF2B5EF4-FFF2-40B4-BE49-F238E27FC236}">
                <a16:creationId xmlns:a16="http://schemas.microsoft.com/office/drawing/2014/main" id="{96110EE5-3DD5-8337-0C71-955969BDE96F}"/>
              </a:ext>
            </a:extLst>
          </p:cNvPr>
          <p:cNvSpPr>
            <a:spLocks noGrp="1"/>
          </p:cNvSpPr>
          <p:nvPr>
            <p:ph type="title"/>
          </p:nvPr>
        </p:nvSpPr>
        <p:spPr/>
        <p:txBody>
          <a:bodyPr/>
          <a:lstStyle/>
          <a:p>
            <a:r>
              <a:rPr lang="en-US" dirty="0"/>
              <a:t>Working with </a:t>
            </a:r>
            <a:r>
              <a:rPr lang="en-US" dirty="0" err="1"/>
              <a:t>meshtal</a:t>
            </a:r>
            <a:r>
              <a:rPr lang="en-US" dirty="0"/>
              <a:t> files: </a:t>
            </a:r>
            <a:r>
              <a:rPr lang="en-US" dirty="0" err="1"/>
              <a:t>MeshPlotter</a:t>
            </a:r>
            <a:r>
              <a:rPr lang="en-US" dirty="0"/>
              <a:t> class</a:t>
            </a:r>
          </a:p>
        </p:txBody>
      </p:sp>
      <p:sp>
        <p:nvSpPr>
          <p:cNvPr id="6" name="Text Placeholder 5">
            <a:extLst>
              <a:ext uri="{FF2B5EF4-FFF2-40B4-BE49-F238E27FC236}">
                <a16:creationId xmlns:a16="http://schemas.microsoft.com/office/drawing/2014/main" id="{A32784BF-5BA9-FC6D-5A1C-AB3DED597FEE}"/>
              </a:ext>
            </a:extLst>
          </p:cNvPr>
          <p:cNvSpPr>
            <a:spLocks noGrp="1"/>
          </p:cNvSpPr>
          <p:nvPr>
            <p:ph type="body" sz="quarter" idx="14"/>
          </p:nvPr>
        </p:nvSpPr>
        <p:spPr/>
        <p:txBody>
          <a:bodyPr/>
          <a:lstStyle/>
          <a:p>
            <a:r>
              <a:rPr lang="en-US" dirty="0"/>
              <a:t>Automatic slicer</a:t>
            </a:r>
          </a:p>
        </p:txBody>
      </p:sp>
      <p:pic>
        <p:nvPicPr>
          <p:cNvPr id="8" name="Picture 7">
            <a:extLst>
              <a:ext uri="{FF2B5EF4-FFF2-40B4-BE49-F238E27FC236}">
                <a16:creationId xmlns:a16="http://schemas.microsoft.com/office/drawing/2014/main" id="{4F3F851E-FB86-32F0-A905-F3BB67CA9F5F}"/>
              </a:ext>
            </a:extLst>
          </p:cNvPr>
          <p:cNvPicPr>
            <a:picLocks noChangeAspect="1"/>
          </p:cNvPicPr>
          <p:nvPr/>
        </p:nvPicPr>
        <p:blipFill>
          <a:blip r:embed="rId2"/>
          <a:stretch>
            <a:fillRect/>
          </a:stretch>
        </p:blipFill>
        <p:spPr>
          <a:xfrm>
            <a:off x="8476373" y="2385265"/>
            <a:ext cx="3715627" cy="4006641"/>
          </a:xfrm>
          <a:prstGeom prst="rect">
            <a:avLst/>
          </a:prstGeom>
        </p:spPr>
      </p:pic>
      <p:pic>
        <p:nvPicPr>
          <p:cNvPr id="1026" name="Picture 2">
            <a:extLst>
              <a:ext uri="{FF2B5EF4-FFF2-40B4-BE49-F238E27FC236}">
                <a16:creationId xmlns:a16="http://schemas.microsoft.com/office/drawing/2014/main" id="{8EC24E92-1E26-6B36-14B1-A784EBBF321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81455" y="3551491"/>
            <a:ext cx="3524271" cy="26432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274A527-0450-8221-2694-CAA3B35D837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4871" y="3805778"/>
            <a:ext cx="3448171" cy="258612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52EBFC57-6BDE-2ED1-D35B-0A378AAD74DE}"/>
              </a:ext>
            </a:extLst>
          </p:cNvPr>
          <p:cNvPicPr>
            <a:picLocks noChangeAspect="1"/>
          </p:cNvPicPr>
          <p:nvPr/>
        </p:nvPicPr>
        <p:blipFill>
          <a:blip r:embed="rId5"/>
          <a:stretch>
            <a:fillRect/>
          </a:stretch>
        </p:blipFill>
        <p:spPr>
          <a:xfrm>
            <a:off x="352244" y="1868485"/>
            <a:ext cx="4947328" cy="1635424"/>
          </a:xfrm>
          <a:prstGeom prst="rect">
            <a:avLst/>
          </a:prstGeom>
        </p:spPr>
      </p:pic>
      <p:pic>
        <p:nvPicPr>
          <p:cNvPr id="12" name="Picture 11">
            <a:extLst>
              <a:ext uri="{FF2B5EF4-FFF2-40B4-BE49-F238E27FC236}">
                <a16:creationId xmlns:a16="http://schemas.microsoft.com/office/drawing/2014/main" id="{946A8060-4782-2BA2-184D-2D0876C257CF}"/>
              </a:ext>
            </a:extLst>
          </p:cNvPr>
          <p:cNvPicPr>
            <a:picLocks noChangeAspect="1"/>
          </p:cNvPicPr>
          <p:nvPr/>
        </p:nvPicPr>
        <p:blipFill>
          <a:blip r:embed="rId6"/>
          <a:stretch>
            <a:fillRect/>
          </a:stretch>
        </p:blipFill>
        <p:spPr>
          <a:xfrm>
            <a:off x="5281455" y="2752673"/>
            <a:ext cx="3113228" cy="566561"/>
          </a:xfrm>
          <a:prstGeom prst="rect">
            <a:avLst/>
          </a:prstGeom>
        </p:spPr>
      </p:pic>
      <p:pic>
        <p:nvPicPr>
          <p:cNvPr id="16" name="Picture 15">
            <a:extLst>
              <a:ext uri="{FF2B5EF4-FFF2-40B4-BE49-F238E27FC236}">
                <a16:creationId xmlns:a16="http://schemas.microsoft.com/office/drawing/2014/main" id="{C4BF5B7A-FE19-8626-AD77-E79A87FFF808}"/>
              </a:ext>
            </a:extLst>
          </p:cNvPr>
          <p:cNvPicPr>
            <a:picLocks noChangeAspect="1"/>
          </p:cNvPicPr>
          <p:nvPr/>
        </p:nvPicPr>
        <p:blipFill>
          <a:blip r:embed="rId7"/>
          <a:stretch>
            <a:fillRect/>
          </a:stretch>
        </p:blipFill>
        <p:spPr>
          <a:xfrm>
            <a:off x="352244" y="3551491"/>
            <a:ext cx="4755739" cy="564240"/>
          </a:xfrm>
          <a:prstGeom prst="rect">
            <a:avLst/>
          </a:prstGeom>
        </p:spPr>
      </p:pic>
      <p:sp>
        <p:nvSpPr>
          <p:cNvPr id="17" name="TextBox 16">
            <a:extLst>
              <a:ext uri="{FF2B5EF4-FFF2-40B4-BE49-F238E27FC236}">
                <a16:creationId xmlns:a16="http://schemas.microsoft.com/office/drawing/2014/main" id="{41A9CD4C-271E-3F2D-5664-4936B21C1430}"/>
              </a:ext>
            </a:extLst>
          </p:cNvPr>
          <p:cNvSpPr txBox="1"/>
          <p:nvPr/>
        </p:nvSpPr>
        <p:spPr>
          <a:xfrm>
            <a:off x="5344157" y="1268289"/>
            <a:ext cx="7072306" cy="646331"/>
          </a:xfrm>
          <a:prstGeom prst="rect">
            <a:avLst/>
          </a:prstGeom>
          <a:noFill/>
        </p:spPr>
        <p:txBody>
          <a:bodyPr wrap="square" rtlCol="0">
            <a:spAutoFit/>
          </a:bodyPr>
          <a:lstStyle/>
          <a:p>
            <a:r>
              <a:rPr lang="en-US" dirty="0"/>
              <a:t>Useful methods are provided to do automatically slicing of the mesh results that can be later used for the build of plot atlases. </a:t>
            </a:r>
          </a:p>
        </p:txBody>
      </p:sp>
    </p:spTree>
    <p:extLst>
      <p:ext uri="{BB962C8B-B14F-4D97-AF65-F5344CB8AC3E}">
        <p14:creationId xmlns:p14="http://schemas.microsoft.com/office/powerpoint/2010/main" val="2657639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69A598B-4AAA-EF0C-5C72-74A8851C8950}"/>
              </a:ext>
            </a:extLst>
          </p:cNvPr>
          <p:cNvSpPr>
            <a:spLocks noGrp="1"/>
          </p:cNvSpPr>
          <p:nvPr>
            <p:ph type="sldNum" sz="quarter" idx="12"/>
          </p:nvPr>
        </p:nvSpPr>
        <p:spPr/>
        <p:txBody>
          <a:bodyPr/>
          <a:lstStyle/>
          <a:p>
            <a:fld id="{0B55C215-7F9A-4AB7-8398-183B47447BCF}" type="slidenum">
              <a:rPr lang="en-US" smtClean="0"/>
              <a:pPr/>
              <a:t>22</a:t>
            </a:fld>
            <a:endParaRPr lang="en-US"/>
          </a:p>
        </p:txBody>
      </p:sp>
      <p:sp>
        <p:nvSpPr>
          <p:cNvPr id="4" name="Title 3">
            <a:extLst>
              <a:ext uri="{FF2B5EF4-FFF2-40B4-BE49-F238E27FC236}">
                <a16:creationId xmlns:a16="http://schemas.microsoft.com/office/drawing/2014/main" id="{96759DF8-3E3E-50F6-FC46-320FCF1F486D}"/>
              </a:ext>
            </a:extLst>
          </p:cNvPr>
          <p:cNvSpPr>
            <a:spLocks noGrp="1"/>
          </p:cNvSpPr>
          <p:nvPr>
            <p:ph type="title"/>
          </p:nvPr>
        </p:nvSpPr>
        <p:spPr/>
        <p:txBody>
          <a:bodyPr/>
          <a:lstStyle/>
          <a:p>
            <a:r>
              <a:rPr lang="en-US" dirty="0"/>
              <a:t>Working with </a:t>
            </a:r>
            <a:r>
              <a:rPr lang="en-US" dirty="0" err="1"/>
              <a:t>meshtal</a:t>
            </a:r>
            <a:r>
              <a:rPr lang="en-US" dirty="0"/>
              <a:t> files: Atlas class</a:t>
            </a:r>
          </a:p>
        </p:txBody>
      </p:sp>
      <p:sp>
        <p:nvSpPr>
          <p:cNvPr id="6" name="Text Placeholder 5">
            <a:extLst>
              <a:ext uri="{FF2B5EF4-FFF2-40B4-BE49-F238E27FC236}">
                <a16:creationId xmlns:a16="http://schemas.microsoft.com/office/drawing/2014/main" id="{946B85EE-0E49-0207-CAEB-744DDEF56767}"/>
              </a:ext>
            </a:extLst>
          </p:cNvPr>
          <p:cNvSpPr>
            <a:spLocks noGrp="1"/>
          </p:cNvSpPr>
          <p:nvPr>
            <p:ph type="body" sz="quarter" idx="14"/>
          </p:nvPr>
        </p:nvSpPr>
        <p:spPr/>
        <p:txBody>
          <a:bodyPr/>
          <a:lstStyle/>
          <a:p>
            <a:r>
              <a:rPr lang="en-US" dirty="0"/>
              <a:t>Plot and build the atlas</a:t>
            </a:r>
          </a:p>
        </p:txBody>
      </p:sp>
      <p:pic>
        <p:nvPicPr>
          <p:cNvPr id="8" name="Picture 7">
            <a:extLst>
              <a:ext uri="{FF2B5EF4-FFF2-40B4-BE49-F238E27FC236}">
                <a16:creationId xmlns:a16="http://schemas.microsoft.com/office/drawing/2014/main" id="{DF9AC381-6206-B43B-5271-490C9027A93C}"/>
              </a:ext>
            </a:extLst>
          </p:cNvPr>
          <p:cNvPicPr>
            <a:picLocks noChangeAspect="1"/>
          </p:cNvPicPr>
          <p:nvPr/>
        </p:nvPicPr>
        <p:blipFill rotWithShape="1">
          <a:blip r:embed="rId2"/>
          <a:srcRect t="57993"/>
          <a:stretch/>
        </p:blipFill>
        <p:spPr>
          <a:xfrm>
            <a:off x="4831192" y="985421"/>
            <a:ext cx="3433920" cy="1951701"/>
          </a:xfrm>
          <a:prstGeom prst="rect">
            <a:avLst/>
          </a:prstGeom>
        </p:spPr>
      </p:pic>
      <p:pic>
        <p:nvPicPr>
          <p:cNvPr id="9" name="Picture 8">
            <a:extLst>
              <a:ext uri="{FF2B5EF4-FFF2-40B4-BE49-F238E27FC236}">
                <a16:creationId xmlns:a16="http://schemas.microsoft.com/office/drawing/2014/main" id="{5DE59910-0689-1A09-CE23-9160F394BA58}"/>
              </a:ext>
            </a:extLst>
          </p:cNvPr>
          <p:cNvPicPr>
            <a:picLocks noChangeAspect="1"/>
          </p:cNvPicPr>
          <p:nvPr/>
        </p:nvPicPr>
        <p:blipFill rotWithShape="1">
          <a:blip r:embed="rId2"/>
          <a:srcRect r="28778" b="48889"/>
          <a:stretch/>
        </p:blipFill>
        <p:spPr>
          <a:xfrm>
            <a:off x="106530" y="1833238"/>
            <a:ext cx="4616390" cy="4482383"/>
          </a:xfrm>
          <a:prstGeom prst="rect">
            <a:avLst/>
          </a:prstGeom>
        </p:spPr>
      </p:pic>
      <p:sp>
        <p:nvSpPr>
          <p:cNvPr id="11" name="Rectangle 10">
            <a:extLst>
              <a:ext uri="{FF2B5EF4-FFF2-40B4-BE49-F238E27FC236}">
                <a16:creationId xmlns:a16="http://schemas.microsoft.com/office/drawing/2014/main" id="{6F782B56-6E2E-1A06-3A1F-6F104B3EBEF7}"/>
              </a:ext>
            </a:extLst>
          </p:cNvPr>
          <p:cNvSpPr/>
          <p:nvPr/>
        </p:nvSpPr>
        <p:spPr>
          <a:xfrm>
            <a:off x="431372" y="5807383"/>
            <a:ext cx="1637126" cy="38035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Connector: Elbow 15">
            <a:extLst>
              <a:ext uri="{FF2B5EF4-FFF2-40B4-BE49-F238E27FC236}">
                <a16:creationId xmlns:a16="http://schemas.microsoft.com/office/drawing/2014/main" id="{FD0E78D7-0751-EF68-0A8D-896AB8FAF1B0}"/>
              </a:ext>
            </a:extLst>
          </p:cNvPr>
          <p:cNvCxnSpPr>
            <a:cxnSpLocks/>
            <a:stCxn id="11" idx="3"/>
            <a:endCxn id="8" idx="1"/>
          </p:cNvCxnSpPr>
          <p:nvPr/>
        </p:nvCxnSpPr>
        <p:spPr>
          <a:xfrm flipV="1">
            <a:off x="2068498" y="1961272"/>
            <a:ext cx="2762694" cy="4036288"/>
          </a:xfrm>
          <a:prstGeom prst="bentConnector3">
            <a:avLst>
              <a:gd name="adj1" fmla="val 92417"/>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FE4B9A39-399A-94DA-D024-E5750F993165}"/>
              </a:ext>
            </a:extLst>
          </p:cNvPr>
          <p:cNvPicPr>
            <a:picLocks noChangeAspect="1"/>
          </p:cNvPicPr>
          <p:nvPr/>
        </p:nvPicPr>
        <p:blipFill>
          <a:blip r:embed="rId3"/>
          <a:stretch>
            <a:fillRect/>
          </a:stretch>
        </p:blipFill>
        <p:spPr>
          <a:xfrm>
            <a:off x="4831192" y="3065156"/>
            <a:ext cx="5807187" cy="3274265"/>
          </a:xfrm>
          <a:prstGeom prst="rect">
            <a:avLst/>
          </a:prstGeom>
        </p:spPr>
      </p:pic>
      <p:sp>
        <p:nvSpPr>
          <p:cNvPr id="24" name="Rectangle 23">
            <a:extLst>
              <a:ext uri="{FF2B5EF4-FFF2-40B4-BE49-F238E27FC236}">
                <a16:creationId xmlns:a16="http://schemas.microsoft.com/office/drawing/2014/main" id="{957B53F6-CEA6-5021-6225-F0E76500F807}"/>
              </a:ext>
            </a:extLst>
          </p:cNvPr>
          <p:cNvSpPr/>
          <p:nvPr/>
        </p:nvSpPr>
        <p:spPr>
          <a:xfrm>
            <a:off x="663670" y="5069150"/>
            <a:ext cx="2461269" cy="186432"/>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0508376-1F00-D263-C7F5-FF92FE2F4270}"/>
              </a:ext>
            </a:extLst>
          </p:cNvPr>
          <p:cNvSpPr/>
          <p:nvPr/>
        </p:nvSpPr>
        <p:spPr>
          <a:xfrm>
            <a:off x="913724" y="4348673"/>
            <a:ext cx="2832653" cy="473770"/>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7489D244-C4C8-75D6-649A-700BF6C92BFF}"/>
              </a:ext>
            </a:extLst>
          </p:cNvPr>
          <p:cNvSpPr txBox="1"/>
          <p:nvPr/>
        </p:nvSpPr>
        <p:spPr>
          <a:xfrm>
            <a:off x="8444560" y="1452801"/>
            <a:ext cx="3291568" cy="1200329"/>
          </a:xfrm>
          <a:prstGeom prst="rect">
            <a:avLst/>
          </a:prstGeom>
          <a:noFill/>
        </p:spPr>
        <p:txBody>
          <a:bodyPr wrap="square" rtlCol="0">
            <a:spAutoFit/>
          </a:bodyPr>
          <a:lstStyle/>
          <a:p>
            <a:r>
              <a:rPr lang="en-US" dirty="0"/>
              <a:t>Quite a few parameters have been exposed so far from the</a:t>
            </a:r>
          </a:p>
          <a:p>
            <a:r>
              <a:rPr lang="en-US" dirty="0" err="1"/>
              <a:t>PyVista</a:t>
            </a:r>
            <a:r>
              <a:rPr lang="en-US" dirty="0"/>
              <a:t> plotter to control different aspects of the plots</a:t>
            </a:r>
          </a:p>
        </p:txBody>
      </p:sp>
    </p:spTree>
    <p:extLst>
      <p:ext uri="{BB962C8B-B14F-4D97-AF65-F5344CB8AC3E}">
        <p14:creationId xmlns:p14="http://schemas.microsoft.com/office/powerpoint/2010/main" val="10583579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A890927-74A9-10D8-1EC2-999A424154D8}"/>
              </a:ext>
            </a:extLst>
          </p:cNvPr>
          <p:cNvSpPr>
            <a:spLocks noGrp="1"/>
          </p:cNvSpPr>
          <p:nvPr>
            <p:ph type="sldNum" sz="quarter" idx="12"/>
          </p:nvPr>
        </p:nvSpPr>
        <p:spPr/>
        <p:txBody>
          <a:bodyPr/>
          <a:lstStyle/>
          <a:p>
            <a:fld id="{0B55C215-7F9A-4AB7-8398-183B47447BCF}" type="slidenum">
              <a:rPr lang="en-US" smtClean="0"/>
              <a:pPr/>
              <a:t>23</a:t>
            </a:fld>
            <a:endParaRPr lang="en-US"/>
          </a:p>
        </p:txBody>
      </p:sp>
      <p:sp>
        <p:nvSpPr>
          <p:cNvPr id="4" name="Title 3">
            <a:extLst>
              <a:ext uri="{FF2B5EF4-FFF2-40B4-BE49-F238E27FC236}">
                <a16:creationId xmlns:a16="http://schemas.microsoft.com/office/drawing/2014/main" id="{233776A7-1E2A-DF27-376C-522B4C37B571}"/>
              </a:ext>
            </a:extLst>
          </p:cNvPr>
          <p:cNvSpPr>
            <a:spLocks noGrp="1"/>
          </p:cNvSpPr>
          <p:nvPr>
            <p:ph type="title"/>
          </p:nvPr>
        </p:nvSpPr>
        <p:spPr>
          <a:xfrm>
            <a:off x="431371" y="71433"/>
            <a:ext cx="8810283" cy="810478"/>
          </a:xfrm>
        </p:spPr>
        <p:txBody>
          <a:bodyPr/>
          <a:lstStyle/>
          <a:p>
            <a:r>
              <a:rPr lang="en-US" dirty="0"/>
              <a:t>Example of atlas: mode 0 in-vessel radiation maps</a:t>
            </a:r>
          </a:p>
        </p:txBody>
      </p:sp>
      <p:pic>
        <p:nvPicPr>
          <p:cNvPr id="10" name="Picture 9">
            <a:extLst>
              <a:ext uri="{FF2B5EF4-FFF2-40B4-BE49-F238E27FC236}">
                <a16:creationId xmlns:a16="http://schemas.microsoft.com/office/drawing/2014/main" id="{E240DBC9-EBAF-D0A0-ECAA-D8E9BA863FC9}"/>
              </a:ext>
            </a:extLst>
          </p:cNvPr>
          <p:cNvPicPr>
            <a:picLocks noChangeAspect="1"/>
          </p:cNvPicPr>
          <p:nvPr/>
        </p:nvPicPr>
        <p:blipFill>
          <a:blip r:embed="rId3"/>
          <a:stretch>
            <a:fillRect/>
          </a:stretch>
        </p:blipFill>
        <p:spPr>
          <a:xfrm>
            <a:off x="431371" y="961691"/>
            <a:ext cx="9765437" cy="5469531"/>
          </a:xfrm>
          <a:prstGeom prst="rect">
            <a:avLst/>
          </a:prstGeom>
        </p:spPr>
      </p:pic>
      <p:sp>
        <p:nvSpPr>
          <p:cNvPr id="11" name="TextBox 10">
            <a:extLst>
              <a:ext uri="{FF2B5EF4-FFF2-40B4-BE49-F238E27FC236}">
                <a16:creationId xmlns:a16="http://schemas.microsoft.com/office/drawing/2014/main" id="{BCE4DD36-E5F2-3354-6CA1-0B74D84C5935}"/>
              </a:ext>
            </a:extLst>
          </p:cNvPr>
          <p:cNvSpPr txBox="1"/>
          <p:nvPr/>
        </p:nvSpPr>
        <p:spPr>
          <a:xfrm rot="5400000">
            <a:off x="9545120" y="3648722"/>
            <a:ext cx="2438360" cy="369332"/>
          </a:xfrm>
          <a:prstGeom prst="rect">
            <a:avLst/>
          </a:prstGeom>
          <a:noFill/>
        </p:spPr>
        <p:txBody>
          <a:bodyPr wrap="none" rtlCol="0">
            <a:spAutoFit/>
          </a:bodyPr>
          <a:lstStyle/>
          <a:p>
            <a:r>
              <a:rPr lang="en-US" dirty="0"/>
              <a:t>With a bit more code …</a:t>
            </a:r>
          </a:p>
        </p:txBody>
      </p:sp>
    </p:spTree>
    <p:extLst>
      <p:ext uri="{BB962C8B-B14F-4D97-AF65-F5344CB8AC3E}">
        <p14:creationId xmlns:p14="http://schemas.microsoft.com/office/powerpoint/2010/main" val="20391611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FC9891E-4BA9-252D-3D16-3F3F59C4D687}"/>
              </a:ext>
            </a:extLst>
          </p:cNvPr>
          <p:cNvSpPr>
            <a:spLocks noGrp="1"/>
          </p:cNvSpPr>
          <p:nvPr>
            <p:ph type="sldNum" sz="quarter" idx="12"/>
          </p:nvPr>
        </p:nvSpPr>
        <p:spPr/>
        <p:txBody>
          <a:bodyPr/>
          <a:lstStyle/>
          <a:p>
            <a:fld id="{0B55C215-7F9A-4AB7-8398-183B47447BCF}" type="slidenum">
              <a:rPr lang="en-US" smtClean="0"/>
              <a:pPr/>
              <a:t>24</a:t>
            </a:fld>
            <a:endParaRPr lang="en-US"/>
          </a:p>
        </p:txBody>
      </p:sp>
      <p:sp>
        <p:nvSpPr>
          <p:cNvPr id="4" name="Title 3">
            <a:extLst>
              <a:ext uri="{FF2B5EF4-FFF2-40B4-BE49-F238E27FC236}">
                <a16:creationId xmlns:a16="http://schemas.microsoft.com/office/drawing/2014/main" id="{6A507A34-FA6D-58A4-226F-A6A7ED8B35BD}"/>
              </a:ext>
            </a:extLst>
          </p:cNvPr>
          <p:cNvSpPr>
            <a:spLocks noGrp="1"/>
          </p:cNvSpPr>
          <p:nvPr>
            <p:ph type="title"/>
          </p:nvPr>
        </p:nvSpPr>
        <p:spPr/>
        <p:txBody>
          <a:bodyPr/>
          <a:lstStyle/>
          <a:p>
            <a:r>
              <a:rPr lang="it-IT" dirty="0"/>
              <a:t>Working with </a:t>
            </a:r>
            <a:r>
              <a:rPr lang="it-IT" dirty="0" err="1"/>
              <a:t>eeout</a:t>
            </a:r>
            <a:r>
              <a:rPr lang="it-IT" dirty="0"/>
              <a:t> files (</a:t>
            </a:r>
            <a:r>
              <a:rPr lang="it-IT" dirty="0" err="1"/>
              <a:t>Unstructured</a:t>
            </a:r>
            <a:r>
              <a:rPr lang="it-IT" dirty="0"/>
              <a:t> Meshes)</a:t>
            </a:r>
            <a:endParaRPr lang="en-US" dirty="0"/>
          </a:p>
        </p:txBody>
      </p:sp>
      <p:pic>
        <p:nvPicPr>
          <p:cNvPr id="10" name="Picture 9">
            <a:extLst>
              <a:ext uri="{FF2B5EF4-FFF2-40B4-BE49-F238E27FC236}">
                <a16:creationId xmlns:a16="http://schemas.microsoft.com/office/drawing/2014/main" id="{37B21221-8791-61E9-543D-B72A79D8F9D3}"/>
              </a:ext>
            </a:extLst>
          </p:cNvPr>
          <p:cNvPicPr>
            <a:picLocks noChangeAspect="1"/>
          </p:cNvPicPr>
          <p:nvPr/>
        </p:nvPicPr>
        <p:blipFill>
          <a:blip r:embed="rId2"/>
          <a:stretch>
            <a:fillRect/>
          </a:stretch>
        </p:blipFill>
        <p:spPr>
          <a:xfrm>
            <a:off x="6586077" y="951006"/>
            <a:ext cx="5427065" cy="5266701"/>
          </a:xfrm>
          <a:prstGeom prst="rect">
            <a:avLst/>
          </a:prstGeom>
        </p:spPr>
      </p:pic>
      <p:sp>
        <p:nvSpPr>
          <p:cNvPr id="11" name="TextBox 10">
            <a:extLst>
              <a:ext uri="{FF2B5EF4-FFF2-40B4-BE49-F238E27FC236}">
                <a16:creationId xmlns:a16="http://schemas.microsoft.com/office/drawing/2014/main" id="{FAE72676-3285-81CF-0FEC-DD154B6D24C5}"/>
              </a:ext>
            </a:extLst>
          </p:cNvPr>
          <p:cNvSpPr txBox="1"/>
          <p:nvPr/>
        </p:nvSpPr>
        <p:spPr>
          <a:xfrm>
            <a:off x="537747" y="1162282"/>
            <a:ext cx="5558253" cy="646331"/>
          </a:xfrm>
          <a:prstGeom prst="rect">
            <a:avLst/>
          </a:prstGeom>
          <a:noFill/>
        </p:spPr>
        <p:txBody>
          <a:bodyPr wrap="square" rtlCol="0">
            <a:spAutoFit/>
          </a:bodyPr>
          <a:lstStyle/>
          <a:p>
            <a:r>
              <a:rPr lang="en-US" dirty="0"/>
              <a:t>Get a </a:t>
            </a:r>
            <a:r>
              <a:rPr lang="en-US" dirty="0" err="1"/>
              <a:t>PyVista</a:t>
            </a:r>
            <a:r>
              <a:rPr lang="en-US" dirty="0"/>
              <a:t> grid from the parsing of .</a:t>
            </a:r>
            <a:r>
              <a:rPr lang="en-US" dirty="0" err="1"/>
              <a:t>eeout</a:t>
            </a:r>
            <a:r>
              <a:rPr lang="en-US" dirty="0"/>
              <a:t> file. (limited to 1</a:t>
            </a:r>
            <a:r>
              <a:rPr lang="en-US" baseline="30000" dirty="0"/>
              <a:t>st</a:t>
            </a:r>
            <a:r>
              <a:rPr lang="en-US" dirty="0"/>
              <a:t> and 2</a:t>
            </a:r>
            <a:r>
              <a:rPr lang="en-US" baseline="30000" dirty="0"/>
              <a:t>nd</a:t>
            </a:r>
            <a:r>
              <a:rPr lang="en-US" dirty="0"/>
              <a:t> order tetra for the moment)</a:t>
            </a:r>
          </a:p>
        </p:txBody>
      </p:sp>
      <p:pic>
        <p:nvPicPr>
          <p:cNvPr id="13" name="Picture 12">
            <a:extLst>
              <a:ext uri="{FF2B5EF4-FFF2-40B4-BE49-F238E27FC236}">
                <a16:creationId xmlns:a16="http://schemas.microsoft.com/office/drawing/2014/main" id="{D089129B-66A9-6444-C787-07CC69E5DE62}"/>
              </a:ext>
            </a:extLst>
          </p:cNvPr>
          <p:cNvPicPr>
            <a:picLocks noChangeAspect="1"/>
          </p:cNvPicPr>
          <p:nvPr/>
        </p:nvPicPr>
        <p:blipFill rotWithShape="1">
          <a:blip r:embed="rId3"/>
          <a:srcRect r="31133"/>
          <a:stretch/>
        </p:blipFill>
        <p:spPr>
          <a:xfrm>
            <a:off x="537747" y="1956450"/>
            <a:ext cx="5287040" cy="4261257"/>
          </a:xfrm>
          <a:prstGeom prst="rect">
            <a:avLst/>
          </a:prstGeom>
        </p:spPr>
      </p:pic>
    </p:spTree>
    <p:extLst>
      <p:ext uri="{BB962C8B-B14F-4D97-AF65-F5344CB8AC3E}">
        <p14:creationId xmlns:p14="http://schemas.microsoft.com/office/powerpoint/2010/main" val="19715736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2022FD0-37F9-574E-A4DF-5B13E7CBE527}"/>
              </a:ext>
            </a:extLst>
          </p:cNvPr>
          <p:cNvSpPr>
            <a:spLocks noGrp="1"/>
          </p:cNvSpPr>
          <p:nvPr>
            <p:ph type="sldNum" sz="quarter" idx="12"/>
          </p:nvPr>
        </p:nvSpPr>
        <p:spPr/>
        <p:txBody>
          <a:bodyPr/>
          <a:lstStyle/>
          <a:p>
            <a:fld id="{0B55C215-7F9A-4AB7-8398-183B47447BCF}" type="slidenum">
              <a:rPr lang="en-US" smtClean="0"/>
              <a:pPr/>
              <a:t>25</a:t>
            </a:fld>
            <a:endParaRPr lang="en-US"/>
          </a:p>
        </p:txBody>
      </p:sp>
      <p:sp>
        <p:nvSpPr>
          <p:cNvPr id="4" name="Title 3">
            <a:extLst>
              <a:ext uri="{FF2B5EF4-FFF2-40B4-BE49-F238E27FC236}">
                <a16:creationId xmlns:a16="http://schemas.microsoft.com/office/drawing/2014/main" id="{B1432A9F-872C-E724-34CF-4A9FDC65544E}"/>
              </a:ext>
            </a:extLst>
          </p:cNvPr>
          <p:cNvSpPr>
            <a:spLocks noGrp="1"/>
          </p:cNvSpPr>
          <p:nvPr>
            <p:ph type="title"/>
          </p:nvPr>
        </p:nvSpPr>
        <p:spPr/>
        <p:txBody>
          <a:bodyPr/>
          <a:lstStyle/>
          <a:p>
            <a:r>
              <a:rPr lang="en-US" dirty="0"/>
              <a:t>Working with weight windows files</a:t>
            </a:r>
          </a:p>
        </p:txBody>
      </p:sp>
      <p:pic>
        <p:nvPicPr>
          <p:cNvPr id="17" name="Picture 16">
            <a:extLst>
              <a:ext uri="{FF2B5EF4-FFF2-40B4-BE49-F238E27FC236}">
                <a16:creationId xmlns:a16="http://schemas.microsoft.com/office/drawing/2014/main" id="{212BAF5C-1CC1-A3CA-D874-540E59EB2666}"/>
              </a:ext>
            </a:extLst>
          </p:cNvPr>
          <p:cNvPicPr>
            <a:picLocks noChangeAspect="1"/>
          </p:cNvPicPr>
          <p:nvPr/>
        </p:nvPicPr>
        <p:blipFill>
          <a:blip r:embed="rId2"/>
          <a:stretch>
            <a:fillRect/>
          </a:stretch>
        </p:blipFill>
        <p:spPr>
          <a:xfrm>
            <a:off x="5112215" y="830624"/>
            <a:ext cx="4657725" cy="3438525"/>
          </a:xfrm>
          <a:prstGeom prst="rect">
            <a:avLst/>
          </a:prstGeom>
        </p:spPr>
      </p:pic>
      <p:pic>
        <p:nvPicPr>
          <p:cNvPr id="5" name="Picture 4">
            <a:extLst>
              <a:ext uri="{FF2B5EF4-FFF2-40B4-BE49-F238E27FC236}">
                <a16:creationId xmlns:a16="http://schemas.microsoft.com/office/drawing/2014/main" id="{6094D844-B890-2BA9-2EA4-2AFEF3529A09}"/>
              </a:ext>
            </a:extLst>
          </p:cNvPr>
          <p:cNvPicPr>
            <a:picLocks noChangeAspect="1"/>
          </p:cNvPicPr>
          <p:nvPr/>
        </p:nvPicPr>
        <p:blipFill>
          <a:blip r:embed="rId3"/>
          <a:stretch>
            <a:fillRect/>
          </a:stretch>
        </p:blipFill>
        <p:spPr>
          <a:xfrm>
            <a:off x="528349" y="1256003"/>
            <a:ext cx="3638506" cy="4345993"/>
          </a:xfrm>
          <a:prstGeom prst="rect">
            <a:avLst/>
          </a:prstGeom>
        </p:spPr>
      </p:pic>
      <p:pic>
        <p:nvPicPr>
          <p:cNvPr id="11" name="Picture 10">
            <a:extLst>
              <a:ext uri="{FF2B5EF4-FFF2-40B4-BE49-F238E27FC236}">
                <a16:creationId xmlns:a16="http://schemas.microsoft.com/office/drawing/2014/main" id="{BEF42D84-EBA3-C3DF-7895-A26FC01E219D}"/>
              </a:ext>
            </a:extLst>
          </p:cNvPr>
          <p:cNvPicPr>
            <a:picLocks noChangeAspect="1"/>
          </p:cNvPicPr>
          <p:nvPr/>
        </p:nvPicPr>
        <p:blipFill>
          <a:blip r:embed="rId4"/>
          <a:stretch>
            <a:fillRect/>
          </a:stretch>
        </p:blipFill>
        <p:spPr>
          <a:xfrm>
            <a:off x="8982075" y="2940160"/>
            <a:ext cx="3209925" cy="3467100"/>
          </a:xfrm>
          <a:prstGeom prst="rect">
            <a:avLst/>
          </a:prstGeom>
        </p:spPr>
      </p:pic>
      <p:sp>
        <p:nvSpPr>
          <p:cNvPr id="18" name="TextBox 17">
            <a:extLst>
              <a:ext uri="{FF2B5EF4-FFF2-40B4-BE49-F238E27FC236}">
                <a16:creationId xmlns:a16="http://schemas.microsoft.com/office/drawing/2014/main" id="{B5FD0E6B-4EF3-F887-9283-435F1438AE21}"/>
              </a:ext>
            </a:extLst>
          </p:cNvPr>
          <p:cNvSpPr txBox="1"/>
          <p:nvPr/>
        </p:nvSpPr>
        <p:spPr>
          <a:xfrm>
            <a:off x="154692" y="5633699"/>
            <a:ext cx="5026908" cy="584775"/>
          </a:xfrm>
          <a:prstGeom prst="rect">
            <a:avLst/>
          </a:prstGeom>
          <a:noFill/>
        </p:spPr>
        <p:txBody>
          <a:bodyPr wrap="square" rtlCol="0">
            <a:spAutoFit/>
          </a:bodyPr>
          <a:lstStyle/>
          <a:p>
            <a:pPr algn="just"/>
            <a:r>
              <a:rPr lang="en-US" sz="1600" dirty="0"/>
              <a:t>GVR Weight Windows WWINP can be automatically generated from a MESHTAL file…</a:t>
            </a:r>
          </a:p>
        </p:txBody>
      </p:sp>
      <p:sp>
        <p:nvSpPr>
          <p:cNvPr id="19" name="TextBox 18">
            <a:extLst>
              <a:ext uri="{FF2B5EF4-FFF2-40B4-BE49-F238E27FC236}">
                <a16:creationId xmlns:a16="http://schemas.microsoft.com/office/drawing/2014/main" id="{B87732BE-81C2-9248-6DC9-0C2C5447A98B}"/>
              </a:ext>
            </a:extLst>
          </p:cNvPr>
          <p:cNvSpPr txBox="1"/>
          <p:nvPr/>
        </p:nvSpPr>
        <p:spPr>
          <a:xfrm>
            <a:off x="10226315" y="1339559"/>
            <a:ext cx="1881552" cy="830997"/>
          </a:xfrm>
          <a:prstGeom prst="rect">
            <a:avLst/>
          </a:prstGeom>
          <a:noFill/>
        </p:spPr>
        <p:txBody>
          <a:bodyPr wrap="square" rtlCol="0">
            <a:spAutoFit/>
          </a:bodyPr>
          <a:lstStyle/>
          <a:p>
            <a:pPr algn="just"/>
            <a:r>
              <a:rPr lang="en-US" sz="1600" dirty="0"/>
              <a:t>… and then modified, plotted or exported to VTK</a:t>
            </a:r>
          </a:p>
        </p:txBody>
      </p:sp>
      <p:pic>
        <p:nvPicPr>
          <p:cNvPr id="20" name="Picture 19">
            <a:extLst>
              <a:ext uri="{FF2B5EF4-FFF2-40B4-BE49-F238E27FC236}">
                <a16:creationId xmlns:a16="http://schemas.microsoft.com/office/drawing/2014/main" id="{2CDAA9E2-124E-E9DC-C143-DDAE466348D5}"/>
              </a:ext>
            </a:extLst>
          </p:cNvPr>
          <p:cNvPicPr>
            <a:picLocks noChangeAspect="1"/>
          </p:cNvPicPr>
          <p:nvPr/>
        </p:nvPicPr>
        <p:blipFill>
          <a:blip r:embed="rId5"/>
          <a:stretch>
            <a:fillRect/>
          </a:stretch>
        </p:blipFill>
        <p:spPr>
          <a:xfrm>
            <a:off x="5786290" y="4266120"/>
            <a:ext cx="2967598" cy="2141140"/>
          </a:xfrm>
          <a:prstGeom prst="rect">
            <a:avLst/>
          </a:prstGeom>
        </p:spPr>
      </p:pic>
      <p:sp>
        <p:nvSpPr>
          <p:cNvPr id="13" name="Arrow: Right 12">
            <a:extLst>
              <a:ext uri="{FF2B5EF4-FFF2-40B4-BE49-F238E27FC236}">
                <a16:creationId xmlns:a16="http://schemas.microsoft.com/office/drawing/2014/main" id="{D12A37F7-7350-0533-D8CA-08C36D2CC0FB}"/>
              </a:ext>
            </a:extLst>
          </p:cNvPr>
          <p:cNvSpPr/>
          <p:nvPr/>
        </p:nvSpPr>
        <p:spPr>
          <a:xfrm rot="20525493">
            <a:off x="3972823" y="2870921"/>
            <a:ext cx="1172246" cy="45140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94199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7B8640B-5066-E5E5-5129-FAE6CD76767A}"/>
              </a:ext>
            </a:extLst>
          </p:cNvPr>
          <p:cNvSpPr>
            <a:spLocks noGrp="1"/>
          </p:cNvSpPr>
          <p:nvPr>
            <p:ph type="sldNum" sz="quarter" idx="12"/>
          </p:nvPr>
        </p:nvSpPr>
        <p:spPr/>
        <p:txBody>
          <a:bodyPr/>
          <a:lstStyle/>
          <a:p>
            <a:fld id="{0B55C215-7F9A-4AB7-8398-183B47447BCF}" type="slidenum">
              <a:rPr lang="en-US" smtClean="0"/>
              <a:pPr/>
              <a:t>26</a:t>
            </a:fld>
            <a:endParaRPr lang="en-US"/>
          </a:p>
        </p:txBody>
      </p:sp>
      <p:sp>
        <p:nvSpPr>
          <p:cNvPr id="4" name="Title 3">
            <a:extLst>
              <a:ext uri="{FF2B5EF4-FFF2-40B4-BE49-F238E27FC236}">
                <a16:creationId xmlns:a16="http://schemas.microsoft.com/office/drawing/2014/main" id="{523FB948-DFC2-9F48-2B96-4E785AD8F6FC}"/>
              </a:ext>
            </a:extLst>
          </p:cNvPr>
          <p:cNvSpPr>
            <a:spLocks noGrp="1"/>
          </p:cNvSpPr>
          <p:nvPr>
            <p:ph type="title"/>
          </p:nvPr>
        </p:nvSpPr>
        <p:spPr/>
        <p:txBody>
          <a:bodyPr/>
          <a:lstStyle/>
          <a:p>
            <a:r>
              <a:rPr lang="it-IT" dirty="0"/>
              <a:t>Working with RSSA files</a:t>
            </a:r>
            <a:endParaRPr lang="en-US" dirty="0"/>
          </a:p>
        </p:txBody>
      </p:sp>
      <p:pic>
        <p:nvPicPr>
          <p:cNvPr id="8" name="Picture 7">
            <a:extLst>
              <a:ext uri="{FF2B5EF4-FFF2-40B4-BE49-F238E27FC236}">
                <a16:creationId xmlns:a16="http://schemas.microsoft.com/office/drawing/2014/main" id="{B783EDF7-1E13-F4AD-4B1F-2CC996B79F55}"/>
              </a:ext>
            </a:extLst>
          </p:cNvPr>
          <p:cNvPicPr>
            <a:picLocks noChangeAspect="1"/>
          </p:cNvPicPr>
          <p:nvPr/>
        </p:nvPicPr>
        <p:blipFill>
          <a:blip r:embed="rId2"/>
          <a:stretch>
            <a:fillRect/>
          </a:stretch>
        </p:blipFill>
        <p:spPr>
          <a:xfrm>
            <a:off x="200552" y="2585528"/>
            <a:ext cx="6419206" cy="3619963"/>
          </a:xfrm>
          <a:prstGeom prst="rect">
            <a:avLst/>
          </a:prstGeom>
        </p:spPr>
      </p:pic>
      <p:pic>
        <p:nvPicPr>
          <p:cNvPr id="10" name="Picture 9">
            <a:extLst>
              <a:ext uri="{FF2B5EF4-FFF2-40B4-BE49-F238E27FC236}">
                <a16:creationId xmlns:a16="http://schemas.microsoft.com/office/drawing/2014/main" id="{1AEEAB6A-C51E-BE1C-6948-0954E32C4503}"/>
              </a:ext>
            </a:extLst>
          </p:cNvPr>
          <p:cNvPicPr>
            <a:picLocks noChangeAspect="1"/>
          </p:cNvPicPr>
          <p:nvPr/>
        </p:nvPicPr>
        <p:blipFill>
          <a:blip r:embed="rId3"/>
          <a:stretch>
            <a:fillRect/>
          </a:stretch>
        </p:blipFill>
        <p:spPr>
          <a:xfrm>
            <a:off x="6717977" y="1562470"/>
            <a:ext cx="5474023" cy="4709603"/>
          </a:xfrm>
          <a:prstGeom prst="rect">
            <a:avLst/>
          </a:prstGeom>
        </p:spPr>
      </p:pic>
      <p:sp>
        <p:nvSpPr>
          <p:cNvPr id="11" name="TextBox 10">
            <a:extLst>
              <a:ext uri="{FF2B5EF4-FFF2-40B4-BE49-F238E27FC236}">
                <a16:creationId xmlns:a16="http://schemas.microsoft.com/office/drawing/2014/main" id="{436BAF2B-49F8-3259-A09B-6B79AB771906}"/>
              </a:ext>
            </a:extLst>
          </p:cNvPr>
          <p:cNvSpPr txBox="1"/>
          <p:nvPr/>
        </p:nvSpPr>
        <p:spPr>
          <a:xfrm>
            <a:off x="200552" y="1416662"/>
            <a:ext cx="5996063" cy="646331"/>
          </a:xfrm>
          <a:prstGeom prst="rect">
            <a:avLst/>
          </a:prstGeom>
          <a:noFill/>
        </p:spPr>
        <p:txBody>
          <a:bodyPr wrap="square" rtlCol="0">
            <a:spAutoFit/>
          </a:bodyPr>
          <a:lstStyle/>
          <a:p>
            <a:r>
              <a:rPr lang="it-IT" dirty="0"/>
              <a:t>Complete parser for the RSSA (</a:t>
            </a:r>
            <a:r>
              <a:rPr lang="it-IT" dirty="0" err="1"/>
              <a:t>surface</a:t>
            </a:r>
            <a:r>
              <a:rPr lang="it-IT" dirty="0"/>
              <a:t> sources) </a:t>
            </a:r>
            <a:r>
              <a:rPr lang="it-IT" dirty="0" err="1"/>
              <a:t>is</a:t>
            </a:r>
            <a:r>
              <a:rPr lang="it-IT" dirty="0"/>
              <a:t> </a:t>
            </a:r>
            <a:r>
              <a:rPr lang="it-IT" dirty="0" err="1"/>
              <a:t>also</a:t>
            </a:r>
            <a:r>
              <a:rPr lang="it-IT" dirty="0"/>
              <a:t> </a:t>
            </a:r>
            <a:r>
              <a:rPr lang="it-IT" dirty="0" err="1"/>
              <a:t>included</a:t>
            </a:r>
            <a:r>
              <a:rPr lang="it-IT" dirty="0"/>
              <a:t> in F4Enix</a:t>
            </a:r>
            <a:endParaRPr lang="en-US" dirty="0"/>
          </a:p>
        </p:txBody>
      </p:sp>
    </p:spTree>
    <p:extLst>
      <p:ext uri="{BB962C8B-B14F-4D97-AF65-F5344CB8AC3E}">
        <p14:creationId xmlns:p14="http://schemas.microsoft.com/office/powerpoint/2010/main" val="2904201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7449F-05C7-076C-7010-EFB8A0BAADC5}"/>
              </a:ext>
            </a:extLst>
          </p:cNvPr>
          <p:cNvSpPr>
            <a:spLocks noGrp="1"/>
          </p:cNvSpPr>
          <p:nvPr>
            <p:ph type="title"/>
          </p:nvPr>
        </p:nvSpPr>
        <p:spPr/>
        <p:txBody>
          <a:bodyPr/>
          <a:lstStyle/>
          <a:p>
            <a:endParaRPr lang="en-US"/>
          </a:p>
        </p:txBody>
      </p:sp>
      <p:sp>
        <p:nvSpPr>
          <p:cNvPr id="3" name="Footer Placeholder 2">
            <a:extLst>
              <a:ext uri="{FF2B5EF4-FFF2-40B4-BE49-F238E27FC236}">
                <a16:creationId xmlns:a16="http://schemas.microsoft.com/office/drawing/2014/main" id="{01DD0015-46EC-47AD-068F-6E97FD60C435}"/>
              </a:ext>
            </a:extLst>
          </p:cNvPr>
          <p:cNvSpPr>
            <a:spLocks noGrp="1"/>
          </p:cNvSpPr>
          <p:nvPr>
            <p:ph type="ftr" sz="quarter" idx="10"/>
          </p:nvPr>
        </p:nvSpPr>
        <p:spPr/>
        <p:txBody>
          <a:bodyPr/>
          <a:lstStyle/>
          <a:p>
            <a:r>
              <a:rPr lang="en-GB"/>
              <a:t>Footer (</a:t>
            </a:r>
            <a:r>
              <a:rPr lang="en-US"/>
              <a:t>e.g. date, name of speaker, name of presentation…)</a:t>
            </a:r>
          </a:p>
        </p:txBody>
      </p:sp>
      <p:sp>
        <p:nvSpPr>
          <p:cNvPr id="4" name="Slide Number Placeholder 3">
            <a:extLst>
              <a:ext uri="{FF2B5EF4-FFF2-40B4-BE49-F238E27FC236}">
                <a16:creationId xmlns:a16="http://schemas.microsoft.com/office/drawing/2014/main" id="{8660F65A-02AD-B602-8047-75A51C1224AA}"/>
              </a:ext>
            </a:extLst>
          </p:cNvPr>
          <p:cNvSpPr>
            <a:spLocks noGrp="1"/>
          </p:cNvSpPr>
          <p:nvPr>
            <p:ph type="sldNum" sz="quarter" idx="11"/>
          </p:nvPr>
        </p:nvSpPr>
        <p:spPr/>
        <p:txBody>
          <a:bodyPr/>
          <a:lstStyle/>
          <a:p>
            <a:fld id="{0B55C215-7F9A-4AB7-8398-183B47447BCF}" type="slidenum">
              <a:rPr lang="en-US" smtClean="0"/>
              <a:pPr/>
              <a:t>27</a:t>
            </a:fld>
            <a:endParaRPr lang="en-US"/>
          </a:p>
        </p:txBody>
      </p:sp>
      <p:sp>
        <p:nvSpPr>
          <p:cNvPr id="5" name="Text Placeholder 4">
            <a:extLst>
              <a:ext uri="{FF2B5EF4-FFF2-40B4-BE49-F238E27FC236}">
                <a16:creationId xmlns:a16="http://schemas.microsoft.com/office/drawing/2014/main" id="{E1DE0B1A-B933-1ED2-88EF-F7E1030EA710}"/>
              </a:ext>
            </a:extLst>
          </p:cNvPr>
          <p:cNvSpPr>
            <a:spLocks noGrp="1"/>
          </p:cNvSpPr>
          <p:nvPr>
            <p:ph type="body" sz="quarter" idx="13"/>
          </p:nvPr>
        </p:nvSpPr>
        <p:spPr/>
        <p:txBody>
          <a:bodyPr/>
          <a:lstStyle/>
          <a:p>
            <a:r>
              <a:rPr lang="en-US" dirty="0"/>
              <a:t>Conclusion</a:t>
            </a:r>
          </a:p>
        </p:txBody>
      </p:sp>
    </p:spTree>
    <p:extLst>
      <p:ext uri="{BB962C8B-B14F-4D97-AF65-F5344CB8AC3E}">
        <p14:creationId xmlns:p14="http://schemas.microsoft.com/office/powerpoint/2010/main" val="18537385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81AEE82-E8AB-460D-7D41-626D3A455FF8}"/>
              </a:ext>
            </a:extLst>
          </p:cNvPr>
          <p:cNvSpPr>
            <a:spLocks noGrp="1"/>
          </p:cNvSpPr>
          <p:nvPr>
            <p:ph type="sldNum" sz="quarter" idx="12"/>
          </p:nvPr>
        </p:nvSpPr>
        <p:spPr/>
        <p:txBody>
          <a:bodyPr/>
          <a:lstStyle/>
          <a:p>
            <a:fld id="{0B55C215-7F9A-4AB7-8398-183B47447BCF}" type="slidenum">
              <a:rPr lang="en-US" smtClean="0"/>
              <a:pPr/>
              <a:t>28</a:t>
            </a:fld>
            <a:endParaRPr lang="en-US"/>
          </a:p>
        </p:txBody>
      </p:sp>
      <p:sp>
        <p:nvSpPr>
          <p:cNvPr id="4" name="Title 3">
            <a:extLst>
              <a:ext uri="{FF2B5EF4-FFF2-40B4-BE49-F238E27FC236}">
                <a16:creationId xmlns:a16="http://schemas.microsoft.com/office/drawing/2014/main" id="{7916B3BA-F8DF-2786-0DB9-DF44FAFA9A29}"/>
              </a:ext>
            </a:extLst>
          </p:cNvPr>
          <p:cNvSpPr>
            <a:spLocks noGrp="1"/>
          </p:cNvSpPr>
          <p:nvPr>
            <p:ph type="title"/>
          </p:nvPr>
        </p:nvSpPr>
        <p:spPr/>
        <p:txBody>
          <a:bodyPr/>
          <a:lstStyle/>
          <a:p>
            <a:r>
              <a:rPr lang="en-US" dirty="0"/>
              <a:t>Conclusion</a:t>
            </a:r>
          </a:p>
        </p:txBody>
      </p:sp>
      <p:sp>
        <p:nvSpPr>
          <p:cNvPr id="5" name="Text Placeholder 4">
            <a:extLst>
              <a:ext uri="{FF2B5EF4-FFF2-40B4-BE49-F238E27FC236}">
                <a16:creationId xmlns:a16="http://schemas.microsoft.com/office/drawing/2014/main" id="{DFAFBBB3-E170-E06A-CCBD-17AF9B367641}"/>
              </a:ext>
            </a:extLst>
          </p:cNvPr>
          <p:cNvSpPr>
            <a:spLocks noGrp="1"/>
          </p:cNvSpPr>
          <p:nvPr>
            <p:ph type="body" sz="quarter" idx="13"/>
          </p:nvPr>
        </p:nvSpPr>
        <p:spPr>
          <a:xfrm>
            <a:off x="431371" y="1912418"/>
            <a:ext cx="11233151" cy="3583219"/>
          </a:xfrm>
        </p:spPr>
        <p:txBody>
          <a:bodyPr/>
          <a:lstStyle/>
          <a:p>
            <a:pPr marL="105750" indent="-285750">
              <a:buFont typeface="Arial" panose="020B0604020202020204" pitchFamily="34" charset="0"/>
              <a:buChar char="•"/>
            </a:pPr>
            <a:r>
              <a:rPr lang="en-US" dirty="0">
                <a:solidFill>
                  <a:schemeClr val="tx1"/>
                </a:solidFill>
              </a:rPr>
              <a:t>F4E neutronics team has developed a significant number of tools related to neutronic simulations during the years and they all have been released as open-source on GitHub in order to share knowledge with the fusion community</a:t>
            </a:r>
          </a:p>
          <a:p>
            <a:pPr marL="105750" indent="-285750">
              <a:buFont typeface="Arial" panose="020B0604020202020204" pitchFamily="34" charset="0"/>
              <a:buChar char="•"/>
            </a:pPr>
            <a:r>
              <a:rPr lang="en-US" dirty="0">
                <a:solidFill>
                  <a:schemeClr val="tx1"/>
                </a:solidFill>
              </a:rPr>
              <a:t>The capabilities of the tools have been entirely included in F4Enix</a:t>
            </a:r>
          </a:p>
          <a:p>
            <a:pPr marL="105750" indent="-285750">
              <a:buFont typeface="Arial" panose="020B0604020202020204" pitchFamily="34" charset="0"/>
              <a:buChar char="•"/>
            </a:pPr>
            <a:r>
              <a:rPr lang="en-US" dirty="0">
                <a:solidFill>
                  <a:schemeClr val="tx1"/>
                </a:solidFill>
              </a:rPr>
              <a:t>The purpose of the development of F4Enix is to increase efficiency of analyses workflow and to minimize human errors, while focusing on physics and results interpretation</a:t>
            </a:r>
          </a:p>
          <a:p>
            <a:pPr marL="105750" indent="-285750">
              <a:buFont typeface="Arial" panose="020B0604020202020204" pitchFamily="34" charset="0"/>
              <a:buChar char="•"/>
            </a:pPr>
            <a:r>
              <a:rPr lang="en-US" dirty="0">
                <a:solidFill>
                  <a:schemeClr val="tx1"/>
                </a:solidFill>
              </a:rPr>
              <a:t>Have a unique python API for the parsing and manipulation of input and output files provides a number of benefits:</a:t>
            </a:r>
          </a:p>
          <a:p>
            <a:pPr marL="645500" lvl="1" indent="-285750">
              <a:buFont typeface="Courier New" panose="02070309020205020404" pitchFamily="49" charset="0"/>
              <a:buChar char="o"/>
            </a:pPr>
            <a:r>
              <a:rPr lang="en-US" dirty="0">
                <a:solidFill>
                  <a:schemeClr val="tx1"/>
                </a:solidFill>
              </a:rPr>
              <a:t>Maintenance in a single place</a:t>
            </a:r>
          </a:p>
          <a:p>
            <a:pPr marL="645500" lvl="1" indent="-285750">
              <a:buFont typeface="Courier New" panose="02070309020205020404" pitchFamily="49" charset="0"/>
              <a:buChar char="o"/>
            </a:pPr>
            <a:r>
              <a:rPr lang="en-US" dirty="0">
                <a:solidFill>
                  <a:schemeClr val="tx1"/>
                </a:solidFill>
              </a:rPr>
              <a:t>Easier installation (pip)</a:t>
            </a:r>
          </a:p>
          <a:p>
            <a:pPr marL="645500" lvl="1" indent="-285750">
              <a:buFont typeface="Courier New" panose="02070309020205020404" pitchFamily="49" charset="0"/>
              <a:buChar char="o"/>
            </a:pPr>
            <a:r>
              <a:rPr lang="en-US" dirty="0">
                <a:solidFill>
                  <a:schemeClr val="tx1"/>
                </a:solidFill>
              </a:rPr>
              <a:t>Centralization and improvement of documentation</a:t>
            </a:r>
          </a:p>
          <a:p>
            <a:pPr marL="645500" lvl="1" indent="-285750">
              <a:buFont typeface="Courier New" panose="02070309020205020404" pitchFamily="49" charset="0"/>
              <a:buChar char="o"/>
            </a:pPr>
            <a:r>
              <a:rPr lang="en-US" dirty="0">
                <a:solidFill>
                  <a:schemeClr val="tx1"/>
                </a:solidFill>
              </a:rPr>
              <a:t>Continuous Integration (testing, docs, pip)</a:t>
            </a:r>
          </a:p>
          <a:p>
            <a:pPr marL="645500" lvl="1" indent="-285750">
              <a:buFont typeface="Courier New" panose="02070309020205020404" pitchFamily="49" charset="0"/>
              <a:buChar char="o"/>
            </a:pPr>
            <a:r>
              <a:rPr lang="en-US" dirty="0">
                <a:solidFill>
                  <a:schemeClr val="tx1"/>
                </a:solidFill>
              </a:rPr>
              <a:t>Better integration both internally and externally (e.g. lost particle debug)</a:t>
            </a:r>
          </a:p>
          <a:p>
            <a:pPr marL="645500" lvl="1" indent="-285750">
              <a:buFont typeface="Courier New" panose="02070309020205020404" pitchFamily="49" charset="0"/>
              <a:buChar char="o"/>
            </a:pPr>
            <a:r>
              <a:rPr lang="en-US" dirty="0">
                <a:solidFill>
                  <a:schemeClr val="tx1"/>
                </a:solidFill>
              </a:rPr>
              <a:t>F4Enix is open-source, both suppliers and DAs contributions to the development are welcome</a:t>
            </a:r>
          </a:p>
          <a:p>
            <a:pPr marL="359750" lvl="1" indent="0">
              <a:buNone/>
            </a:pPr>
            <a:endParaRPr lang="en-US" dirty="0"/>
          </a:p>
        </p:txBody>
      </p:sp>
    </p:spTree>
    <p:extLst>
      <p:ext uri="{BB962C8B-B14F-4D97-AF65-F5344CB8AC3E}">
        <p14:creationId xmlns:p14="http://schemas.microsoft.com/office/powerpoint/2010/main" val="26083687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5AE94E0D-A6A4-4BD3-A460-AF799F7DB420}"/>
              </a:ext>
            </a:extLst>
          </p:cNvPr>
          <p:cNvSpPr txBox="1">
            <a:spLocks/>
          </p:cNvSpPr>
          <p:nvPr/>
        </p:nvSpPr>
        <p:spPr>
          <a:xfrm>
            <a:off x="701964" y="2355877"/>
            <a:ext cx="2890981" cy="744090"/>
          </a:xfrm>
          <a:prstGeom prst="rect">
            <a:avLst/>
          </a:prstGeom>
        </p:spPr>
        <p:txBody>
          <a:bodyPr/>
          <a:lstStyle>
            <a:lvl1pPr indent="0" algn="l" defTabSz="914400" rtl="0" eaLnBrk="1" latinLnBrk="0" hangingPunct="1">
              <a:lnSpc>
                <a:spcPts val="2800"/>
              </a:lnSpc>
              <a:spcBef>
                <a:spcPct val="0"/>
              </a:spcBef>
              <a:buNone/>
              <a:defRPr sz="2800" b="1" kern="1200" spc="0">
                <a:solidFill>
                  <a:schemeClr val="bg2"/>
                </a:solidFill>
                <a:effectLst>
                  <a:outerShdw blurRad="63500" algn="ctr" rotWithShape="0">
                    <a:prstClr val="black">
                      <a:alpha val="50000"/>
                    </a:prstClr>
                  </a:outerShdw>
                </a:effectLst>
                <a:latin typeface="Arial" pitchFamily="34" charset="0"/>
                <a:ea typeface="+mj-ea"/>
                <a:cs typeface="Arial" pitchFamily="34" charset="0"/>
              </a:defRPr>
            </a:lvl1pPr>
          </a:lstStyle>
          <a:p>
            <a:r>
              <a:rPr lang="en-GB" sz="3200" dirty="0">
                <a:effectLst/>
                <a:latin typeface="+mn-lt"/>
              </a:rPr>
              <a:t>Thank you for your attention!</a:t>
            </a:r>
            <a:endParaRPr lang="en-US" sz="3200" dirty="0">
              <a:effectLst/>
              <a:latin typeface="+mn-lt"/>
            </a:endParaRPr>
          </a:p>
        </p:txBody>
      </p:sp>
      <p:sp>
        <p:nvSpPr>
          <p:cNvPr id="16" name="Content Placeholder 2">
            <a:extLst>
              <a:ext uri="{FF2B5EF4-FFF2-40B4-BE49-F238E27FC236}">
                <a16:creationId xmlns:a16="http://schemas.microsoft.com/office/drawing/2014/main" id="{14242457-AF70-4373-A552-C4771B32F89B}"/>
              </a:ext>
            </a:extLst>
          </p:cNvPr>
          <p:cNvSpPr txBox="1">
            <a:spLocks/>
          </p:cNvSpPr>
          <p:nvPr/>
        </p:nvSpPr>
        <p:spPr>
          <a:xfrm>
            <a:off x="623392" y="3568441"/>
            <a:ext cx="7561263" cy="2875787"/>
          </a:xfrm>
          <a:prstGeom prst="rect">
            <a:avLst/>
          </a:prstGeom>
        </p:spPr>
        <p:txBody>
          <a:bodyPr anchor="ctr">
            <a:spAutoFit/>
          </a:bodyPr>
          <a:lstStyle>
            <a:lvl1pPr marL="0" indent="0" algn="l" defTabSz="914400" rtl="0" eaLnBrk="1" latinLnBrk="0" hangingPunct="1">
              <a:lnSpc>
                <a:spcPct val="100000"/>
              </a:lnSpc>
              <a:spcBef>
                <a:spcPts val="400"/>
              </a:spcBef>
              <a:buFont typeface="Arial" pitchFamily="34" charset="0"/>
              <a:buNone/>
              <a:defRPr sz="1800" kern="1200">
                <a:solidFill>
                  <a:schemeClr val="tx1">
                    <a:lumMod val="75000"/>
                    <a:lumOff val="25000"/>
                  </a:schemeClr>
                </a:solidFill>
                <a:latin typeface="+mn-lt"/>
                <a:ea typeface="+mn-ea"/>
                <a:cs typeface="+mn-cs"/>
              </a:defRPr>
            </a:lvl1pPr>
            <a:lvl2pPr marL="539750" indent="-200025"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2pPr>
            <a:lvl3pPr marL="898525" indent="-179388"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3pPr>
            <a:lvl4pPr marL="1258888" indent="-180975"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4pPr>
            <a:lvl5pPr marL="1617663" indent="-179388" algn="l" defTabSz="914400" rtl="0" eaLnBrk="1" latinLnBrk="0" hangingPunct="1">
              <a:lnSpc>
                <a:spcPct val="100000"/>
              </a:lnSpc>
              <a:spcBef>
                <a:spcPts val="400"/>
              </a:spcBef>
              <a:buFont typeface="Arial"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sz="2200" dirty="0">
                <a:solidFill>
                  <a:schemeClr val="bg1"/>
                </a:solidFill>
              </a:rPr>
              <a:t>  Follow us on:</a:t>
            </a:r>
          </a:p>
          <a:p>
            <a:endParaRPr lang="en-GB" sz="400" dirty="0">
              <a:solidFill>
                <a:schemeClr val="bg1"/>
              </a:solidFill>
            </a:endParaRPr>
          </a:p>
          <a:p>
            <a:pPr defTabSz="720000">
              <a:lnSpc>
                <a:spcPct val="150000"/>
              </a:lnSpc>
            </a:pPr>
            <a:r>
              <a:rPr lang="en-GB" dirty="0">
                <a:solidFill>
                  <a:schemeClr val="bg1"/>
                </a:solidFill>
              </a:rPr>
              <a:t>	www.f4e.europa.eu</a:t>
            </a:r>
          </a:p>
          <a:p>
            <a:pPr defTabSz="720000">
              <a:lnSpc>
                <a:spcPct val="150000"/>
              </a:lnSpc>
            </a:pPr>
            <a:r>
              <a:rPr lang="en-US" dirty="0">
                <a:solidFill>
                  <a:schemeClr val="bg1"/>
                </a:solidFill>
              </a:rPr>
              <a:t>	www.twitter.com/fusionforenergy</a:t>
            </a:r>
          </a:p>
          <a:p>
            <a:pPr defTabSz="720000">
              <a:lnSpc>
                <a:spcPct val="150000"/>
              </a:lnSpc>
            </a:pPr>
            <a:r>
              <a:rPr lang="en-US" dirty="0">
                <a:solidFill>
                  <a:schemeClr val="bg1"/>
                </a:solidFill>
              </a:rPr>
              <a:t>	www.youtube.com/fusionforenergy</a:t>
            </a:r>
          </a:p>
          <a:p>
            <a:pPr defTabSz="720000">
              <a:lnSpc>
                <a:spcPct val="150000"/>
              </a:lnSpc>
            </a:pPr>
            <a:r>
              <a:rPr lang="en-US" dirty="0">
                <a:solidFill>
                  <a:schemeClr val="bg1"/>
                </a:solidFill>
              </a:rPr>
              <a:t>	</a:t>
            </a:r>
            <a:r>
              <a:rPr lang="en-IE" dirty="0">
                <a:solidFill>
                  <a:schemeClr val="bg1"/>
                </a:solidFill>
              </a:rPr>
              <a:t>www.linkedin.com/company/fusion-for-energy</a:t>
            </a:r>
            <a:r>
              <a:rPr lang="en-US" dirty="0">
                <a:solidFill>
                  <a:schemeClr val="bg1"/>
                </a:solidFill>
              </a:rPr>
              <a:t>	</a:t>
            </a:r>
            <a:r>
              <a:rPr lang="en-IE" dirty="0">
                <a:solidFill>
                  <a:schemeClr val="bg1"/>
                </a:solidFill>
              </a:rPr>
              <a:t>www.flickr.com/photos/fusionforenergy</a:t>
            </a:r>
            <a:endParaRPr lang="en-US" dirty="0">
              <a:solidFill>
                <a:schemeClr val="bg1"/>
              </a:solidFill>
            </a:endParaRPr>
          </a:p>
        </p:txBody>
      </p:sp>
      <p:pic>
        <p:nvPicPr>
          <p:cNvPr id="17" name="Picture 16" descr="twitter.png">
            <a:extLst>
              <a:ext uri="{FF2B5EF4-FFF2-40B4-BE49-F238E27FC236}">
                <a16:creationId xmlns:a16="http://schemas.microsoft.com/office/drawing/2014/main" id="{CD9CD90C-E89A-42D3-902A-41A88EA7DD7D}"/>
              </a:ext>
            </a:extLst>
          </p:cNvPr>
          <p:cNvPicPr>
            <a:picLocks noChangeAspect="1"/>
          </p:cNvPicPr>
          <p:nvPr/>
        </p:nvPicPr>
        <p:blipFill>
          <a:blip r:embed="rId2" cstate="print"/>
          <a:stretch>
            <a:fillRect/>
          </a:stretch>
        </p:blipFill>
        <p:spPr>
          <a:xfrm>
            <a:off x="797411" y="4626851"/>
            <a:ext cx="465584" cy="465584"/>
          </a:xfrm>
          <a:prstGeom prst="rect">
            <a:avLst/>
          </a:prstGeom>
        </p:spPr>
      </p:pic>
      <p:pic>
        <p:nvPicPr>
          <p:cNvPr id="18" name="Picture 17" descr="youtube.png">
            <a:extLst>
              <a:ext uri="{FF2B5EF4-FFF2-40B4-BE49-F238E27FC236}">
                <a16:creationId xmlns:a16="http://schemas.microsoft.com/office/drawing/2014/main" id="{A0CE415A-32C5-460B-AD80-ABB6DCF7D3ED}"/>
              </a:ext>
            </a:extLst>
          </p:cNvPr>
          <p:cNvPicPr>
            <a:picLocks noChangeAspect="1"/>
          </p:cNvPicPr>
          <p:nvPr/>
        </p:nvPicPr>
        <p:blipFill>
          <a:blip r:embed="rId3" cstate="print"/>
          <a:stretch>
            <a:fillRect/>
          </a:stretch>
        </p:blipFill>
        <p:spPr>
          <a:xfrm>
            <a:off x="797411" y="5058899"/>
            <a:ext cx="465584" cy="465584"/>
          </a:xfrm>
          <a:prstGeom prst="rect">
            <a:avLst/>
          </a:prstGeom>
        </p:spPr>
      </p:pic>
      <p:pic>
        <p:nvPicPr>
          <p:cNvPr id="19" name="Picture 18" descr="f4e.png">
            <a:extLst>
              <a:ext uri="{FF2B5EF4-FFF2-40B4-BE49-F238E27FC236}">
                <a16:creationId xmlns:a16="http://schemas.microsoft.com/office/drawing/2014/main" id="{307E80E6-B8BB-4E32-B1BC-248B100A5992}"/>
              </a:ext>
            </a:extLst>
          </p:cNvPr>
          <p:cNvPicPr>
            <a:picLocks noChangeAspect="1"/>
          </p:cNvPicPr>
          <p:nvPr/>
        </p:nvPicPr>
        <p:blipFill>
          <a:blip r:embed="rId4" cstate="print"/>
          <a:stretch>
            <a:fillRect/>
          </a:stretch>
        </p:blipFill>
        <p:spPr>
          <a:xfrm>
            <a:off x="797411" y="4194803"/>
            <a:ext cx="468000" cy="468000"/>
          </a:xfrm>
          <a:prstGeom prst="rect">
            <a:avLst/>
          </a:prstGeom>
        </p:spPr>
      </p:pic>
      <p:pic>
        <p:nvPicPr>
          <p:cNvPr id="20" name="Picture 19">
            <a:extLst>
              <a:ext uri="{FF2B5EF4-FFF2-40B4-BE49-F238E27FC236}">
                <a16:creationId xmlns:a16="http://schemas.microsoft.com/office/drawing/2014/main" id="{BD3B71E6-E92A-474E-AF3F-37FB6B98E2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4738" y="5509030"/>
            <a:ext cx="466725" cy="466725"/>
          </a:xfrm>
          <a:prstGeom prst="rect">
            <a:avLst/>
          </a:prstGeom>
        </p:spPr>
      </p:pic>
      <p:pic>
        <p:nvPicPr>
          <p:cNvPr id="21" name="Picture 20">
            <a:extLst>
              <a:ext uri="{FF2B5EF4-FFF2-40B4-BE49-F238E27FC236}">
                <a16:creationId xmlns:a16="http://schemas.microsoft.com/office/drawing/2014/main" id="{FAEABF8A-F563-40B3-81AC-44D7745DCDC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1544" y="5945750"/>
            <a:ext cx="435578" cy="435578"/>
          </a:xfrm>
          <a:prstGeom prst="rect">
            <a:avLst/>
          </a:prstGeom>
        </p:spPr>
      </p:pic>
      <p:cxnSp>
        <p:nvCxnSpPr>
          <p:cNvPr id="22" name="Straight Connector 21">
            <a:extLst>
              <a:ext uri="{FF2B5EF4-FFF2-40B4-BE49-F238E27FC236}">
                <a16:creationId xmlns:a16="http://schemas.microsoft.com/office/drawing/2014/main" id="{4436B537-8B66-4879-83DB-CA60D5395639}"/>
              </a:ext>
            </a:extLst>
          </p:cNvPr>
          <p:cNvCxnSpPr/>
          <p:nvPr/>
        </p:nvCxnSpPr>
        <p:spPr>
          <a:xfrm>
            <a:off x="821544" y="3284984"/>
            <a:ext cx="3456384" cy="0"/>
          </a:xfrm>
          <a:prstGeom prst="line">
            <a:avLst/>
          </a:prstGeom>
          <a:ln w="31750" cap="rnd">
            <a:solidFill>
              <a:srgbClr val="FFFFFF">
                <a:alpha val="52157"/>
              </a:srgb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6510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7449F-05C7-076C-7010-EFB8A0BAADC5}"/>
              </a:ext>
            </a:extLst>
          </p:cNvPr>
          <p:cNvSpPr>
            <a:spLocks noGrp="1"/>
          </p:cNvSpPr>
          <p:nvPr>
            <p:ph type="title"/>
          </p:nvPr>
        </p:nvSpPr>
        <p:spPr/>
        <p:txBody>
          <a:bodyPr/>
          <a:lstStyle/>
          <a:p>
            <a:endParaRPr lang="en-US"/>
          </a:p>
        </p:txBody>
      </p:sp>
      <p:sp>
        <p:nvSpPr>
          <p:cNvPr id="3" name="Footer Placeholder 2">
            <a:extLst>
              <a:ext uri="{FF2B5EF4-FFF2-40B4-BE49-F238E27FC236}">
                <a16:creationId xmlns:a16="http://schemas.microsoft.com/office/drawing/2014/main" id="{01DD0015-46EC-47AD-068F-6E97FD60C435}"/>
              </a:ext>
            </a:extLst>
          </p:cNvPr>
          <p:cNvSpPr>
            <a:spLocks noGrp="1"/>
          </p:cNvSpPr>
          <p:nvPr>
            <p:ph type="ftr" sz="quarter" idx="10"/>
          </p:nvPr>
        </p:nvSpPr>
        <p:spPr/>
        <p:txBody>
          <a:bodyPr/>
          <a:lstStyle/>
          <a:p>
            <a:r>
              <a:rPr lang="en-GB"/>
              <a:t>Footer (</a:t>
            </a:r>
            <a:r>
              <a:rPr lang="en-US"/>
              <a:t>e.g. date, name of speaker, name of presentation…)</a:t>
            </a:r>
          </a:p>
        </p:txBody>
      </p:sp>
      <p:sp>
        <p:nvSpPr>
          <p:cNvPr id="4" name="Slide Number Placeholder 3">
            <a:extLst>
              <a:ext uri="{FF2B5EF4-FFF2-40B4-BE49-F238E27FC236}">
                <a16:creationId xmlns:a16="http://schemas.microsoft.com/office/drawing/2014/main" id="{8660F65A-02AD-B602-8047-75A51C1224AA}"/>
              </a:ext>
            </a:extLst>
          </p:cNvPr>
          <p:cNvSpPr>
            <a:spLocks noGrp="1"/>
          </p:cNvSpPr>
          <p:nvPr>
            <p:ph type="sldNum" sz="quarter" idx="11"/>
          </p:nvPr>
        </p:nvSpPr>
        <p:spPr/>
        <p:txBody>
          <a:bodyPr/>
          <a:lstStyle/>
          <a:p>
            <a:fld id="{0B55C215-7F9A-4AB7-8398-183B47447BCF}" type="slidenum">
              <a:rPr lang="en-US" smtClean="0"/>
              <a:pPr/>
              <a:t>3</a:t>
            </a:fld>
            <a:endParaRPr lang="en-US"/>
          </a:p>
        </p:txBody>
      </p:sp>
      <p:sp>
        <p:nvSpPr>
          <p:cNvPr id="5" name="Text Placeholder 4">
            <a:extLst>
              <a:ext uri="{FF2B5EF4-FFF2-40B4-BE49-F238E27FC236}">
                <a16:creationId xmlns:a16="http://schemas.microsoft.com/office/drawing/2014/main" id="{E1DE0B1A-B933-1ED2-88EF-F7E1030EA710}"/>
              </a:ext>
            </a:extLst>
          </p:cNvPr>
          <p:cNvSpPr>
            <a:spLocks noGrp="1"/>
          </p:cNvSpPr>
          <p:nvPr>
            <p:ph type="body" sz="quarter" idx="13"/>
          </p:nvPr>
        </p:nvSpPr>
        <p:spPr/>
        <p:txBody>
          <a:bodyPr/>
          <a:lstStyle/>
          <a:p>
            <a:r>
              <a:rPr lang="en-US" dirty="0"/>
              <a:t>Introduction</a:t>
            </a:r>
          </a:p>
        </p:txBody>
      </p:sp>
    </p:spTree>
    <p:extLst>
      <p:ext uri="{BB962C8B-B14F-4D97-AF65-F5344CB8AC3E}">
        <p14:creationId xmlns:p14="http://schemas.microsoft.com/office/powerpoint/2010/main" val="1813974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17A1056-B465-52A8-4371-B88C29EEDB40}"/>
              </a:ext>
            </a:extLst>
          </p:cNvPr>
          <p:cNvSpPr>
            <a:spLocks noGrp="1"/>
          </p:cNvSpPr>
          <p:nvPr>
            <p:ph type="sldNum" sz="quarter" idx="12"/>
          </p:nvPr>
        </p:nvSpPr>
        <p:spPr/>
        <p:txBody>
          <a:bodyPr/>
          <a:lstStyle/>
          <a:p>
            <a:fld id="{0B55C215-7F9A-4AB7-8398-183B47447BCF}" type="slidenum">
              <a:rPr lang="en-US" smtClean="0"/>
              <a:pPr/>
              <a:t>4</a:t>
            </a:fld>
            <a:endParaRPr lang="en-US"/>
          </a:p>
        </p:txBody>
      </p:sp>
      <p:sp>
        <p:nvSpPr>
          <p:cNvPr id="4" name="Title 3">
            <a:extLst>
              <a:ext uri="{FF2B5EF4-FFF2-40B4-BE49-F238E27FC236}">
                <a16:creationId xmlns:a16="http://schemas.microsoft.com/office/drawing/2014/main" id="{DFB7B2F7-4942-53E6-3CCD-D9C82B113D2B}"/>
              </a:ext>
            </a:extLst>
          </p:cNvPr>
          <p:cNvSpPr>
            <a:spLocks noGrp="1"/>
          </p:cNvSpPr>
          <p:nvPr>
            <p:ph type="title"/>
          </p:nvPr>
        </p:nvSpPr>
        <p:spPr/>
        <p:txBody>
          <a:bodyPr/>
          <a:lstStyle/>
          <a:p>
            <a:r>
              <a:rPr lang="en-US" dirty="0"/>
              <a:t>F4E neutronics tools</a:t>
            </a:r>
          </a:p>
        </p:txBody>
      </p:sp>
      <p:sp>
        <p:nvSpPr>
          <p:cNvPr id="5" name="Text Placeholder 4">
            <a:extLst>
              <a:ext uri="{FF2B5EF4-FFF2-40B4-BE49-F238E27FC236}">
                <a16:creationId xmlns:a16="http://schemas.microsoft.com/office/drawing/2014/main" id="{6C18FE25-608A-C617-FBD6-0A1237CCBFC5}"/>
              </a:ext>
            </a:extLst>
          </p:cNvPr>
          <p:cNvSpPr>
            <a:spLocks noGrp="1"/>
          </p:cNvSpPr>
          <p:nvPr>
            <p:ph type="body" sz="quarter" idx="13"/>
          </p:nvPr>
        </p:nvSpPr>
        <p:spPr>
          <a:xfrm>
            <a:off x="431371" y="1153352"/>
            <a:ext cx="11233151" cy="1847300"/>
          </a:xfrm>
        </p:spPr>
        <p:txBody>
          <a:bodyPr/>
          <a:lstStyle/>
          <a:p>
            <a:pPr marL="342900" indent="-342900" algn="just">
              <a:spcBef>
                <a:spcPts val="600"/>
              </a:spcBef>
              <a:buFont typeface="Arial" panose="020B0604020202020204" pitchFamily="34" charset="0"/>
              <a:buChar char="•"/>
            </a:pPr>
            <a:r>
              <a:rPr lang="en-US" sz="1600" dirty="0">
                <a:solidFill>
                  <a:schemeClr val="tx1"/>
                </a:solidFill>
              </a:rPr>
              <a:t>An extensive set of neutronics tools have been developed at F4E or under F4E auspices during the last years.</a:t>
            </a:r>
          </a:p>
          <a:p>
            <a:pPr marL="342900" indent="-342900" algn="just">
              <a:spcBef>
                <a:spcPts val="600"/>
              </a:spcBef>
              <a:buFont typeface="Arial" panose="020B0604020202020204" pitchFamily="34" charset="0"/>
              <a:buChar char="•"/>
            </a:pPr>
            <a:r>
              <a:rPr lang="en-US" sz="1600" dirty="0">
                <a:solidFill>
                  <a:schemeClr val="tx1"/>
                </a:solidFill>
              </a:rPr>
              <a:t>Focused on automatic pre- and post-processing of MCNP input and outputs to increase efficiency and capability. But also nuclear data V&amp;V (JADE), or nuclear waste classification (F4E-Radwaste)</a:t>
            </a:r>
          </a:p>
          <a:p>
            <a:pPr marL="342900" indent="-342900" algn="just">
              <a:spcBef>
                <a:spcPts val="600"/>
              </a:spcBef>
              <a:buFont typeface="Arial" panose="020B0604020202020204" pitchFamily="34" charset="0"/>
              <a:buChar char="•"/>
            </a:pPr>
            <a:r>
              <a:rPr lang="en-US" sz="1600" dirty="0">
                <a:solidFill>
                  <a:schemeClr val="tx1"/>
                </a:solidFill>
              </a:rPr>
              <a:t>Available on GitHub organization page (</a:t>
            </a:r>
            <a:r>
              <a:rPr lang="en-US" sz="1600" dirty="0">
                <a:solidFill>
                  <a:schemeClr val="tx1"/>
                </a:solidFill>
                <a:hlinkClick r:id="rId2"/>
              </a:rPr>
              <a:t>https://github.com/Fusion4Energy</a:t>
            </a:r>
            <a:r>
              <a:rPr lang="en-US" sz="1600" dirty="0">
                <a:solidFill>
                  <a:schemeClr val="tx1"/>
                </a:solidFill>
              </a:rPr>
              <a:t>).</a:t>
            </a:r>
            <a:endParaRPr lang="en-GB" sz="1600" dirty="0">
              <a:solidFill>
                <a:schemeClr val="tx1"/>
              </a:solidFill>
            </a:endParaRPr>
          </a:p>
          <a:p>
            <a:pPr marL="342900" indent="-342900" algn="just">
              <a:spcBef>
                <a:spcPts val="600"/>
              </a:spcBef>
              <a:buFont typeface="Arial" panose="020B0604020202020204" pitchFamily="34" charset="0"/>
              <a:buChar char="•"/>
            </a:pPr>
            <a:r>
              <a:rPr lang="en-US" sz="1600" dirty="0">
                <a:solidFill>
                  <a:schemeClr val="tx1"/>
                </a:solidFill>
              </a:rPr>
              <a:t>We strongly believe in the open-source development as driver for upstream improvements and to avoid duplication of tasks.</a:t>
            </a:r>
          </a:p>
          <a:p>
            <a:endParaRPr lang="en-US" dirty="0"/>
          </a:p>
        </p:txBody>
      </p:sp>
      <p:pic>
        <p:nvPicPr>
          <p:cNvPr id="7" name="Picture 2" descr="Resultat d'imatges de collaboration">
            <a:extLst>
              <a:ext uri="{FF2B5EF4-FFF2-40B4-BE49-F238E27FC236}">
                <a16:creationId xmlns:a16="http://schemas.microsoft.com/office/drawing/2014/main" id="{6EC3ADE9-358E-2E73-9C8F-55F88F4DAA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1692" y="3000194"/>
            <a:ext cx="6382830" cy="3337796"/>
          </a:xfrm>
          <a:prstGeom prst="rect">
            <a:avLst/>
          </a:prstGeom>
          <a:noFill/>
          <a:ln>
            <a:solidFill>
              <a:srgbClr val="0069A4"/>
            </a:solidFill>
          </a:ln>
          <a:extLst>
            <a:ext uri="{909E8E84-426E-40DD-AFC4-6F175D3DCCD1}">
              <a14:hiddenFill xmlns:a14="http://schemas.microsoft.com/office/drawing/2010/main">
                <a:solidFill>
                  <a:srgbClr val="FFFFFF"/>
                </a:solidFill>
              </a14:hiddenFill>
            </a:ext>
          </a:extLst>
        </p:spPr>
      </p:pic>
      <p:pic>
        <p:nvPicPr>
          <p:cNvPr id="8" name="Picture 8" descr="Imatge relacionada">
            <a:extLst>
              <a:ext uri="{FF2B5EF4-FFF2-40B4-BE49-F238E27FC236}">
                <a16:creationId xmlns:a16="http://schemas.microsoft.com/office/drawing/2014/main" id="{6B48D7B3-6827-598A-B88E-11A9BA75E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570" y="3000652"/>
            <a:ext cx="4210759" cy="3160149"/>
          </a:xfrm>
          <a:prstGeom prst="rect">
            <a:avLst/>
          </a:prstGeom>
          <a:noFill/>
          <a:ln>
            <a:solidFill>
              <a:srgbClr val="0069A4"/>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53306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Oval 53">
            <a:extLst>
              <a:ext uri="{FF2B5EF4-FFF2-40B4-BE49-F238E27FC236}">
                <a16:creationId xmlns:a16="http://schemas.microsoft.com/office/drawing/2014/main" id="{93A26C44-3699-C30F-7428-C34C640372AB}"/>
              </a:ext>
            </a:extLst>
          </p:cNvPr>
          <p:cNvSpPr/>
          <p:nvPr/>
        </p:nvSpPr>
        <p:spPr>
          <a:xfrm>
            <a:off x="304171" y="1341072"/>
            <a:ext cx="5151864" cy="344955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0" name="Group 39">
            <a:extLst>
              <a:ext uri="{FF2B5EF4-FFF2-40B4-BE49-F238E27FC236}">
                <a16:creationId xmlns:a16="http://schemas.microsoft.com/office/drawing/2014/main" id="{F1EB4CFC-EED1-B7A9-559C-2422CE1EBB40}"/>
              </a:ext>
            </a:extLst>
          </p:cNvPr>
          <p:cNvGrpSpPr/>
          <p:nvPr/>
        </p:nvGrpSpPr>
        <p:grpSpPr>
          <a:xfrm>
            <a:off x="6386238" y="1856558"/>
            <a:ext cx="4420843" cy="3373697"/>
            <a:chOff x="5300206" y="1830279"/>
            <a:chExt cx="5708342" cy="4872544"/>
          </a:xfrm>
        </p:grpSpPr>
        <p:sp>
          <p:nvSpPr>
            <p:cNvPr id="19" name="Oval 18">
              <a:extLst>
                <a:ext uri="{FF2B5EF4-FFF2-40B4-BE49-F238E27FC236}">
                  <a16:creationId xmlns:a16="http://schemas.microsoft.com/office/drawing/2014/main" id="{0CCDD67F-E8C8-4903-BFB6-6CD7BAA3E380}"/>
                </a:ext>
              </a:extLst>
            </p:cNvPr>
            <p:cNvSpPr/>
            <p:nvPr/>
          </p:nvSpPr>
          <p:spPr>
            <a:xfrm>
              <a:off x="5300206" y="1830279"/>
              <a:ext cx="5708342" cy="1493677"/>
            </a:xfrm>
            <a:prstGeom prst="ellipse">
              <a:avLst/>
            </a:prstGeom>
            <a:ln w="57150">
              <a:solidFill>
                <a:schemeClr val="tx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a:extLst>
                <a:ext uri="{FF2B5EF4-FFF2-40B4-BE49-F238E27FC236}">
                  <a16:creationId xmlns:a16="http://schemas.microsoft.com/office/drawing/2014/main" id="{CFBC643C-10AE-BEB5-F875-8E9CF92C9F6B}"/>
                </a:ext>
              </a:extLst>
            </p:cNvPr>
            <p:cNvCxnSpPr>
              <a:cxnSpLocks/>
              <a:stCxn id="19" idx="2"/>
            </p:cNvCxnSpPr>
            <p:nvPr/>
          </p:nvCxnSpPr>
          <p:spPr>
            <a:xfrm>
              <a:off x="5300206" y="2577118"/>
              <a:ext cx="0" cy="851882"/>
            </a:xfrm>
            <a:prstGeom prst="line">
              <a:avLst/>
            </a:prstGeom>
            <a:ln w="571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2001E42-0601-581B-5EBC-F193FA82EE33}"/>
                </a:ext>
              </a:extLst>
            </p:cNvPr>
            <p:cNvCxnSpPr>
              <a:cxnSpLocks/>
              <a:stCxn id="19" idx="6"/>
            </p:cNvCxnSpPr>
            <p:nvPr/>
          </p:nvCxnSpPr>
          <p:spPr>
            <a:xfrm>
              <a:off x="11008548" y="2577118"/>
              <a:ext cx="0" cy="851882"/>
            </a:xfrm>
            <a:prstGeom prst="line">
              <a:avLst/>
            </a:prstGeom>
            <a:ln w="571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003E61-4A66-1341-AB84-A43ECC7EFBDC}"/>
                </a:ext>
              </a:extLst>
            </p:cNvPr>
            <p:cNvCxnSpPr>
              <a:cxnSpLocks/>
            </p:cNvCxnSpPr>
            <p:nvPr/>
          </p:nvCxnSpPr>
          <p:spPr>
            <a:xfrm>
              <a:off x="5300206" y="3429000"/>
              <a:ext cx="2557007" cy="2066278"/>
            </a:xfrm>
            <a:prstGeom prst="line">
              <a:avLst/>
            </a:prstGeom>
            <a:ln w="571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F3AEC61-1AE8-DF99-00D8-4C720CA60689}"/>
                </a:ext>
              </a:extLst>
            </p:cNvPr>
            <p:cNvCxnSpPr>
              <a:cxnSpLocks/>
            </p:cNvCxnSpPr>
            <p:nvPr/>
          </p:nvCxnSpPr>
          <p:spPr>
            <a:xfrm flipH="1">
              <a:off x="8451542" y="3417387"/>
              <a:ext cx="2557006" cy="2077891"/>
            </a:xfrm>
            <a:prstGeom prst="line">
              <a:avLst/>
            </a:prstGeom>
            <a:ln w="571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3B2F743-29FD-4880-B835-8FAE39183C0D}"/>
                </a:ext>
              </a:extLst>
            </p:cNvPr>
            <p:cNvCxnSpPr>
              <a:cxnSpLocks/>
            </p:cNvCxnSpPr>
            <p:nvPr/>
          </p:nvCxnSpPr>
          <p:spPr>
            <a:xfrm>
              <a:off x="7857213" y="5495278"/>
              <a:ext cx="0" cy="1207545"/>
            </a:xfrm>
            <a:prstGeom prst="line">
              <a:avLst/>
            </a:prstGeom>
            <a:ln w="571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08F6BC29-0AD3-C905-8D95-D0C260BA61A7}"/>
                </a:ext>
              </a:extLst>
            </p:cNvPr>
            <p:cNvCxnSpPr>
              <a:cxnSpLocks/>
            </p:cNvCxnSpPr>
            <p:nvPr/>
          </p:nvCxnSpPr>
          <p:spPr>
            <a:xfrm>
              <a:off x="8451542" y="5495278"/>
              <a:ext cx="0" cy="1207545"/>
            </a:xfrm>
            <a:prstGeom prst="line">
              <a:avLst/>
            </a:prstGeom>
            <a:ln w="5715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61A53691-5053-6785-5175-0F1E23124FE0}"/>
              </a:ext>
            </a:extLst>
          </p:cNvPr>
          <p:cNvSpPr>
            <a:spLocks noGrp="1"/>
          </p:cNvSpPr>
          <p:nvPr>
            <p:ph type="sldNum" sz="quarter" idx="12"/>
          </p:nvPr>
        </p:nvSpPr>
        <p:spPr/>
        <p:txBody>
          <a:bodyPr/>
          <a:lstStyle/>
          <a:p>
            <a:fld id="{0B55C215-7F9A-4AB7-8398-183B47447BCF}" type="slidenum">
              <a:rPr lang="en-US" smtClean="0"/>
              <a:pPr/>
              <a:t>5</a:t>
            </a:fld>
            <a:endParaRPr lang="en-US"/>
          </a:p>
        </p:txBody>
      </p:sp>
      <p:sp>
        <p:nvSpPr>
          <p:cNvPr id="4" name="Title 3">
            <a:extLst>
              <a:ext uri="{FF2B5EF4-FFF2-40B4-BE49-F238E27FC236}">
                <a16:creationId xmlns:a16="http://schemas.microsoft.com/office/drawing/2014/main" id="{0DE8504B-FD03-8307-B37E-00D83B7B8CE1}"/>
              </a:ext>
            </a:extLst>
          </p:cNvPr>
          <p:cNvSpPr>
            <a:spLocks noGrp="1"/>
          </p:cNvSpPr>
          <p:nvPr>
            <p:ph type="title"/>
          </p:nvPr>
        </p:nvSpPr>
        <p:spPr/>
        <p:txBody>
          <a:bodyPr/>
          <a:lstStyle/>
          <a:p>
            <a:r>
              <a:rPr lang="en-US" dirty="0"/>
              <a:t>F4E neutronics tool</a:t>
            </a:r>
          </a:p>
        </p:txBody>
      </p:sp>
      <p:sp>
        <p:nvSpPr>
          <p:cNvPr id="9" name="Rectangle: Rounded Corners 8">
            <a:extLst>
              <a:ext uri="{FF2B5EF4-FFF2-40B4-BE49-F238E27FC236}">
                <a16:creationId xmlns:a16="http://schemas.microsoft.com/office/drawing/2014/main" id="{083277B2-45C3-B730-D526-CFA3BBD5B500}"/>
              </a:ext>
            </a:extLst>
          </p:cNvPr>
          <p:cNvSpPr/>
          <p:nvPr/>
        </p:nvSpPr>
        <p:spPr>
          <a:xfrm>
            <a:off x="923795" y="2272159"/>
            <a:ext cx="1935594" cy="45140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2400" dirty="0" err="1"/>
              <a:t>RadModeling</a:t>
            </a:r>
            <a:endParaRPr lang="en-US" sz="2400" dirty="0"/>
          </a:p>
        </p:txBody>
      </p:sp>
      <p:sp>
        <p:nvSpPr>
          <p:cNvPr id="11" name="Rectangle: Rounded Corners 10">
            <a:extLst>
              <a:ext uri="{FF2B5EF4-FFF2-40B4-BE49-F238E27FC236}">
                <a16:creationId xmlns:a16="http://schemas.microsoft.com/office/drawing/2014/main" id="{7FA0E535-B10A-904B-4D47-C8F32AF41755}"/>
              </a:ext>
            </a:extLst>
          </p:cNvPr>
          <p:cNvSpPr/>
          <p:nvPr/>
        </p:nvSpPr>
        <p:spPr>
          <a:xfrm rot="785827">
            <a:off x="7217912" y="2285794"/>
            <a:ext cx="1223641"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a:t>mesh2vtk</a:t>
            </a:r>
          </a:p>
        </p:txBody>
      </p:sp>
      <p:sp>
        <p:nvSpPr>
          <p:cNvPr id="12" name="Rectangle: Rounded Corners 11">
            <a:extLst>
              <a:ext uri="{FF2B5EF4-FFF2-40B4-BE49-F238E27FC236}">
                <a16:creationId xmlns:a16="http://schemas.microsoft.com/office/drawing/2014/main" id="{16EFCB25-C4C5-ED4F-1E22-DDAB96B9082D}"/>
              </a:ext>
            </a:extLst>
          </p:cNvPr>
          <p:cNvSpPr/>
          <p:nvPr/>
        </p:nvSpPr>
        <p:spPr>
          <a:xfrm rot="803301">
            <a:off x="8869160" y="2060671"/>
            <a:ext cx="1469014"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err="1"/>
              <a:t>vtkconverter</a:t>
            </a:r>
            <a:endParaRPr lang="en-US" dirty="0"/>
          </a:p>
        </p:txBody>
      </p:sp>
      <p:sp>
        <p:nvSpPr>
          <p:cNvPr id="13" name="Rectangle: Rounded Corners 12">
            <a:extLst>
              <a:ext uri="{FF2B5EF4-FFF2-40B4-BE49-F238E27FC236}">
                <a16:creationId xmlns:a16="http://schemas.microsoft.com/office/drawing/2014/main" id="{6599DC0E-4C49-1AE3-92D0-10F00534AB25}"/>
              </a:ext>
            </a:extLst>
          </p:cNvPr>
          <p:cNvSpPr/>
          <p:nvPr/>
        </p:nvSpPr>
        <p:spPr>
          <a:xfrm rot="20618540">
            <a:off x="6645145" y="1753793"/>
            <a:ext cx="1555070"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err="1"/>
              <a:t>rssa_analyzer</a:t>
            </a:r>
            <a:endParaRPr lang="en-US" dirty="0"/>
          </a:p>
        </p:txBody>
      </p:sp>
      <p:sp>
        <p:nvSpPr>
          <p:cNvPr id="14" name="Rectangle: Rounded Corners 13">
            <a:extLst>
              <a:ext uri="{FF2B5EF4-FFF2-40B4-BE49-F238E27FC236}">
                <a16:creationId xmlns:a16="http://schemas.microsoft.com/office/drawing/2014/main" id="{37D78943-FF58-D0D8-8E7C-CD2A718602F1}"/>
              </a:ext>
            </a:extLst>
          </p:cNvPr>
          <p:cNvSpPr/>
          <p:nvPr/>
        </p:nvSpPr>
        <p:spPr>
          <a:xfrm rot="21432936">
            <a:off x="8550442" y="2446408"/>
            <a:ext cx="961746"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err="1"/>
              <a:t>mctools</a:t>
            </a:r>
            <a:endParaRPr lang="en-US" dirty="0"/>
          </a:p>
        </p:txBody>
      </p:sp>
      <p:sp>
        <p:nvSpPr>
          <p:cNvPr id="15" name="Rectangle: Rounded Corners 14">
            <a:extLst>
              <a:ext uri="{FF2B5EF4-FFF2-40B4-BE49-F238E27FC236}">
                <a16:creationId xmlns:a16="http://schemas.microsoft.com/office/drawing/2014/main" id="{59D4E469-83C4-E412-62F0-39A2F5BEA664}"/>
              </a:ext>
            </a:extLst>
          </p:cNvPr>
          <p:cNvSpPr/>
          <p:nvPr/>
        </p:nvSpPr>
        <p:spPr>
          <a:xfrm>
            <a:off x="954735" y="3070344"/>
            <a:ext cx="1622085" cy="717312"/>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2400" dirty="0" err="1"/>
              <a:t>DoseMap</a:t>
            </a:r>
            <a:r>
              <a:rPr lang="en-US" sz="2400" dirty="0"/>
              <a:t>-calculator</a:t>
            </a:r>
          </a:p>
        </p:txBody>
      </p:sp>
      <p:sp>
        <p:nvSpPr>
          <p:cNvPr id="16" name="Rectangle: Rounded Corners 15">
            <a:extLst>
              <a:ext uri="{FF2B5EF4-FFF2-40B4-BE49-F238E27FC236}">
                <a16:creationId xmlns:a16="http://schemas.microsoft.com/office/drawing/2014/main" id="{CE61022D-AF32-7788-4C8C-BF4BEF1B8ECB}"/>
              </a:ext>
            </a:extLst>
          </p:cNvPr>
          <p:cNvSpPr/>
          <p:nvPr/>
        </p:nvSpPr>
        <p:spPr>
          <a:xfrm rot="20441700">
            <a:off x="8361001" y="1345278"/>
            <a:ext cx="2152215" cy="332656"/>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err="1"/>
              <a:t>iMCNP_Source</a:t>
            </a:r>
            <a:endParaRPr lang="en-US" dirty="0"/>
          </a:p>
        </p:txBody>
      </p:sp>
      <p:sp>
        <p:nvSpPr>
          <p:cNvPr id="17" name="Rectangle: Rounded Corners 16">
            <a:extLst>
              <a:ext uri="{FF2B5EF4-FFF2-40B4-BE49-F238E27FC236}">
                <a16:creationId xmlns:a16="http://schemas.microsoft.com/office/drawing/2014/main" id="{31E60CAB-5A35-2FC1-7991-70DF8EBD9265}"/>
              </a:ext>
            </a:extLst>
          </p:cNvPr>
          <p:cNvSpPr/>
          <p:nvPr/>
        </p:nvSpPr>
        <p:spPr>
          <a:xfrm>
            <a:off x="3578256" y="2662630"/>
            <a:ext cx="967904" cy="45140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2400" dirty="0"/>
              <a:t>JADE</a:t>
            </a:r>
          </a:p>
        </p:txBody>
      </p:sp>
      <p:pic>
        <p:nvPicPr>
          <p:cNvPr id="41" name="Picture 2" descr="Logo">
            <a:extLst>
              <a:ext uri="{FF2B5EF4-FFF2-40B4-BE49-F238E27FC236}">
                <a16:creationId xmlns:a16="http://schemas.microsoft.com/office/drawing/2014/main" id="{93FF02FB-F06A-E6F3-7CB0-DF0D6C4B069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9556" y="4790626"/>
            <a:ext cx="1034206" cy="103420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42" name="Rectangle: Rounded Corners 41">
            <a:extLst>
              <a:ext uri="{FF2B5EF4-FFF2-40B4-BE49-F238E27FC236}">
                <a16:creationId xmlns:a16="http://schemas.microsoft.com/office/drawing/2014/main" id="{111F2A41-1336-0DB4-1D07-2553CCBB23BD}"/>
              </a:ext>
            </a:extLst>
          </p:cNvPr>
          <p:cNvSpPr/>
          <p:nvPr/>
        </p:nvSpPr>
        <p:spPr>
          <a:xfrm>
            <a:off x="8079556" y="5897563"/>
            <a:ext cx="1093740" cy="45140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2400" dirty="0"/>
              <a:t>F4Enix</a:t>
            </a:r>
          </a:p>
        </p:txBody>
      </p:sp>
      <p:sp>
        <p:nvSpPr>
          <p:cNvPr id="52" name="Rectangle: Rounded Corners 51">
            <a:extLst>
              <a:ext uri="{FF2B5EF4-FFF2-40B4-BE49-F238E27FC236}">
                <a16:creationId xmlns:a16="http://schemas.microsoft.com/office/drawing/2014/main" id="{308A0671-483A-982F-82CC-06194A0B37DA}"/>
              </a:ext>
            </a:extLst>
          </p:cNvPr>
          <p:cNvSpPr/>
          <p:nvPr/>
        </p:nvSpPr>
        <p:spPr>
          <a:xfrm rot="414171">
            <a:off x="9795760" y="1604169"/>
            <a:ext cx="701260" cy="33265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a:t>atlas</a:t>
            </a:r>
          </a:p>
        </p:txBody>
      </p:sp>
      <p:sp>
        <p:nvSpPr>
          <p:cNvPr id="55" name="TextBox 54">
            <a:extLst>
              <a:ext uri="{FF2B5EF4-FFF2-40B4-BE49-F238E27FC236}">
                <a16:creationId xmlns:a16="http://schemas.microsoft.com/office/drawing/2014/main" id="{8039AFF3-DC1C-5A12-655C-21BD7440A88E}"/>
              </a:ext>
            </a:extLst>
          </p:cNvPr>
          <p:cNvSpPr txBox="1"/>
          <p:nvPr/>
        </p:nvSpPr>
        <p:spPr>
          <a:xfrm>
            <a:off x="1956171" y="1793095"/>
            <a:ext cx="1935594" cy="369332"/>
          </a:xfrm>
          <a:prstGeom prst="rect">
            <a:avLst/>
          </a:prstGeom>
          <a:noFill/>
        </p:spPr>
        <p:txBody>
          <a:bodyPr wrap="none" rtlCol="0">
            <a:spAutoFit/>
          </a:bodyPr>
          <a:lstStyle/>
          <a:p>
            <a:r>
              <a:rPr lang="en-US" b="1" dirty="0"/>
              <a:t>Independent tools</a:t>
            </a:r>
          </a:p>
        </p:txBody>
      </p:sp>
      <p:sp>
        <p:nvSpPr>
          <p:cNvPr id="57" name="TextBox 56">
            <a:extLst>
              <a:ext uri="{FF2B5EF4-FFF2-40B4-BE49-F238E27FC236}">
                <a16:creationId xmlns:a16="http://schemas.microsoft.com/office/drawing/2014/main" id="{B910FB6E-4788-69C1-36DE-3C2F9DF9C909}"/>
              </a:ext>
            </a:extLst>
          </p:cNvPr>
          <p:cNvSpPr txBox="1"/>
          <p:nvPr/>
        </p:nvSpPr>
        <p:spPr>
          <a:xfrm>
            <a:off x="5698934" y="4714634"/>
            <a:ext cx="2295171" cy="1569660"/>
          </a:xfrm>
          <a:prstGeom prst="rect">
            <a:avLst/>
          </a:prstGeom>
          <a:noFill/>
        </p:spPr>
        <p:txBody>
          <a:bodyPr wrap="square" rtlCol="0">
            <a:spAutoFit/>
          </a:bodyPr>
          <a:lstStyle/>
          <a:p>
            <a:pPr algn="ctr"/>
            <a:r>
              <a:rPr lang="en-US" sz="2400" dirty="0"/>
              <a:t>Maintained, tested and documented in a single place</a:t>
            </a:r>
          </a:p>
        </p:txBody>
      </p:sp>
      <p:sp>
        <p:nvSpPr>
          <p:cNvPr id="58" name="Arrow: Down 57">
            <a:extLst>
              <a:ext uri="{FF2B5EF4-FFF2-40B4-BE49-F238E27FC236}">
                <a16:creationId xmlns:a16="http://schemas.microsoft.com/office/drawing/2014/main" id="{B18A4975-F69C-6C24-37C3-2763F1FF94D7}"/>
              </a:ext>
            </a:extLst>
          </p:cNvPr>
          <p:cNvSpPr/>
          <p:nvPr/>
        </p:nvSpPr>
        <p:spPr>
          <a:xfrm rot="10800000">
            <a:off x="9328330" y="4971670"/>
            <a:ext cx="416213" cy="579095"/>
          </a:xfrm>
          <a:prstGeom prst="downArrow">
            <a:avLst/>
          </a:prstGeom>
          <a:solidFill>
            <a:srgbClr val="92D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5E633E44-D5F5-4835-9E1F-77CAE86C32ED}"/>
              </a:ext>
            </a:extLst>
          </p:cNvPr>
          <p:cNvSpPr txBox="1"/>
          <p:nvPr/>
        </p:nvSpPr>
        <p:spPr>
          <a:xfrm>
            <a:off x="9788610" y="4581269"/>
            <a:ext cx="2295171" cy="1938992"/>
          </a:xfrm>
          <a:prstGeom prst="rect">
            <a:avLst/>
          </a:prstGeom>
          <a:noFill/>
        </p:spPr>
        <p:txBody>
          <a:bodyPr wrap="square" rtlCol="0">
            <a:spAutoFit/>
          </a:bodyPr>
          <a:lstStyle/>
          <a:p>
            <a:pPr algn="ctr"/>
            <a:r>
              <a:rPr lang="en-US" sz="2400" dirty="0"/>
              <a:t>Easy installation (pip) and integration with other python tools</a:t>
            </a:r>
          </a:p>
        </p:txBody>
      </p:sp>
      <p:sp>
        <p:nvSpPr>
          <p:cNvPr id="2" name="Rectangle: Rounded Corners 1">
            <a:extLst>
              <a:ext uri="{FF2B5EF4-FFF2-40B4-BE49-F238E27FC236}">
                <a16:creationId xmlns:a16="http://schemas.microsoft.com/office/drawing/2014/main" id="{76C42762-475E-F92A-A366-69F09EB6B852}"/>
              </a:ext>
            </a:extLst>
          </p:cNvPr>
          <p:cNvSpPr/>
          <p:nvPr/>
        </p:nvSpPr>
        <p:spPr>
          <a:xfrm>
            <a:off x="2896539" y="3545381"/>
            <a:ext cx="1622085" cy="717312"/>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sz="2400" dirty="0"/>
              <a:t>F4E-Radwaste</a:t>
            </a:r>
          </a:p>
        </p:txBody>
      </p:sp>
      <p:sp>
        <p:nvSpPr>
          <p:cNvPr id="5" name="Arrow: Down 4">
            <a:extLst>
              <a:ext uri="{FF2B5EF4-FFF2-40B4-BE49-F238E27FC236}">
                <a16:creationId xmlns:a16="http://schemas.microsoft.com/office/drawing/2014/main" id="{57306489-6D60-E310-A0F4-B347A0CF43DB}"/>
              </a:ext>
            </a:extLst>
          </p:cNvPr>
          <p:cNvSpPr/>
          <p:nvPr/>
        </p:nvSpPr>
        <p:spPr>
          <a:xfrm rot="10800000">
            <a:off x="5365035" y="4971670"/>
            <a:ext cx="416213" cy="579095"/>
          </a:xfrm>
          <a:prstGeom prst="downArrow">
            <a:avLst/>
          </a:prstGeom>
          <a:solidFill>
            <a:srgbClr val="92D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69BF4E4-748B-88B4-5B5B-EE1AF282682C}"/>
              </a:ext>
            </a:extLst>
          </p:cNvPr>
          <p:cNvSpPr txBox="1"/>
          <p:nvPr/>
        </p:nvSpPr>
        <p:spPr>
          <a:xfrm>
            <a:off x="824684" y="5137405"/>
            <a:ext cx="3954315" cy="400110"/>
          </a:xfrm>
          <a:prstGeom prst="rect">
            <a:avLst/>
          </a:prstGeom>
          <a:noFill/>
        </p:spPr>
        <p:txBody>
          <a:bodyPr wrap="square">
            <a:spAutoFit/>
          </a:bodyPr>
          <a:lstStyle/>
          <a:p>
            <a:r>
              <a:rPr lang="en-US" sz="2000" dirty="0">
                <a:solidFill>
                  <a:schemeClr val="tx1"/>
                </a:solidFill>
                <a:hlinkClick r:id="rId3"/>
              </a:rPr>
              <a:t>https://github.com/Fusion4Energy</a:t>
            </a:r>
            <a:endParaRPr lang="en-US" sz="2000" dirty="0"/>
          </a:p>
        </p:txBody>
      </p:sp>
      <p:sp>
        <p:nvSpPr>
          <p:cNvPr id="20" name="Rectangle: Rounded Corners 19">
            <a:extLst>
              <a:ext uri="{FF2B5EF4-FFF2-40B4-BE49-F238E27FC236}">
                <a16:creationId xmlns:a16="http://schemas.microsoft.com/office/drawing/2014/main" id="{64507D50-94AF-F2B2-C207-E241AFC057CA}"/>
              </a:ext>
            </a:extLst>
          </p:cNvPr>
          <p:cNvSpPr/>
          <p:nvPr/>
        </p:nvSpPr>
        <p:spPr>
          <a:xfrm rot="421829">
            <a:off x="7473830" y="1157528"/>
            <a:ext cx="1186612" cy="276072"/>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err="1"/>
              <a:t>iWW_GVR</a:t>
            </a:r>
            <a:endParaRPr lang="en-US" dirty="0"/>
          </a:p>
        </p:txBody>
      </p:sp>
    </p:spTree>
    <p:extLst>
      <p:ext uri="{BB962C8B-B14F-4D97-AF65-F5344CB8AC3E}">
        <p14:creationId xmlns:p14="http://schemas.microsoft.com/office/powerpoint/2010/main" val="22162739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EB9FF01D-A216-197E-0564-1C7E686DE013}"/>
              </a:ext>
            </a:extLst>
          </p:cNvPr>
          <p:cNvPicPr>
            <a:picLocks noChangeAspect="1"/>
          </p:cNvPicPr>
          <p:nvPr/>
        </p:nvPicPr>
        <p:blipFill>
          <a:blip r:embed="rId2"/>
          <a:stretch>
            <a:fillRect/>
          </a:stretch>
        </p:blipFill>
        <p:spPr>
          <a:xfrm>
            <a:off x="197273" y="1674900"/>
            <a:ext cx="6270214" cy="3360508"/>
          </a:xfrm>
          <a:prstGeom prst="rect">
            <a:avLst/>
          </a:prstGeom>
        </p:spPr>
      </p:pic>
      <p:pic>
        <p:nvPicPr>
          <p:cNvPr id="5" name="Picture 4">
            <a:extLst>
              <a:ext uri="{FF2B5EF4-FFF2-40B4-BE49-F238E27FC236}">
                <a16:creationId xmlns:a16="http://schemas.microsoft.com/office/drawing/2014/main" id="{433EBCBB-5FD9-A495-B9C0-B409319D818D}"/>
              </a:ext>
            </a:extLst>
          </p:cNvPr>
          <p:cNvPicPr>
            <a:picLocks noChangeAspect="1"/>
          </p:cNvPicPr>
          <p:nvPr/>
        </p:nvPicPr>
        <p:blipFill>
          <a:blip r:embed="rId3"/>
          <a:stretch>
            <a:fillRect/>
          </a:stretch>
        </p:blipFill>
        <p:spPr>
          <a:xfrm>
            <a:off x="6219324" y="1824238"/>
            <a:ext cx="5972676" cy="2197738"/>
          </a:xfrm>
          <a:prstGeom prst="rect">
            <a:avLst/>
          </a:prstGeom>
        </p:spPr>
      </p:pic>
      <p:sp>
        <p:nvSpPr>
          <p:cNvPr id="3" name="Slide Number Placeholder 2">
            <a:extLst>
              <a:ext uri="{FF2B5EF4-FFF2-40B4-BE49-F238E27FC236}">
                <a16:creationId xmlns:a16="http://schemas.microsoft.com/office/drawing/2014/main" id="{6A261D2B-9907-8BCB-CB4E-A7D51DE21ED2}"/>
              </a:ext>
            </a:extLst>
          </p:cNvPr>
          <p:cNvSpPr>
            <a:spLocks noGrp="1"/>
          </p:cNvSpPr>
          <p:nvPr>
            <p:ph type="sldNum" sz="quarter" idx="12"/>
          </p:nvPr>
        </p:nvSpPr>
        <p:spPr/>
        <p:txBody>
          <a:bodyPr/>
          <a:lstStyle/>
          <a:p>
            <a:fld id="{0B55C215-7F9A-4AB7-8398-183B47447BCF}" type="slidenum">
              <a:rPr lang="en-US" smtClean="0"/>
              <a:pPr/>
              <a:t>6</a:t>
            </a:fld>
            <a:endParaRPr lang="en-US"/>
          </a:p>
        </p:txBody>
      </p:sp>
      <p:sp>
        <p:nvSpPr>
          <p:cNvPr id="4" name="Title 3">
            <a:extLst>
              <a:ext uri="{FF2B5EF4-FFF2-40B4-BE49-F238E27FC236}">
                <a16:creationId xmlns:a16="http://schemas.microsoft.com/office/drawing/2014/main" id="{C577FFC9-5853-B757-E43C-4CB742D043CC}"/>
              </a:ext>
            </a:extLst>
          </p:cNvPr>
          <p:cNvSpPr>
            <a:spLocks noGrp="1"/>
          </p:cNvSpPr>
          <p:nvPr>
            <p:ph type="title"/>
          </p:nvPr>
        </p:nvSpPr>
        <p:spPr/>
        <p:txBody>
          <a:bodyPr/>
          <a:lstStyle/>
          <a:p>
            <a:r>
              <a:rPr lang="en-US" dirty="0"/>
              <a:t>Installation and resources</a:t>
            </a:r>
          </a:p>
        </p:txBody>
      </p:sp>
      <p:sp>
        <p:nvSpPr>
          <p:cNvPr id="14" name="TextBox 13">
            <a:extLst>
              <a:ext uri="{FF2B5EF4-FFF2-40B4-BE49-F238E27FC236}">
                <a16:creationId xmlns:a16="http://schemas.microsoft.com/office/drawing/2014/main" id="{B453849B-35FC-41B3-2E63-AECAFBE469CA}"/>
              </a:ext>
            </a:extLst>
          </p:cNvPr>
          <p:cNvSpPr txBox="1"/>
          <p:nvPr/>
        </p:nvSpPr>
        <p:spPr>
          <a:xfrm>
            <a:off x="995658" y="1004913"/>
            <a:ext cx="4338495" cy="646331"/>
          </a:xfrm>
          <a:prstGeom prst="rect">
            <a:avLst/>
          </a:prstGeom>
          <a:noFill/>
        </p:spPr>
        <p:txBody>
          <a:bodyPr wrap="none" rtlCol="0">
            <a:spAutoFit/>
          </a:bodyPr>
          <a:lstStyle/>
          <a:p>
            <a:pPr algn="ctr"/>
            <a:r>
              <a:rPr lang="en-US" dirty="0"/>
              <a:t>Code hosted open-source on GitHub:</a:t>
            </a:r>
          </a:p>
          <a:p>
            <a:r>
              <a:rPr lang="en-US" dirty="0">
                <a:hlinkClick r:id="rId4"/>
              </a:rPr>
              <a:t>https://github.com/Fusion4Energy/F4Enix</a:t>
            </a:r>
            <a:r>
              <a:rPr lang="en-US" dirty="0"/>
              <a:t>    </a:t>
            </a:r>
          </a:p>
        </p:txBody>
      </p:sp>
      <p:sp>
        <p:nvSpPr>
          <p:cNvPr id="15" name="TextBox 14">
            <a:extLst>
              <a:ext uri="{FF2B5EF4-FFF2-40B4-BE49-F238E27FC236}">
                <a16:creationId xmlns:a16="http://schemas.microsoft.com/office/drawing/2014/main" id="{0E4EAE32-3F48-9E6F-8FB1-B3ADAD909040}"/>
              </a:ext>
            </a:extLst>
          </p:cNvPr>
          <p:cNvSpPr txBox="1"/>
          <p:nvPr/>
        </p:nvSpPr>
        <p:spPr>
          <a:xfrm>
            <a:off x="156876" y="4981275"/>
            <a:ext cx="1737063" cy="1477328"/>
          </a:xfrm>
          <a:prstGeom prst="rect">
            <a:avLst/>
          </a:prstGeom>
          <a:noFill/>
        </p:spPr>
        <p:txBody>
          <a:bodyPr wrap="square" rtlCol="0">
            <a:spAutoFit/>
          </a:bodyPr>
          <a:lstStyle/>
          <a:p>
            <a:r>
              <a:rPr lang="en-US" dirty="0"/>
              <a:t>Continuous Integration for Windows and Linux, python from 3.9 to 3.11</a:t>
            </a:r>
          </a:p>
        </p:txBody>
      </p:sp>
      <p:sp>
        <p:nvSpPr>
          <p:cNvPr id="16" name="TextBox 15">
            <a:extLst>
              <a:ext uri="{FF2B5EF4-FFF2-40B4-BE49-F238E27FC236}">
                <a16:creationId xmlns:a16="http://schemas.microsoft.com/office/drawing/2014/main" id="{7D3E376A-ED27-434A-13CB-AB08A99FC016}"/>
              </a:ext>
            </a:extLst>
          </p:cNvPr>
          <p:cNvSpPr txBox="1"/>
          <p:nvPr/>
        </p:nvSpPr>
        <p:spPr>
          <a:xfrm>
            <a:off x="7620030" y="1021800"/>
            <a:ext cx="4068678" cy="646331"/>
          </a:xfrm>
          <a:prstGeom prst="rect">
            <a:avLst/>
          </a:prstGeom>
          <a:noFill/>
        </p:spPr>
        <p:txBody>
          <a:bodyPr wrap="none" rtlCol="0">
            <a:spAutoFit/>
          </a:bodyPr>
          <a:lstStyle/>
          <a:p>
            <a:pPr algn="ctr"/>
            <a:r>
              <a:rPr lang="en-US" dirty="0"/>
              <a:t>Online html searchable documentation:</a:t>
            </a:r>
          </a:p>
          <a:p>
            <a:pPr algn="ctr"/>
            <a:r>
              <a:rPr lang="en-US" dirty="0">
                <a:hlinkClick r:id="rId5"/>
              </a:rPr>
              <a:t>https://f4enix.readthedocs.io/en/latest</a:t>
            </a:r>
            <a:r>
              <a:rPr lang="en-US" dirty="0"/>
              <a:t>  </a:t>
            </a:r>
          </a:p>
        </p:txBody>
      </p:sp>
      <p:sp>
        <p:nvSpPr>
          <p:cNvPr id="9" name="TextBox 8">
            <a:extLst>
              <a:ext uri="{FF2B5EF4-FFF2-40B4-BE49-F238E27FC236}">
                <a16:creationId xmlns:a16="http://schemas.microsoft.com/office/drawing/2014/main" id="{DD4F1447-27C2-E2D0-74C8-2A2937A62008}"/>
              </a:ext>
            </a:extLst>
          </p:cNvPr>
          <p:cNvSpPr txBox="1"/>
          <p:nvPr/>
        </p:nvSpPr>
        <p:spPr>
          <a:xfrm>
            <a:off x="7851478" y="4054687"/>
            <a:ext cx="4165600" cy="2308324"/>
          </a:xfrm>
          <a:prstGeom prst="rect">
            <a:avLst/>
          </a:prstGeom>
          <a:noFill/>
        </p:spPr>
        <p:txBody>
          <a:bodyPr wrap="square" rtlCol="0">
            <a:spAutoFit/>
          </a:bodyPr>
          <a:lstStyle/>
          <a:p>
            <a:r>
              <a:rPr lang="en-US" dirty="0"/>
              <a:t>F4Enix documentation features:</a:t>
            </a:r>
          </a:p>
          <a:p>
            <a:pPr marL="285750" indent="-285750">
              <a:buFont typeface="Arial" panose="020B0604020202020204" pitchFamily="34" charset="0"/>
              <a:buChar char="•"/>
            </a:pPr>
            <a:r>
              <a:rPr lang="en-US" dirty="0"/>
              <a:t>A brief introductory tutorial on how to use the API</a:t>
            </a:r>
          </a:p>
          <a:p>
            <a:pPr marL="285750" indent="-285750">
              <a:buFont typeface="Arial" panose="020B0604020202020204" pitchFamily="34" charset="0"/>
              <a:buChar char="•"/>
            </a:pPr>
            <a:r>
              <a:rPr lang="en-US" dirty="0"/>
              <a:t>A series of </a:t>
            </a:r>
            <a:r>
              <a:rPr lang="en-US" dirty="0" err="1"/>
              <a:t>jupyter</a:t>
            </a:r>
            <a:r>
              <a:rPr lang="en-US" dirty="0"/>
              <a:t> notebooks examples</a:t>
            </a:r>
          </a:p>
          <a:p>
            <a:pPr marL="285750" indent="-285750">
              <a:buFont typeface="Arial" panose="020B0604020202020204" pitchFamily="34" charset="0"/>
              <a:buChar char="•"/>
            </a:pPr>
            <a:r>
              <a:rPr lang="en-US" dirty="0"/>
              <a:t>Complete F4Enix API</a:t>
            </a:r>
          </a:p>
          <a:p>
            <a:pPr marL="285750" indent="-285750">
              <a:buFont typeface="Arial" panose="020B0604020202020204" pitchFamily="34" charset="0"/>
              <a:buChar char="•"/>
            </a:pPr>
            <a:r>
              <a:rPr lang="en-US" dirty="0"/>
              <a:t>Installation instructions</a:t>
            </a:r>
          </a:p>
          <a:p>
            <a:pPr marL="285750" indent="-285750">
              <a:buFont typeface="Arial" panose="020B0604020202020204" pitchFamily="34" charset="0"/>
              <a:buChar char="•"/>
            </a:pPr>
            <a:r>
              <a:rPr lang="en-US" dirty="0"/>
              <a:t>Link to </a:t>
            </a:r>
            <a:r>
              <a:rPr lang="en-US" dirty="0" err="1"/>
              <a:t>Github</a:t>
            </a:r>
            <a:r>
              <a:rPr lang="en-US" dirty="0"/>
              <a:t> repository</a:t>
            </a:r>
          </a:p>
          <a:p>
            <a:pPr marL="285750" indent="-285750">
              <a:buFont typeface="Arial" panose="020B0604020202020204" pitchFamily="34" charset="0"/>
              <a:buChar char="•"/>
            </a:pPr>
            <a:r>
              <a:rPr lang="en-US" dirty="0"/>
              <a:t>…</a:t>
            </a:r>
          </a:p>
        </p:txBody>
      </p:sp>
      <p:sp>
        <p:nvSpPr>
          <p:cNvPr id="11" name="Rectangle 10">
            <a:extLst>
              <a:ext uri="{FF2B5EF4-FFF2-40B4-BE49-F238E27FC236}">
                <a16:creationId xmlns:a16="http://schemas.microsoft.com/office/drawing/2014/main" id="{8EC67F2A-B4C9-6764-746C-5C2C3F402C40}"/>
              </a:ext>
            </a:extLst>
          </p:cNvPr>
          <p:cNvSpPr/>
          <p:nvPr/>
        </p:nvSpPr>
        <p:spPr>
          <a:xfrm>
            <a:off x="8579877" y="1817469"/>
            <a:ext cx="2932999" cy="287153"/>
          </a:xfrm>
          <a:prstGeom prst="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rgbClr val="FF0000"/>
              </a:solidFill>
            </a:endParaRPr>
          </a:p>
        </p:txBody>
      </p:sp>
      <p:sp>
        <p:nvSpPr>
          <p:cNvPr id="17" name="Rectangle 16">
            <a:extLst>
              <a:ext uri="{FF2B5EF4-FFF2-40B4-BE49-F238E27FC236}">
                <a16:creationId xmlns:a16="http://schemas.microsoft.com/office/drawing/2014/main" id="{70EB3412-A669-D918-38AD-8485D20B664B}"/>
              </a:ext>
            </a:extLst>
          </p:cNvPr>
          <p:cNvSpPr/>
          <p:nvPr/>
        </p:nvSpPr>
        <p:spPr>
          <a:xfrm>
            <a:off x="679124" y="2001197"/>
            <a:ext cx="1472949" cy="187821"/>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2" name="Picture 11">
            <a:extLst>
              <a:ext uri="{FF2B5EF4-FFF2-40B4-BE49-F238E27FC236}">
                <a16:creationId xmlns:a16="http://schemas.microsoft.com/office/drawing/2014/main" id="{43B573D0-0ABA-D632-3174-973D6A8C0DEF}"/>
              </a:ext>
            </a:extLst>
          </p:cNvPr>
          <p:cNvPicPr>
            <a:picLocks noChangeAspect="1"/>
          </p:cNvPicPr>
          <p:nvPr/>
        </p:nvPicPr>
        <p:blipFill>
          <a:blip r:embed="rId6"/>
          <a:stretch>
            <a:fillRect/>
          </a:stretch>
        </p:blipFill>
        <p:spPr>
          <a:xfrm>
            <a:off x="1953086" y="3573236"/>
            <a:ext cx="5144193" cy="2738311"/>
          </a:xfrm>
          <a:prstGeom prst="rect">
            <a:avLst/>
          </a:prstGeom>
        </p:spPr>
      </p:pic>
      <p:sp>
        <p:nvSpPr>
          <p:cNvPr id="13" name="Rectangle 12">
            <a:extLst>
              <a:ext uri="{FF2B5EF4-FFF2-40B4-BE49-F238E27FC236}">
                <a16:creationId xmlns:a16="http://schemas.microsoft.com/office/drawing/2014/main" id="{E906EC36-60CC-8960-F454-F9932723A5C0}"/>
              </a:ext>
            </a:extLst>
          </p:cNvPr>
          <p:cNvSpPr/>
          <p:nvPr/>
        </p:nvSpPr>
        <p:spPr>
          <a:xfrm>
            <a:off x="2071380" y="4893692"/>
            <a:ext cx="1189608" cy="630315"/>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5" name="Rectangle 24">
            <a:extLst>
              <a:ext uri="{FF2B5EF4-FFF2-40B4-BE49-F238E27FC236}">
                <a16:creationId xmlns:a16="http://schemas.microsoft.com/office/drawing/2014/main" id="{729F6CE1-B747-E393-CAD0-FE209A7E53B6}"/>
              </a:ext>
            </a:extLst>
          </p:cNvPr>
          <p:cNvSpPr/>
          <p:nvPr/>
        </p:nvSpPr>
        <p:spPr>
          <a:xfrm>
            <a:off x="8556685" y="1791527"/>
            <a:ext cx="624260" cy="371549"/>
          </a:xfrm>
          <a:prstGeom prst="rect">
            <a:avLst/>
          </a:prstGeom>
          <a:no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cxnSp>
        <p:nvCxnSpPr>
          <p:cNvPr id="27" name="Straight Arrow Connector 26">
            <a:extLst>
              <a:ext uri="{FF2B5EF4-FFF2-40B4-BE49-F238E27FC236}">
                <a16:creationId xmlns:a16="http://schemas.microsoft.com/office/drawing/2014/main" id="{E4F64CAC-9614-33F4-8673-EFD14494B58B}"/>
              </a:ext>
            </a:extLst>
          </p:cNvPr>
          <p:cNvCxnSpPr>
            <a:cxnSpLocks/>
            <a:stCxn id="25" idx="1"/>
          </p:cNvCxnSpPr>
          <p:nvPr/>
        </p:nvCxnSpPr>
        <p:spPr>
          <a:xfrm flipH="1">
            <a:off x="7998691" y="1977302"/>
            <a:ext cx="557994" cy="101378"/>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12810583-18D9-F348-A68E-22DFB78F14BE}"/>
              </a:ext>
            </a:extLst>
          </p:cNvPr>
          <p:cNvSpPr txBox="1"/>
          <p:nvPr/>
        </p:nvSpPr>
        <p:spPr>
          <a:xfrm>
            <a:off x="6418311" y="2027991"/>
            <a:ext cx="1757212" cy="369332"/>
          </a:xfrm>
          <a:prstGeom prst="rect">
            <a:avLst/>
          </a:prstGeom>
          <a:noFill/>
        </p:spPr>
        <p:txBody>
          <a:bodyPr wrap="none" rtlCol="0">
            <a:spAutoFit/>
          </a:bodyPr>
          <a:lstStyle/>
          <a:p>
            <a:r>
              <a:rPr lang="en-US" b="1" dirty="0">
                <a:solidFill>
                  <a:srgbClr val="00B050"/>
                </a:solidFill>
              </a:rPr>
              <a:t>pip install f4enix</a:t>
            </a:r>
            <a:endParaRPr lang="en-IE" b="1" dirty="0">
              <a:solidFill>
                <a:srgbClr val="00B050"/>
              </a:solidFill>
            </a:endParaRPr>
          </a:p>
        </p:txBody>
      </p:sp>
    </p:spTree>
    <p:extLst>
      <p:ext uri="{BB962C8B-B14F-4D97-AF65-F5344CB8AC3E}">
        <p14:creationId xmlns:p14="http://schemas.microsoft.com/office/powerpoint/2010/main" val="2846642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0EF991C-6D05-A262-8A74-3A6E7FECFE0F}"/>
              </a:ext>
            </a:extLst>
          </p:cNvPr>
          <p:cNvSpPr>
            <a:spLocks noGrp="1"/>
          </p:cNvSpPr>
          <p:nvPr>
            <p:ph type="sldNum" sz="quarter" idx="12"/>
          </p:nvPr>
        </p:nvSpPr>
        <p:spPr/>
        <p:txBody>
          <a:bodyPr/>
          <a:lstStyle/>
          <a:p>
            <a:fld id="{0B55C215-7F9A-4AB7-8398-183B47447BCF}" type="slidenum">
              <a:rPr lang="en-US" smtClean="0"/>
              <a:pPr/>
              <a:t>7</a:t>
            </a:fld>
            <a:endParaRPr lang="en-US"/>
          </a:p>
        </p:txBody>
      </p:sp>
      <p:sp>
        <p:nvSpPr>
          <p:cNvPr id="4" name="Title 3">
            <a:extLst>
              <a:ext uri="{FF2B5EF4-FFF2-40B4-BE49-F238E27FC236}">
                <a16:creationId xmlns:a16="http://schemas.microsoft.com/office/drawing/2014/main" id="{A4325C49-D383-58E1-4E40-BBA136FF1536}"/>
              </a:ext>
            </a:extLst>
          </p:cNvPr>
          <p:cNvSpPr>
            <a:spLocks noGrp="1"/>
          </p:cNvSpPr>
          <p:nvPr>
            <p:ph type="title"/>
          </p:nvPr>
        </p:nvSpPr>
        <p:spPr/>
        <p:txBody>
          <a:bodyPr/>
          <a:lstStyle/>
          <a:p>
            <a:r>
              <a:rPr lang="en-US" dirty="0"/>
              <a:t>Important dependencies</a:t>
            </a:r>
          </a:p>
        </p:txBody>
      </p:sp>
      <p:sp>
        <p:nvSpPr>
          <p:cNvPr id="6" name="Text Placeholder 5">
            <a:extLst>
              <a:ext uri="{FF2B5EF4-FFF2-40B4-BE49-F238E27FC236}">
                <a16:creationId xmlns:a16="http://schemas.microsoft.com/office/drawing/2014/main" id="{16CE2BD8-FF0F-480A-87D4-3820ABF40C32}"/>
              </a:ext>
            </a:extLst>
          </p:cNvPr>
          <p:cNvSpPr>
            <a:spLocks noGrp="1"/>
          </p:cNvSpPr>
          <p:nvPr>
            <p:ph type="body" sz="quarter" idx="14"/>
          </p:nvPr>
        </p:nvSpPr>
        <p:spPr>
          <a:xfrm>
            <a:off x="431801" y="1845347"/>
            <a:ext cx="11233151" cy="446276"/>
          </a:xfrm>
        </p:spPr>
        <p:txBody>
          <a:bodyPr/>
          <a:lstStyle/>
          <a:p>
            <a:r>
              <a:rPr lang="en-US" dirty="0" err="1"/>
              <a:t>Numjuggler</a:t>
            </a:r>
            <a:endParaRPr lang="en-US" dirty="0"/>
          </a:p>
        </p:txBody>
      </p:sp>
      <p:sp>
        <p:nvSpPr>
          <p:cNvPr id="8" name="TextBox 7">
            <a:extLst>
              <a:ext uri="{FF2B5EF4-FFF2-40B4-BE49-F238E27FC236}">
                <a16:creationId xmlns:a16="http://schemas.microsoft.com/office/drawing/2014/main" id="{0D410930-2987-23CF-F7D7-B201EEE2740F}"/>
              </a:ext>
            </a:extLst>
          </p:cNvPr>
          <p:cNvSpPr txBox="1"/>
          <p:nvPr/>
        </p:nvSpPr>
        <p:spPr>
          <a:xfrm>
            <a:off x="1846523" y="5951384"/>
            <a:ext cx="4249477" cy="369332"/>
          </a:xfrm>
          <a:prstGeom prst="rect">
            <a:avLst/>
          </a:prstGeom>
          <a:noFill/>
        </p:spPr>
        <p:txBody>
          <a:bodyPr wrap="square">
            <a:spAutoFit/>
          </a:bodyPr>
          <a:lstStyle/>
          <a:p>
            <a:r>
              <a:rPr lang="en-US" dirty="0">
                <a:hlinkClick r:id="rId2"/>
              </a:rPr>
              <a:t>https://pypi.org/project/numjuggler/</a:t>
            </a:r>
            <a:r>
              <a:rPr lang="en-US" dirty="0"/>
              <a:t> </a:t>
            </a:r>
          </a:p>
        </p:txBody>
      </p:sp>
      <p:pic>
        <p:nvPicPr>
          <p:cNvPr id="10" name="Picture 9">
            <a:extLst>
              <a:ext uri="{FF2B5EF4-FFF2-40B4-BE49-F238E27FC236}">
                <a16:creationId xmlns:a16="http://schemas.microsoft.com/office/drawing/2014/main" id="{D7D2AF41-1859-45D5-91D6-E0A26A0BB24E}"/>
              </a:ext>
            </a:extLst>
          </p:cNvPr>
          <p:cNvPicPr>
            <a:picLocks noChangeAspect="1"/>
          </p:cNvPicPr>
          <p:nvPr/>
        </p:nvPicPr>
        <p:blipFill>
          <a:blip r:embed="rId3"/>
          <a:stretch>
            <a:fillRect/>
          </a:stretch>
        </p:blipFill>
        <p:spPr>
          <a:xfrm>
            <a:off x="431371" y="2447332"/>
            <a:ext cx="7594043" cy="3348343"/>
          </a:xfrm>
          <a:prstGeom prst="rect">
            <a:avLst/>
          </a:prstGeom>
        </p:spPr>
      </p:pic>
      <p:sp>
        <p:nvSpPr>
          <p:cNvPr id="11" name="TextBox 10">
            <a:extLst>
              <a:ext uri="{FF2B5EF4-FFF2-40B4-BE49-F238E27FC236}">
                <a16:creationId xmlns:a16="http://schemas.microsoft.com/office/drawing/2014/main" id="{3C95FD5B-8FD6-69C6-7196-247AFB6F0AA6}"/>
              </a:ext>
            </a:extLst>
          </p:cNvPr>
          <p:cNvSpPr txBox="1"/>
          <p:nvPr/>
        </p:nvSpPr>
        <p:spPr>
          <a:xfrm>
            <a:off x="8256234" y="3244340"/>
            <a:ext cx="3756908" cy="1754326"/>
          </a:xfrm>
          <a:prstGeom prst="rect">
            <a:avLst/>
          </a:prstGeom>
          <a:noFill/>
        </p:spPr>
        <p:txBody>
          <a:bodyPr wrap="square" rtlCol="0">
            <a:spAutoFit/>
          </a:bodyPr>
          <a:lstStyle/>
          <a:p>
            <a:r>
              <a:rPr lang="en-US" dirty="0"/>
              <a:t>The MCNP input parser of F4Enix is built on top of the </a:t>
            </a:r>
            <a:r>
              <a:rPr lang="en-US" dirty="0" err="1"/>
              <a:t>numjuggler</a:t>
            </a:r>
            <a:r>
              <a:rPr lang="en-US" dirty="0"/>
              <a:t> parser. This guarantees easier usage and additional features. Nevertheless, all input cells, surfaces and data cards are still stored as </a:t>
            </a:r>
            <a:r>
              <a:rPr lang="en-US" dirty="0" err="1"/>
              <a:t>numjuggler</a:t>
            </a:r>
            <a:r>
              <a:rPr lang="en-US" dirty="0"/>
              <a:t> objects</a:t>
            </a:r>
          </a:p>
        </p:txBody>
      </p:sp>
      <p:sp>
        <p:nvSpPr>
          <p:cNvPr id="2" name="TextBox 1">
            <a:extLst>
              <a:ext uri="{FF2B5EF4-FFF2-40B4-BE49-F238E27FC236}">
                <a16:creationId xmlns:a16="http://schemas.microsoft.com/office/drawing/2014/main" id="{F444D96C-CB02-26CA-1F91-E61DEFA8248B}"/>
              </a:ext>
            </a:extLst>
          </p:cNvPr>
          <p:cNvSpPr txBox="1"/>
          <p:nvPr/>
        </p:nvSpPr>
        <p:spPr>
          <a:xfrm>
            <a:off x="431339" y="1075356"/>
            <a:ext cx="11233151" cy="646331"/>
          </a:xfrm>
          <a:prstGeom prst="rect">
            <a:avLst/>
          </a:prstGeom>
          <a:noFill/>
        </p:spPr>
        <p:txBody>
          <a:bodyPr wrap="square" rtlCol="0">
            <a:spAutoFit/>
          </a:bodyPr>
          <a:lstStyle/>
          <a:p>
            <a:r>
              <a:rPr lang="en-US" dirty="0"/>
              <a:t>F4Enix has many dependencies from other python packages, but three of them are particularly important for the users. Knowledge of how to use these packages is not strictly needed but can significantly improve the user experience</a:t>
            </a:r>
          </a:p>
        </p:txBody>
      </p:sp>
    </p:spTree>
    <p:extLst>
      <p:ext uri="{BB962C8B-B14F-4D97-AF65-F5344CB8AC3E}">
        <p14:creationId xmlns:p14="http://schemas.microsoft.com/office/powerpoint/2010/main" val="526710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A139840-0A15-12AE-2399-BB63F2CC2219}"/>
              </a:ext>
            </a:extLst>
          </p:cNvPr>
          <p:cNvSpPr>
            <a:spLocks noGrp="1"/>
          </p:cNvSpPr>
          <p:nvPr>
            <p:ph type="sldNum" sz="quarter" idx="12"/>
          </p:nvPr>
        </p:nvSpPr>
        <p:spPr/>
        <p:txBody>
          <a:bodyPr/>
          <a:lstStyle/>
          <a:p>
            <a:fld id="{0B55C215-7F9A-4AB7-8398-183B47447BCF}" type="slidenum">
              <a:rPr lang="en-US" smtClean="0"/>
              <a:pPr/>
              <a:t>8</a:t>
            </a:fld>
            <a:endParaRPr lang="en-US"/>
          </a:p>
        </p:txBody>
      </p:sp>
      <p:sp>
        <p:nvSpPr>
          <p:cNvPr id="4" name="Title 3">
            <a:extLst>
              <a:ext uri="{FF2B5EF4-FFF2-40B4-BE49-F238E27FC236}">
                <a16:creationId xmlns:a16="http://schemas.microsoft.com/office/drawing/2014/main" id="{46D733D9-418D-E704-4107-652086A01210}"/>
              </a:ext>
            </a:extLst>
          </p:cNvPr>
          <p:cNvSpPr>
            <a:spLocks noGrp="1"/>
          </p:cNvSpPr>
          <p:nvPr>
            <p:ph type="title"/>
          </p:nvPr>
        </p:nvSpPr>
        <p:spPr/>
        <p:txBody>
          <a:bodyPr/>
          <a:lstStyle/>
          <a:p>
            <a:r>
              <a:rPr lang="en-US" dirty="0"/>
              <a:t>Important dependencies</a:t>
            </a:r>
          </a:p>
        </p:txBody>
      </p:sp>
      <p:sp>
        <p:nvSpPr>
          <p:cNvPr id="6" name="Text Placeholder 5">
            <a:extLst>
              <a:ext uri="{FF2B5EF4-FFF2-40B4-BE49-F238E27FC236}">
                <a16:creationId xmlns:a16="http://schemas.microsoft.com/office/drawing/2014/main" id="{A8C093C0-164F-2A41-3558-95A90122E325}"/>
              </a:ext>
            </a:extLst>
          </p:cNvPr>
          <p:cNvSpPr>
            <a:spLocks noGrp="1"/>
          </p:cNvSpPr>
          <p:nvPr>
            <p:ph type="body" sz="quarter" idx="14"/>
          </p:nvPr>
        </p:nvSpPr>
        <p:spPr/>
        <p:txBody>
          <a:bodyPr/>
          <a:lstStyle/>
          <a:p>
            <a:r>
              <a:rPr lang="en-US" dirty="0"/>
              <a:t>pandas</a:t>
            </a:r>
          </a:p>
        </p:txBody>
      </p:sp>
      <p:sp>
        <p:nvSpPr>
          <p:cNvPr id="8" name="TextBox 7">
            <a:extLst>
              <a:ext uri="{FF2B5EF4-FFF2-40B4-BE49-F238E27FC236}">
                <a16:creationId xmlns:a16="http://schemas.microsoft.com/office/drawing/2014/main" id="{8F958D6C-03D6-E44E-7BDE-F89934D919ED}"/>
              </a:ext>
            </a:extLst>
          </p:cNvPr>
          <p:cNvSpPr txBox="1"/>
          <p:nvPr/>
        </p:nvSpPr>
        <p:spPr>
          <a:xfrm>
            <a:off x="3280911" y="1345233"/>
            <a:ext cx="2749858" cy="369332"/>
          </a:xfrm>
          <a:prstGeom prst="rect">
            <a:avLst/>
          </a:prstGeom>
          <a:noFill/>
        </p:spPr>
        <p:txBody>
          <a:bodyPr wrap="square">
            <a:spAutoFit/>
          </a:bodyPr>
          <a:lstStyle/>
          <a:p>
            <a:r>
              <a:rPr lang="en-US" dirty="0">
                <a:hlinkClick r:id="rId2"/>
              </a:rPr>
              <a:t>https://pandas.pydata.org/</a:t>
            </a:r>
            <a:r>
              <a:rPr lang="en-US" dirty="0"/>
              <a:t> </a:t>
            </a:r>
          </a:p>
        </p:txBody>
      </p:sp>
      <p:pic>
        <p:nvPicPr>
          <p:cNvPr id="10" name="Picture 9">
            <a:extLst>
              <a:ext uri="{FF2B5EF4-FFF2-40B4-BE49-F238E27FC236}">
                <a16:creationId xmlns:a16="http://schemas.microsoft.com/office/drawing/2014/main" id="{EF993CD1-1A0E-2EF1-CD48-C26CA1AFA12B}"/>
              </a:ext>
            </a:extLst>
          </p:cNvPr>
          <p:cNvPicPr>
            <a:picLocks noChangeAspect="1"/>
          </p:cNvPicPr>
          <p:nvPr/>
        </p:nvPicPr>
        <p:blipFill>
          <a:blip r:embed="rId3"/>
          <a:stretch>
            <a:fillRect/>
          </a:stretch>
        </p:blipFill>
        <p:spPr>
          <a:xfrm>
            <a:off x="523783" y="1982746"/>
            <a:ext cx="5379868" cy="4139722"/>
          </a:xfrm>
          <a:prstGeom prst="rect">
            <a:avLst/>
          </a:prstGeom>
        </p:spPr>
      </p:pic>
      <p:pic>
        <p:nvPicPr>
          <p:cNvPr id="12" name="Picture 11">
            <a:extLst>
              <a:ext uri="{FF2B5EF4-FFF2-40B4-BE49-F238E27FC236}">
                <a16:creationId xmlns:a16="http://schemas.microsoft.com/office/drawing/2014/main" id="{614E8498-B304-1EBE-3B8D-E9AE5DE4D7CB}"/>
              </a:ext>
            </a:extLst>
          </p:cNvPr>
          <p:cNvPicPr>
            <a:picLocks noChangeAspect="1"/>
          </p:cNvPicPr>
          <p:nvPr/>
        </p:nvPicPr>
        <p:blipFill>
          <a:blip r:embed="rId4"/>
          <a:stretch>
            <a:fillRect/>
          </a:stretch>
        </p:blipFill>
        <p:spPr>
          <a:xfrm>
            <a:off x="6096000" y="1038688"/>
            <a:ext cx="3404254" cy="5186348"/>
          </a:xfrm>
          <a:prstGeom prst="rect">
            <a:avLst/>
          </a:prstGeom>
        </p:spPr>
      </p:pic>
      <p:sp>
        <p:nvSpPr>
          <p:cNvPr id="13" name="TextBox 12">
            <a:extLst>
              <a:ext uri="{FF2B5EF4-FFF2-40B4-BE49-F238E27FC236}">
                <a16:creationId xmlns:a16="http://schemas.microsoft.com/office/drawing/2014/main" id="{63F91800-5AB9-A8EC-CFCB-9B0D475A84BF}"/>
              </a:ext>
            </a:extLst>
          </p:cNvPr>
          <p:cNvSpPr txBox="1"/>
          <p:nvPr/>
        </p:nvSpPr>
        <p:spPr>
          <a:xfrm>
            <a:off x="9713643" y="1268289"/>
            <a:ext cx="2255456" cy="4524315"/>
          </a:xfrm>
          <a:prstGeom prst="rect">
            <a:avLst/>
          </a:prstGeom>
          <a:noFill/>
        </p:spPr>
        <p:txBody>
          <a:bodyPr wrap="square" rtlCol="0">
            <a:spAutoFit/>
          </a:bodyPr>
          <a:lstStyle/>
          <a:p>
            <a:r>
              <a:rPr lang="en-US" dirty="0"/>
              <a:t>Tally results and any kind of tables or summary are always provided as pandas </a:t>
            </a:r>
            <a:r>
              <a:rPr lang="en-US" dirty="0" err="1"/>
              <a:t>DataFrame</a:t>
            </a:r>
            <a:r>
              <a:rPr lang="en-US" dirty="0"/>
              <a:t> objects that can be easily dumped to .csv or excel format.</a:t>
            </a:r>
          </a:p>
          <a:p>
            <a:endParaRPr lang="en-US" dirty="0"/>
          </a:p>
          <a:p>
            <a:r>
              <a:rPr lang="en-US" dirty="0"/>
              <a:t>pandas provides a number of very useful tools to manipulate data that can be extremely useful when building a post-processing pipeline</a:t>
            </a:r>
          </a:p>
        </p:txBody>
      </p:sp>
    </p:spTree>
    <p:extLst>
      <p:ext uri="{BB962C8B-B14F-4D97-AF65-F5344CB8AC3E}">
        <p14:creationId xmlns:p14="http://schemas.microsoft.com/office/powerpoint/2010/main" val="38564295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6F60D1F-E325-C54D-4979-80B7F1D38077}"/>
              </a:ext>
            </a:extLst>
          </p:cNvPr>
          <p:cNvSpPr>
            <a:spLocks noGrp="1"/>
          </p:cNvSpPr>
          <p:nvPr>
            <p:ph type="sldNum" sz="quarter" idx="12"/>
          </p:nvPr>
        </p:nvSpPr>
        <p:spPr/>
        <p:txBody>
          <a:bodyPr/>
          <a:lstStyle/>
          <a:p>
            <a:fld id="{0B55C215-7F9A-4AB7-8398-183B47447BCF}" type="slidenum">
              <a:rPr lang="en-US" smtClean="0"/>
              <a:pPr/>
              <a:t>9</a:t>
            </a:fld>
            <a:endParaRPr lang="en-US"/>
          </a:p>
        </p:txBody>
      </p:sp>
      <p:sp>
        <p:nvSpPr>
          <p:cNvPr id="4" name="Title 3">
            <a:extLst>
              <a:ext uri="{FF2B5EF4-FFF2-40B4-BE49-F238E27FC236}">
                <a16:creationId xmlns:a16="http://schemas.microsoft.com/office/drawing/2014/main" id="{F60CE9E3-6791-10BB-6C72-A4FDBBB529DD}"/>
              </a:ext>
            </a:extLst>
          </p:cNvPr>
          <p:cNvSpPr>
            <a:spLocks noGrp="1"/>
          </p:cNvSpPr>
          <p:nvPr>
            <p:ph type="title"/>
          </p:nvPr>
        </p:nvSpPr>
        <p:spPr/>
        <p:txBody>
          <a:bodyPr/>
          <a:lstStyle/>
          <a:p>
            <a:r>
              <a:rPr lang="en-US" dirty="0"/>
              <a:t>Important dependencies</a:t>
            </a:r>
          </a:p>
        </p:txBody>
      </p:sp>
      <p:sp>
        <p:nvSpPr>
          <p:cNvPr id="6" name="Text Placeholder 5">
            <a:extLst>
              <a:ext uri="{FF2B5EF4-FFF2-40B4-BE49-F238E27FC236}">
                <a16:creationId xmlns:a16="http://schemas.microsoft.com/office/drawing/2014/main" id="{A7B4093F-625A-4ADC-698F-F18A7B53AA48}"/>
              </a:ext>
            </a:extLst>
          </p:cNvPr>
          <p:cNvSpPr>
            <a:spLocks noGrp="1"/>
          </p:cNvSpPr>
          <p:nvPr>
            <p:ph type="body" sz="quarter" idx="14"/>
          </p:nvPr>
        </p:nvSpPr>
        <p:spPr/>
        <p:txBody>
          <a:bodyPr/>
          <a:lstStyle/>
          <a:p>
            <a:r>
              <a:rPr lang="en-US" dirty="0" err="1"/>
              <a:t>PyVista</a:t>
            </a:r>
            <a:endParaRPr lang="en-US" dirty="0"/>
          </a:p>
        </p:txBody>
      </p:sp>
      <p:pic>
        <p:nvPicPr>
          <p:cNvPr id="8" name="Picture 7">
            <a:extLst>
              <a:ext uri="{FF2B5EF4-FFF2-40B4-BE49-F238E27FC236}">
                <a16:creationId xmlns:a16="http://schemas.microsoft.com/office/drawing/2014/main" id="{1D1BAAD8-6E97-5215-6767-4F3E2CB7C3BE}"/>
              </a:ext>
            </a:extLst>
          </p:cNvPr>
          <p:cNvPicPr>
            <a:picLocks noChangeAspect="1"/>
          </p:cNvPicPr>
          <p:nvPr/>
        </p:nvPicPr>
        <p:blipFill>
          <a:blip r:embed="rId2"/>
          <a:stretch>
            <a:fillRect/>
          </a:stretch>
        </p:blipFill>
        <p:spPr>
          <a:xfrm>
            <a:off x="5192295" y="994307"/>
            <a:ext cx="6567904" cy="5228940"/>
          </a:xfrm>
          <a:prstGeom prst="rect">
            <a:avLst/>
          </a:prstGeom>
        </p:spPr>
      </p:pic>
      <p:sp>
        <p:nvSpPr>
          <p:cNvPr id="10" name="TextBox 9">
            <a:extLst>
              <a:ext uri="{FF2B5EF4-FFF2-40B4-BE49-F238E27FC236}">
                <a16:creationId xmlns:a16="http://schemas.microsoft.com/office/drawing/2014/main" id="{969F807F-8DD5-1048-0959-43F6BD79368B}"/>
              </a:ext>
            </a:extLst>
          </p:cNvPr>
          <p:cNvSpPr txBox="1"/>
          <p:nvPr/>
        </p:nvSpPr>
        <p:spPr>
          <a:xfrm>
            <a:off x="431371" y="1988547"/>
            <a:ext cx="3963076" cy="646331"/>
          </a:xfrm>
          <a:prstGeom prst="rect">
            <a:avLst/>
          </a:prstGeom>
          <a:noFill/>
        </p:spPr>
        <p:txBody>
          <a:bodyPr wrap="square">
            <a:spAutoFit/>
          </a:bodyPr>
          <a:lstStyle/>
          <a:p>
            <a:r>
              <a:rPr lang="en-US" dirty="0">
                <a:hlinkClick r:id="rId3"/>
              </a:rPr>
              <a:t>https://docs.pyvista.org/version/stable/index.html</a:t>
            </a:r>
            <a:r>
              <a:rPr lang="en-US" dirty="0"/>
              <a:t> </a:t>
            </a:r>
          </a:p>
        </p:txBody>
      </p:sp>
      <p:pic>
        <p:nvPicPr>
          <p:cNvPr id="14" name="Picture 13">
            <a:extLst>
              <a:ext uri="{FF2B5EF4-FFF2-40B4-BE49-F238E27FC236}">
                <a16:creationId xmlns:a16="http://schemas.microsoft.com/office/drawing/2014/main" id="{FD624F06-2336-B106-A770-8BD8C3EA5224}"/>
              </a:ext>
            </a:extLst>
          </p:cNvPr>
          <p:cNvPicPr>
            <a:picLocks noChangeAspect="1"/>
          </p:cNvPicPr>
          <p:nvPr/>
        </p:nvPicPr>
        <p:blipFill>
          <a:blip r:embed="rId4"/>
          <a:stretch>
            <a:fillRect/>
          </a:stretch>
        </p:blipFill>
        <p:spPr>
          <a:xfrm>
            <a:off x="112496" y="4518634"/>
            <a:ext cx="5145641" cy="1704613"/>
          </a:xfrm>
          <a:prstGeom prst="rect">
            <a:avLst/>
          </a:prstGeom>
        </p:spPr>
      </p:pic>
      <p:sp>
        <p:nvSpPr>
          <p:cNvPr id="15" name="TextBox 14">
            <a:extLst>
              <a:ext uri="{FF2B5EF4-FFF2-40B4-BE49-F238E27FC236}">
                <a16:creationId xmlns:a16="http://schemas.microsoft.com/office/drawing/2014/main" id="{E7A77A87-14C2-B079-28E2-918839FEC27A}"/>
              </a:ext>
            </a:extLst>
          </p:cNvPr>
          <p:cNvSpPr txBox="1"/>
          <p:nvPr/>
        </p:nvSpPr>
        <p:spPr>
          <a:xfrm>
            <a:off x="431370" y="2908860"/>
            <a:ext cx="4469103" cy="646331"/>
          </a:xfrm>
          <a:prstGeom prst="rect">
            <a:avLst/>
          </a:prstGeom>
          <a:noFill/>
        </p:spPr>
        <p:txBody>
          <a:bodyPr wrap="square" rtlCol="0">
            <a:spAutoFit/>
          </a:bodyPr>
          <a:lstStyle/>
          <a:p>
            <a:r>
              <a:rPr lang="en-US" dirty="0"/>
              <a:t>FMESH results are ultimately provided as </a:t>
            </a:r>
            <a:r>
              <a:rPr lang="en-US" dirty="0" err="1"/>
              <a:t>pyvista</a:t>
            </a:r>
            <a:r>
              <a:rPr lang="en-US" dirty="0"/>
              <a:t> grids</a:t>
            </a:r>
          </a:p>
        </p:txBody>
      </p:sp>
    </p:spTree>
    <p:extLst>
      <p:ext uri="{BB962C8B-B14F-4D97-AF65-F5344CB8AC3E}">
        <p14:creationId xmlns:p14="http://schemas.microsoft.com/office/powerpoint/2010/main" val="3438429345"/>
      </p:ext>
    </p:extLst>
  </p:cSld>
  <p:clrMapOvr>
    <a:masterClrMapping/>
  </p:clrMapOvr>
</p:sld>
</file>

<file path=ppt/theme/theme1.xml><?xml version="1.0" encoding="utf-8"?>
<a:theme xmlns:a="http://schemas.openxmlformats.org/drawingml/2006/main" name="F4E_ppt_template_2012">
  <a:themeElements>
    <a:clrScheme name="F4E_colors">
      <a:dk1>
        <a:srgbClr val="000000"/>
      </a:dk1>
      <a:lt1>
        <a:srgbClr val="FFFFFF"/>
      </a:lt1>
      <a:dk2>
        <a:srgbClr val="1C3F94"/>
      </a:dk2>
      <a:lt2>
        <a:srgbClr val="FFC61E"/>
      </a:lt2>
      <a:accent1>
        <a:srgbClr val="ADE8FE"/>
      </a:accent1>
      <a:accent2>
        <a:srgbClr val="81D9FD"/>
      </a:accent2>
      <a:accent3>
        <a:srgbClr val="2CB1EC"/>
      </a:accent3>
      <a:accent4>
        <a:srgbClr val="007DC5"/>
      </a:accent4>
      <a:accent5>
        <a:srgbClr val="1C3F94"/>
      </a:accent5>
      <a:accent6>
        <a:srgbClr val="001E60"/>
      </a:accent6>
      <a:hlink>
        <a:srgbClr val="FFC61E"/>
      </a:hlink>
      <a:folHlink>
        <a:srgbClr val="FFC61E"/>
      </a:folHlink>
    </a:clrScheme>
    <a:fontScheme name="F4E_font">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lcf76f155ced4ddcb4097134ff3c332f xmlns="6d625785-42e5-40a3-b03d-802bc6493bd9">
      <Terms xmlns="http://schemas.microsoft.com/office/infopath/2007/PartnerControls"/>
    </lcf76f155ced4ddcb4097134ff3c332f>
    <TaxCatchAll xmlns="ed024c05-7945-4ac1-9cc3-716220b6cc0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503DE618DB0A0C46A666FD2065503EE5" ma:contentTypeVersion="18" ma:contentTypeDescription="Crear nuevo documento." ma:contentTypeScope="" ma:versionID="a55d6e1f82753bc75c1276a45bfc3239">
  <xsd:schema xmlns:xsd="http://www.w3.org/2001/XMLSchema" xmlns:xs="http://www.w3.org/2001/XMLSchema" xmlns:p="http://schemas.microsoft.com/office/2006/metadata/properties" xmlns:ns2="6d625785-42e5-40a3-b03d-802bc6493bd9" xmlns:ns3="ed024c05-7945-4ac1-9cc3-716220b6cc02" targetNamespace="http://schemas.microsoft.com/office/2006/metadata/properties" ma:root="true" ma:fieldsID="57071e801e9544907012f04dcc364622" ns2:_="" ns3:_="">
    <xsd:import namespace="6d625785-42e5-40a3-b03d-802bc6493bd9"/>
    <xsd:import namespace="ed024c05-7945-4ac1-9cc3-716220b6cc0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625785-42e5-40a3-b03d-802bc6493bd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Etiquetas de imagen" ma:readOnly="false" ma:fieldId="{5cf76f15-5ced-4ddc-b409-7134ff3c332f}" ma:taxonomyMulti="true" ma:sspId="d06a5c8c-1a73-4ba3-b11e-d38f132e128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024c05-7945-4ac1-9cc3-716220b6cc02" elementFormDefault="qualified">
    <xsd:import namespace="http://schemas.microsoft.com/office/2006/documentManagement/types"/>
    <xsd:import namespace="http://schemas.microsoft.com/office/infopath/2007/PartnerControls"/>
    <xsd:element name="SharedWithUsers" ma:index="13"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internalName="SharedWithDetails" ma:readOnly="true">
      <xsd:simpleType>
        <xsd:restriction base="dms:Note">
          <xsd:maxLength value="255"/>
        </xsd:restriction>
      </xsd:simpleType>
    </xsd:element>
    <xsd:element name="TaxCatchAll" ma:index="22" nillable="true" ma:displayName="Taxonomy Catch All Column" ma:hidden="true" ma:list="{f2d51215-bb1d-46df-9824-fec85c9f8692}" ma:internalName="TaxCatchAll" ma:showField="CatchAllData" ma:web="ed024c05-7945-4ac1-9cc3-716220b6cc0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333DE14-9476-4E14-A6BB-FB7183196775}">
  <ds:schemaRefs>
    <ds:schemaRef ds:uri="http://schemas.microsoft.com/office/infopath/2007/PartnerControls"/>
    <ds:schemaRef ds:uri="http://purl.org/dc/terms/"/>
    <ds:schemaRef ds:uri="http://purl.org/dc/elements/1.1/"/>
    <ds:schemaRef ds:uri="http://schemas.microsoft.com/office/2006/metadata/properties"/>
    <ds:schemaRef ds:uri="http://purl.org/dc/dcmitype/"/>
    <ds:schemaRef ds:uri="dc6428ec-b8d9-4a36-8c8c-267d4d4d1ae5"/>
    <ds:schemaRef ds:uri="http://schemas.microsoft.com/office/2006/documentManagement/types"/>
    <ds:schemaRef ds:uri="http://schemas.openxmlformats.org/package/2006/metadata/core-properties"/>
    <ds:schemaRef ds:uri="4b1ce139-ff69-40c4-9396-a6920add642e"/>
    <ds:schemaRef ds:uri="http://www.w3.org/XML/1998/namespace"/>
    <ds:schemaRef ds:uri="2ba85184-84fe-4809-971d-775a05733bfd"/>
    <ds:schemaRef ds:uri="83e4b8fb-0ec0-4a5f-bb30-a9eb2b9c058f"/>
  </ds:schemaRefs>
</ds:datastoreItem>
</file>

<file path=customXml/itemProps2.xml><?xml version="1.0" encoding="utf-8"?>
<ds:datastoreItem xmlns:ds="http://schemas.openxmlformats.org/officeDocument/2006/customXml" ds:itemID="{CAF07ADE-E3B7-4DB8-B55D-B553CD746EC2}"/>
</file>

<file path=customXml/itemProps3.xml><?xml version="1.0" encoding="utf-8"?>
<ds:datastoreItem xmlns:ds="http://schemas.openxmlformats.org/officeDocument/2006/customXml" ds:itemID="{15636151-BDC6-46A5-BEDA-04691D10146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4001</TotalTime>
  <Words>1275</Words>
  <Application>Microsoft Office PowerPoint</Application>
  <PresentationFormat>Widescreen</PresentationFormat>
  <Paragraphs>213</Paragraphs>
  <Slides>29</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Courier New</vt:lpstr>
      <vt:lpstr>F4E_ppt_template_2012</vt:lpstr>
      <vt:lpstr>PowerPoint Presentation</vt:lpstr>
      <vt:lpstr>Outline</vt:lpstr>
      <vt:lpstr>PowerPoint Presentation</vt:lpstr>
      <vt:lpstr>F4E neutronics tools</vt:lpstr>
      <vt:lpstr>F4E neutronics tool</vt:lpstr>
      <vt:lpstr>Installation and resources</vt:lpstr>
      <vt:lpstr>Important dependencies</vt:lpstr>
      <vt:lpstr>Important dependencies</vt:lpstr>
      <vt:lpstr>Important dependencies</vt:lpstr>
      <vt:lpstr>PowerPoint Presentation</vt:lpstr>
      <vt:lpstr>F4Enix API scheme Overview</vt:lpstr>
      <vt:lpstr>Working with MCNP input files</vt:lpstr>
      <vt:lpstr>Working with D1S-UNED files</vt:lpstr>
      <vt:lpstr>Working with D1S-UNED files</vt:lpstr>
      <vt:lpstr>Working with E-lite model</vt:lpstr>
      <vt:lpstr>Working with acefiles and microscopic cross-sections collapsing</vt:lpstr>
      <vt:lpstr>Working with MCTAL file</vt:lpstr>
      <vt:lpstr>Working with MCNP output files</vt:lpstr>
      <vt:lpstr>Working with MCNP output files</vt:lpstr>
      <vt:lpstr>Working with meshtal files</vt:lpstr>
      <vt:lpstr>Working with meshtal files: MeshPlotter class</vt:lpstr>
      <vt:lpstr>Working with meshtal files: Atlas class</vt:lpstr>
      <vt:lpstr>Example of atlas: mode 0 in-vessel radiation maps</vt:lpstr>
      <vt:lpstr>Working with eeout files (Unstructured Meshes)</vt:lpstr>
      <vt:lpstr>Working with weight windows files</vt:lpstr>
      <vt:lpstr>Working with RSSA files</vt:lpstr>
      <vt:lpstr>PowerPoint Presentation</vt:lpstr>
      <vt:lpstr>Conclusion</vt:lpstr>
      <vt:lpstr>PowerPoint Presentation</vt:lpstr>
    </vt:vector>
  </TitlesOfParts>
  <Company>Fusion For Energy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boulgma</dc:creator>
  <cp:lastModifiedBy>Bittesnich Alberto (F4E-Ext)</cp:lastModifiedBy>
  <cp:revision>86</cp:revision>
  <dcterms:created xsi:type="dcterms:W3CDTF">2012-05-24T07:34:34Z</dcterms:created>
  <dcterms:modified xsi:type="dcterms:W3CDTF">2025-04-07T06:46:40Z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0x010100503DE618DB0A0C46A666FD2065503EE5</vt:lpwstr>
  </property>
  <property fmtid="{D5CDD505-2E9C-101B-9397-08002B2CF9AE}" pid="3" name="MediaServiceImageTags">
    <vt:lpwstr/>
  </property>
</Properties>
</file>