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core.xml" ContentType="application/vnd.openxmlformats-package.core-properties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96" r:id="rId1"/>
  </p:sldMasterIdLst>
  <p:notesMasterIdLst>
    <p:notesMasterId r:id="rId20"/>
  </p:notesMasterIdLst>
  <p:sldIdLst>
    <p:sldId id="256" r:id="rId2"/>
    <p:sldId id="295" r:id="rId3"/>
    <p:sldId id="299" r:id="rId4"/>
    <p:sldId id="293" r:id="rId5"/>
    <p:sldId id="296" r:id="rId6"/>
    <p:sldId id="292" r:id="rId7"/>
    <p:sldId id="279" r:id="rId8"/>
    <p:sldId id="294" r:id="rId9"/>
    <p:sldId id="297" r:id="rId10"/>
    <p:sldId id="298" r:id="rId11"/>
    <p:sldId id="257" r:id="rId12"/>
    <p:sldId id="300" r:id="rId13"/>
    <p:sldId id="301" r:id="rId14"/>
    <p:sldId id="303" r:id="rId15"/>
    <p:sldId id="291" r:id="rId16"/>
    <p:sldId id="302" r:id="rId17"/>
    <p:sldId id="305" r:id="rId18"/>
    <p:sldId id="304" r:id="rId19"/>
  </p:sldIdLst>
  <p:sldSz cx="12192000" cy="6858000"/>
  <p:notesSz cx="7315200" cy="9601200"/>
  <p:embeddedFontLst>
    <p:embeddedFont>
      <p:font typeface="Century Gothic" panose="020B0502020202020204" pitchFamily="34" charset="0"/>
      <p:regular r:id="rId21"/>
      <p:bold r:id="rId22"/>
      <p:italic r:id="rId23"/>
      <p:boldItalic r:id="rId24"/>
    </p:embeddedFont>
    <p:embeddedFont>
      <p:font typeface="Wingdings 3" panose="05040102010807070707" pitchFamily="82" charset="2"/>
      <p:regular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622">
          <p15:clr>
            <a:srgbClr val="A4A3A4"/>
          </p15:clr>
        </p15:guide>
        <p15:guide id="4" pos="3903">
          <p15:clr>
            <a:srgbClr val="A4A3A4"/>
          </p15:clr>
        </p15:guide>
        <p15:guide id="5" orient="horz" pos="1929">
          <p15:clr>
            <a:srgbClr val="A4A3A4"/>
          </p15:clr>
        </p15:guide>
        <p15:guide id="6" orient="horz" pos="1440">
          <p15:clr>
            <a:srgbClr val="A4A3A4"/>
          </p15:clr>
        </p15:guide>
        <p15:guide id="7" pos="383">
          <p15:clr>
            <a:srgbClr val="A4A3A4"/>
          </p15:clr>
        </p15:guide>
        <p15:guide id="8" pos="389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55" roundtripDataSignature="AMtx7mhDQmGpbJ3Wiqb5G+Tb0Iq2+GnIyA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w Cooper" initials="AC" lastIdx="1" clrIdx="0">
    <p:extLst>
      <p:ext uri="{19B8F6BF-5375-455C-9EA6-DF929625EA0E}">
        <p15:presenceInfo xmlns:p15="http://schemas.microsoft.com/office/powerpoint/2012/main" userId="a48d2ec91801d32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7D64"/>
    <a:srgbClr val="26544A"/>
    <a:srgbClr val="C7E6A4"/>
    <a:srgbClr val="5E8D51"/>
    <a:srgbClr val="273F27"/>
    <a:srgbClr val="007D00"/>
    <a:srgbClr val="006600"/>
    <a:srgbClr val="008000"/>
    <a:srgbClr val="3366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0D56D88-6C7E-4E24-B6CA-23ED984ABBA6}">
  <a:tblStyle styleId="{70D56D88-6C7E-4E24-B6CA-23ED984ABBA6}" styleName="Table_0">
    <a:wholeTbl>
      <a:tcTxStyle b="off" i="off">
        <a:font>
          <a:latin typeface="Century Gothic"/>
          <a:ea typeface="Century Gothic"/>
          <a:cs typeface="Century Gothic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6E7EA"/>
          </a:solidFill>
        </a:fill>
      </a:tcStyle>
    </a:wholeTbl>
    <a:band1H>
      <a:tcTxStyle/>
      <a:tcStyle>
        <a:tcBdr/>
        <a:fill>
          <a:solidFill>
            <a:srgbClr val="CACCD1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ACCD1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entury Gothic"/>
          <a:ea typeface="Century Gothic"/>
          <a:cs typeface="Century Gothic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entury Gothic"/>
          <a:ea typeface="Century Gothic"/>
          <a:cs typeface="Century Gothic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entury Gothic"/>
          <a:ea typeface="Century Gothic"/>
          <a:cs typeface="Century Gothic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entury Gothic"/>
          <a:ea typeface="Century Gothic"/>
          <a:cs typeface="Century Gothic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9" d="100"/>
          <a:sy n="99" d="100"/>
        </p:scale>
        <p:origin x="504" y="60"/>
      </p:cViewPr>
      <p:guideLst>
        <p:guide orient="horz" pos="2160"/>
        <p:guide pos="3840"/>
        <p:guide orient="horz" pos="622"/>
        <p:guide pos="3903"/>
        <p:guide orient="horz" pos="1929"/>
        <p:guide orient="horz" pos="1440"/>
        <p:guide pos="383"/>
        <p:guide pos="389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55" Type="http://customschemas.google.com/relationships/presentationmetadata" Target="metadata"/><Relationship Id="rId63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62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57" Type="http://schemas.openxmlformats.org/officeDocument/2006/relationships/presProps" Target="presProps.xml"/><Relationship Id="rId61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56" Type="http://schemas.openxmlformats.org/officeDocument/2006/relationships/commentAuthors" Target="commentAuthor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169920" cy="480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50" tIns="48325" rIns="96650" bIns="4832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4143587" y="0"/>
            <a:ext cx="3169920" cy="480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50" tIns="48325" rIns="96650" bIns="48325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457200" y="720725"/>
            <a:ext cx="6400800" cy="3600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50" tIns="48325" rIns="96650" bIns="483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119474"/>
            <a:ext cx="3169920" cy="480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50" tIns="48325" rIns="96650" bIns="48325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650" tIns="48325" rIns="96650" bIns="4832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3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2489D2-ED8F-46E2-96DA-5DA36AD69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2508" y="6427373"/>
            <a:ext cx="4114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2025 Silver Fir Software,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FF69E72-DE7B-4A9A-9BE2-C472DA47F7D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40960" y="168539"/>
            <a:ext cx="2415209" cy="110277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43D521D-014C-4C22-B187-5D63BAA63C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414" y="2245548"/>
            <a:ext cx="9308339" cy="741441"/>
          </a:xfrm>
          <a:prstGeom prst="rect">
            <a:avLst/>
          </a:prstGeom>
        </p:spPr>
        <p:txBody>
          <a:bodyPr anchor="t"/>
          <a:lstStyle>
            <a:lvl1pPr algn="l">
              <a:defRPr sz="36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Subtitle 3">
            <a:extLst>
              <a:ext uri="{FF2B5EF4-FFF2-40B4-BE49-F238E27FC236}">
                <a16:creationId xmlns:a16="http://schemas.microsoft.com/office/drawing/2014/main" id="{18B88DA5-8CED-482C-B213-CC09BB09EA17}"/>
              </a:ext>
            </a:extLst>
          </p:cNvPr>
          <p:cNvSpPr txBox="1">
            <a:spLocks/>
          </p:cNvSpPr>
          <p:nvPr userDrawn="1"/>
        </p:nvSpPr>
        <p:spPr>
          <a:xfrm>
            <a:off x="629414" y="3066592"/>
            <a:ext cx="10363200" cy="313205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rgbClr val="DFE76E"/>
              </a:buClr>
              <a:buFont typeface="Arial"/>
              <a:buNone/>
              <a:defRPr sz="2400" kern="1200">
                <a:solidFill>
                  <a:srgbClr val="FFFFFF"/>
                </a:solidFill>
                <a:latin typeface="Arial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rgbClr val="FFFFFF"/>
                </a:solidFill>
                <a:latin typeface="Arial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rgbClr val="FFFFFF"/>
                </a:solidFill>
                <a:latin typeface="Arial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rgbClr val="FFFFFF"/>
                </a:solidFill>
                <a:latin typeface="Arial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rgbClr val="FFFFFF"/>
                </a:solidFill>
                <a:latin typeface="Arial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DFE76E"/>
              </a:buClr>
              <a:buSzTx/>
              <a:buFont typeface="Arial"/>
              <a:buNone/>
              <a:tabLst/>
              <a:defRPr/>
            </a:pPr>
            <a:endParaRPr kumimoji="0" lang="en-US" sz="1600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DFE76E"/>
              </a:buClr>
              <a:buSzTx/>
              <a:buFont typeface="Arial"/>
              <a:buNone/>
              <a:tabLst/>
              <a:defRPr/>
            </a:pPr>
            <a:endParaRPr lang="en-US" sz="18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DFE76E"/>
              </a:buClr>
              <a:buSzTx/>
              <a:buFont typeface="Arial"/>
              <a:buNone/>
              <a:tabLst/>
              <a:defRPr/>
            </a:pPr>
            <a:endParaRPr kumimoji="0" lang="en-US" sz="1800" b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  <a:sym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DFE76E"/>
              </a:buClr>
              <a:buSzTx/>
              <a:buFont typeface="Arial"/>
              <a:buNone/>
              <a:tabLst/>
              <a:defRPr/>
            </a:pPr>
            <a:endParaRPr kumimoji="0" lang="en-US" sz="1800" b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  <a:sym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DFE76E"/>
              </a:buClr>
              <a:buSzTx/>
              <a:buFont typeface="Arial"/>
              <a:buNone/>
              <a:tabLst/>
              <a:defRPr/>
            </a:pPr>
            <a:endParaRPr kumimoji="0" lang="en-US" sz="1800" b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  <a:sym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DFE76E"/>
              </a:buClr>
              <a:buSzTx/>
              <a:buFont typeface="Arial"/>
              <a:buNone/>
              <a:tabLst/>
              <a:defRPr/>
            </a:pPr>
            <a:r>
              <a:rPr kumimoji="0" lang="en-US" sz="1800" b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  <a:sym typeface="Arial"/>
              </a:rPr>
              <a:t>For more info contact: support@silverfirsoftware.com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DFE76E"/>
              </a:buClr>
              <a:buSzTx/>
              <a:buFont typeface="Arial"/>
              <a:buNone/>
              <a:tabLst/>
              <a:defRPr/>
            </a:pP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  <a:sym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DFE76E"/>
              </a:buClr>
              <a:buSzTx/>
              <a:buFont typeface="Arial"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  <a:sym typeface="Arial"/>
              </a:rPr>
              <a:t>MCNP</a:t>
            </a:r>
            <a:r>
              <a:rPr kumimoji="0" lang="en-US" sz="1400" b="0" i="1" u="none" strike="noStrike" kern="1200" cap="none" spc="0" normalizeH="0" baseline="30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  <a:sym typeface="Arial"/>
              </a:rPr>
              <a:t>®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  <a:sym typeface="Arial"/>
              </a:rPr>
              <a:t> is a registered trademark owned by Triad National Security, LLC, manager and operator of LANL.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DFE76E"/>
              </a:buClr>
              <a:buSzTx/>
              <a:buFont typeface="Arial"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  <a:sym typeface="Arial"/>
              </a:rPr>
              <a:t>Attila</a:t>
            </a:r>
            <a:r>
              <a:rPr kumimoji="0" lang="en-US" sz="1400" b="0" i="1" u="none" strike="noStrike" kern="1200" cap="none" spc="0" normalizeH="0" baseline="50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  <a:sym typeface="Arial"/>
              </a:rPr>
              <a:t>®</a:t>
            </a:r>
            <a:r>
              <a:rPr lang="en-US" sz="1400" i="1" dirty="0">
                <a:solidFill>
                  <a:schemeClr val="bg1"/>
                </a:solidFill>
                <a:latin typeface="Century Gothic" panose="020B0502020202020204" pitchFamily="34" charset="0"/>
              </a:rPr>
              <a:t>, 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  <a:sym typeface="Arial"/>
              </a:rPr>
              <a:t>Attila4MC</a:t>
            </a:r>
            <a:r>
              <a:rPr kumimoji="0" lang="en-US" sz="1400" b="0" i="1" u="none" strike="noStrike" kern="1200" cap="none" spc="0" normalizeH="0" baseline="50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  <a:sym typeface="Arial"/>
              </a:rPr>
              <a:t>®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  <a:sym typeface="Arial"/>
              </a:rPr>
              <a:t>, Attila4MC-Cottonwood</a:t>
            </a:r>
            <a:r>
              <a:rPr kumimoji="0" lang="en-US" sz="1400" b="0" i="1" u="none" strike="noStrike" kern="1200" cap="none" spc="0" normalizeH="0" baseline="30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  <a:sym typeface="Arial"/>
              </a:rPr>
              <a:t>TM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  <a:sym typeface="Arial"/>
              </a:rPr>
              <a:t>, and </a:t>
            </a:r>
            <a:r>
              <a:rPr kumimoji="0" lang="en-US" sz="1400" b="0" i="1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  <a:sym typeface="Arial"/>
              </a:rPr>
              <a:t>Fornax</a:t>
            </a:r>
            <a:r>
              <a:rPr kumimoji="0" lang="en-US" sz="1400" b="0" i="1" u="none" strike="noStrike" kern="1200" cap="none" spc="0" normalizeH="0" baseline="3000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  <a:sym typeface="Arial"/>
              </a:rPr>
              <a:t>TM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  <a:sym typeface="Arial"/>
              </a:rPr>
              <a:t> are Trademarks of Silver Fir Software, Inc.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DFE76E"/>
              </a:buClr>
              <a:buSzTx/>
              <a:buFont typeface="Arial"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  <a:sym typeface="Arial"/>
              </a:rPr>
              <a:t>Tecplot</a:t>
            </a:r>
            <a:r>
              <a:rPr kumimoji="0" lang="en-US" sz="1400" b="0" i="1" u="none" strike="noStrike" kern="1200" cap="none" spc="0" normalizeH="0" baseline="500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  <a:sym typeface="Arial"/>
              </a:rPr>
              <a:t> ®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  <a:sym typeface="Arial"/>
              </a:rPr>
              <a:t> is a Trademark of </a:t>
            </a:r>
            <a:r>
              <a:rPr kumimoji="0" lang="en-US" sz="1400" b="0" i="1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  <a:sym typeface="Arial"/>
              </a:rPr>
              <a:t>Tecplot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  <a:sym typeface="Arial"/>
              </a:rPr>
              <a:t>, Inc.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DFE76E"/>
              </a:buClr>
              <a:buSzTx/>
              <a:buFont typeface="Arial"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  <a:sym typeface="Arial"/>
              </a:rPr>
              <a:t>All other trademarks are property of their respective owners.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DFE76E"/>
              </a:buClr>
              <a:buSzTx/>
              <a:buFont typeface="Arial"/>
              <a:buNone/>
              <a:tabLst/>
              <a:defRPr/>
            </a:pP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DFE76E"/>
              </a:buClr>
              <a:buSzTx/>
              <a:buFont typeface="Arial"/>
              <a:buNone/>
              <a:tabLst/>
              <a:defRPr/>
            </a:pP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69914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7807D4-6A32-4787-AC0F-D15C41BBC2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870" y="152061"/>
            <a:ext cx="10515600" cy="1325563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EFE8C4-AFDD-4717-BEB4-EEE85D73CF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870" y="1795848"/>
            <a:ext cx="10515600" cy="4351338"/>
          </a:xfrm>
          <a:prstGeom prst="rect">
            <a:avLst/>
          </a:prstGeom>
        </p:spPr>
        <p:txBody>
          <a:bodyPr/>
          <a:lstStyle>
            <a:lvl1pPr>
              <a:spcAft>
                <a:spcPts val="600"/>
              </a:spcAft>
              <a:defRPr sz="2000"/>
            </a:lvl1pPr>
            <a:lvl2pPr>
              <a:spcAft>
                <a:spcPts val="600"/>
              </a:spcAft>
              <a:defRPr sz="1800"/>
            </a:lvl2pPr>
            <a:lvl3pPr>
              <a:spcAft>
                <a:spcPts val="600"/>
              </a:spcAft>
              <a:defRPr sz="1800"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01E6119-7DA2-4E4F-B9EE-CFF7ACBEC3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72508" y="6427373"/>
            <a:ext cx="4114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2025 Silver Fir Software,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195220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B790B7-85A2-4E82-AFBF-4605876D0C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9946" y="2766218"/>
            <a:ext cx="6832107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29847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40960" y="168539"/>
            <a:ext cx="2415209" cy="110277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20536" y="3062293"/>
            <a:ext cx="9308339" cy="741441"/>
          </a:xfrm>
          <a:prstGeom prst="rect">
            <a:avLst/>
          </a:prstGeom>
        </p:spPr>
        <p:txBody>
          <a:bodyPr anchor="t"/>
          <a:lstStyle>
            <a:lvl1pPr algn="l">
              <a:defRPr sz="3600">
                <a:solidFill>
                  <a:srgbClr val="FFFFFF"/>
                </a:solidFill>
                <a:latin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83044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26000">
              <a:srgbClr val="477D64"/>
            </a:gs>
            <a:gs pos="0">
              <a:schemeClr val="bg1"/>
            </a:gs>
            <a:gs pos="100000">
              <a:srgbClr val="26544A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C9B398-0FBC-40E3-B348-D164EA9453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DBC4BF-DB0B-4676-952A-94C6D0298E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F7E30F-5337-495D-96D5-A12EBC7B7B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423F3E-C0F6-40B8-8AFA-C6420C96D2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12C5B-4DDE-4E34-8B0F-918FC75D1D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D4310B-FC6D-4BF7-9852-2B7E5BF175B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8E69F89-046D-4AD5-B88B-81B5D4F3341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640960" y="168539"/>
            <a:ext cx="2415209" cy="1102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263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SzPct val="75000"/>
        <a:buFont typeface="Wingdings" panose="05000000000000000000" pitchFamily="2" charset="2"/>
        <a:buChar char="v"/>
        <a:defRPr sz="2000" kern="1200">
          <a:solidFill>
            <a:schemeClr val="bg1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Wingdings" panose="05000000000000000000" pitchFamily="2" charset="2"/>
        <a:buChar char="v"/>
        <a:defRPr sz="2000" kern="1200">
          <a:solidFill>
            <a:schemeClr val="bg1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Wingdings" panose="05000000000000000000" pitchFamily="2" charset="2"/>
        <a:buChar char="v"/>
        <a:defRPr sz="2000" kern="1200">
          <a:solidFill>
            <a:schemeClr val="bg1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Wingdings" panose="05000000000000000000" pitchFamily="2" charset="2"/>
        <a:buChar char="v"/>
        <a:defRPr sz="1800" kern="1200">
          <a:solidFill>
            <a:schemeClr val="bg1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Wingdings" panose="05000000000000000000" pitchFamily="2" charset="2"/>
        <a:buChar char="v"/>
        <a:defRPr sz="1800" kern="1200">
          <a:solidFill>
            <a:schemeClr val="bg1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08D344-A4C2-4997-A3B2-675365286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537" y="1792787"/>
            <a:ext cx="9308339" cy="741441"/>
          </a:xfrm>
        </p:spPr>
        <p:txBody>
          <a:bodyPr>
            <a:normAutofit fontScale="90000"/>
          </a:bodyPr>
          <a:lstStyle/>
          <a:p>
            <a:r>
              <a:rPr lang="en-US" dirty="0"/>
              <a:t>Attila4MC</a:t>
            </a:r>
            <a:r>
              <a:rPr lang="en-US" baseline="30000" dirty="0"/>
              <a:t>®</a:t>
            </a:r>
            <a:br>
              <a:rPr lang="en-US" sz="2400" dirty="0"/>
            </a:br>
            <a:br>
              <a:rPr lang="en-US" sz="2400" dirty="0"/>
            </a:br>
            <a:r>
              <a:rPr lang="en-US" sz="3100" dirty="0"/>
              <a:t>CAD Integrated Workflow for Fusion Neutronics</a:t>
            </a:r>
            <a:br>
              <a:rPr lang="en-US" sz="3100" dirty="0"/>
            </a:br>
            <a:br>
              <a:rPr lang="en-US" sz="3100" dirty="0"/>
            </a:br>
            <a:r>
              <a:rPr lang="en-US" sz="2200" dirty="0"/>
              <a:t>Jonathan Rogers, Head of Software Development</a:t>
            </a:r>
            <a:br>
              <a:rPr lang="en-US" sz="2200" dirty="0"/>
            </a:br>
            <a:r>
              <a:rPr lang="en-US" sz="2200" dirty="0"/>
              <a:t>Silver Fir Software, Inc.</a:t>
            </a:r>
            <a:endParaRPr lang="en-US" sz="2200" baseline="68000" dirty="0"/>
          </a:p>
        </p:txBody>
      </p:sp>
    </p:spTree>
    <p:extLst>
      <p:ext uri="{BB962C8B-B14F-4D97-AF65-F5344CB8AC3E}">
        <p14:creationId xmlns:p14="http://schemas.microsoft.com/office/powerpoint/2010/main" val="1514803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83B5CD-12FE-4D28-81E0-17643F96C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CAD Integration with Attila4MC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EBFC1F-2A20-4D0D-A0D5-12056BC1AC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9726" y="1397725"/>
            <a:ext cx="4781365" cy="4816644"/>
          </a:xfrm>
        </p:spPr>
        <p:txBody>
          <a:bodyPr/>
          <a:lstStyle/>
          <a:p>
            <a:r>
              <a:rPr lang="en-US" dirty="0">
                <a:ea typeface="Calibri" panose="020F0502020204030204" pitchFamily="34" charset="0"/>
                <a:cs typeface="Calibri" panose="020F0502020204030204" pitchFamily="34" charset="0"/>
              </a:rPr>
              <a:t>MCNP solution field from example case</a:t>
            </a:r>
          </a:p>
          <a:p>
            <a:r>
              <a:rPr lang="en-US" dirty="0">
                <a:ea typeface="Calibri" panose="020F0502020204030204" pitchFamily="34" charset="0"/>
                <a:cs typeface="Calibri" panose="020F0502020204030204" pitchFamily="34" charset="0"/>
              </a:rPr>
              <a:t>Visualized in Attila4MC </a:t>
            </a:r>
          </a:p>
          <a:p>
            <a:pPr lvl="1"/>
            <a:r>
              <a:rPr lang="en-US" dirty="0" err="1">
                <a:ea typeface="Calibri" panose="020F0502020204030204" pitchFamily="34" charset="0"/>
                <a:cs typeface="Calibri" panose="020F0502020204030204" pitchFamily="34" charset="0"/>
              </a:rPr>
              <a:t>Tecplot</a:t>
            </a:r>
            <a:r>
              <a:rPr lang="en-US" baseline="30000" dirty="0">
                <a:ea typeface="Calibri" panose="020F0502020204030204" pitchFamily="34" charset="0"/>
                <a:cs typeface="Calibri" panose="020F0502020204030204" pitchFamily="34" charset="0"/>
              </a:rPr>
              <a:t>®</a:t>
            </a:r>
            <a:r>
              <a:rPr lang="en-US" dirty="0">
                <a:ea typeface="Calibri" panose="020F0502020204030204" pitchFamily="34" charset="0"/>
                <a:cs typeface="Calibri" panose="020F0502020204030204" pitchFamily="34" charset="0"/>
              </a:rPr>
              <a:t> integrated into Attila4MC </a:t>
            </a:r>
          </a:p>
          <a:p>
            <a:pPr marL="457200" lvl="1" indent="0">
              <a:buNone/>
            </a:pPr>
            <a:endParaRPr lang="fr-FR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/>
          </a:p>
          <a:p>
            <a:endParaRPr lang="en-US" dirty="0"/>
          </a:p>
        </p:txBody>
      </p:sp>
      <p:pic>
        <p:nvPicPr>
          <p:cNvPr id="9" name="Picture 8" descr="A blue and red machine&#10;&#10;Description automatically generated with medium confidence">
            <a:extLst>
              <a:ext uri="{FF2B5EF4-FFF2-40B4-BE49-F238E27FC236}">
                <a16:creationId xmlns:a16="http://schemas.microsoft.com/office/drawing/2014/main" id="{0EFD6F8D-9BB5-408E-B18F-60B1AD760BA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91" t="11151" r="6792" b="6562"/>
          <a:stretch/>
        </p:blipFill>
        <p:spPr>
          <a:xfrm>
            <a:off x="5395268" y="1397725"/>
            <a:ext cx="6287006" cy="5237183"/>
          </a:xfrm>
          <a:prstGeom prst="rect">
            <a:avLst/>
          </a:prstGeom>
          <a:ln w="952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581674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83B5CD-12FE-4D28-81E0-17643F96C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726" y="85386"/>
            <a:ext cx="10515600" cy="1325563"/>
          </a:xfrm>
        </p:spPr>
        <p:txBody>
          <a:bodyPr/>
          <a:lstStyle/>
          <a:p>
            <a:r>
              <a:rPr lang="en-US" dirty="0"/>
              <a:t>Calculation Setup With Attila4MC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EBFC1F-2A20-4D0D-A0D5-12056BC1AC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9726" y="1410949"/>
            <a:ext cx="10515600" cy="4351338"/>
          </a:xfrm>
        </p:spPr>
        <p:txBody>
          <a:bodyPr/>
          <a:lstStyle/>
          <a:p>
            <a:r>
              <a:rPr lang="en-US" dirty="0"/>
              <a:t>Intuitive Graphical User Interface (GUI) Based Calculation Setup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5" descr="A computer screen shot of a building&#10;&#10;Description automatically generated">
            <a:extLst>
              <a:ext uri="{FF2B5EF4-FFF2-40B4-BE49-F238E27FC236}">
                <a16:creationId xmlns:a16="http://schemas.microsoft.com/office/drawing/2014/main" id="{71520F13-600B-4D52-B323-CAF050F97B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299" y="1857374"/>
            <a:ext cx="8415867" cy="473392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923766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83B5CD-12FE-4D28-81E0-17643F96C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Calculation Setup With Attila4MC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EBFC1F-2A20-4D0D-A0D5-12056BC1AC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9726" y="1477624"/>
            <a:ext cx="10515600" cy="4351338"/>
          </a:xfrm>
        </p:spPr>
        <p:txBody>
          <a:bodyPr/>
          <a:lstStyle/>
          <a:p>
            <a:r>
              <a:rPr lang="en-US" dirty="0"/>
              <a:t>GUI Features:</a:t>
            </a:r>
          </a:p>
          <a:p>
            <a:pPr lvl="1"/>
            <a:r>
              <a:rPr lang="en-US" dirty="0"/>
              <a:t>Fixed source and k-eigenvalue calculations supported</a:t>
            </a:r>
          </a:p>
          <a:p>
            <a:pPr lvl="1"/>
            <a:r>
              <a:rPr lang="en-US" dirty="0"/>
              <a:t>“Bill of Materials” feature to facilitate assignment of materials from CAD part names</a:t>
            </a:r>
          </a:p>
          <a:p>
            <a:pPr lvl="1"/>
            <a:r>
              <a:rPr lang="en-US" dirty="0"/>
              <a:t>Integrated material database (</a:t>
            </a:r>
            <a:r>
              <a:rPr lang="en-US" sz="1800" dirty="0">
                <a:solidFill>
                  <a:schemeClr val="bg1"/>
                </a:solidFill>
              </a:rPr>
              <a:t>PNNL-15870 Rev. 1, </a:t>
            </a:r>
            <a:r>
              <a:rPr lang="en-US" sz="1800" i="1" dirty="0">
                <a:solidFill>
                  <a:schemeClr val="bg1"/>
                </a:solidFill>
              </a:rPr>
              <a:t>RJ McConn Jr et al</a:t>
            </a:r>
            <a:r>
              <a:rPr lang="en-US" sz="1800" dirty="0">
                <a:solidFill>
                  <a:schemeClr val="bg1"/>
                </a:solidFill>
              </a:rPr>
              <a:t>.)</a:t>
            </a:r>
          </a:p>
          <a:p>
            <a:pPr lvl="1"/>
            <a:r>
              <a:rPr lang="en-US" dirty="0"/>
              <a:t>Import feature for materials and source spectrums from legacy MCNP input decks</a:t>
            </a:r>
          </a:p>
          <a:p>
            <a:pPr lvl="1"/>
            <a:r>
              <a:rPr lang="en-US" dirty="0"/>
              <a:t>Volume and point sources supported</a:t>
            </a:r>
          </a:p>
          <a:p>
            <a:pPr lvl="1"/>
            <a:r>
              <a:rPr lang="en-US" dirty="0"/>
              <a:t>Tally creation for point, cell (region), and global solution visualization</a:t>
            </a:r>
          </a:p>
          <a:p>
            <a:pPr lvl="1"/>
            <a:r>
              <a:rPr lang="en-US" dirty="0"/>
              <a:t>User defined edit cards for features not supported in the GUI</a:t>
            </a:r>
          </a:p>
          <a:p>
            <a:pPr lvl="1"/>
            <a:r>
              <a:rPr lang="en-US" dirty="0"/>
              <a:t>Launch MCNP directly from the GUI or pack input for running on another machine</a:t>
            </a:r>
          </a:p>
          <a:p>
            <a:pPr lvl="1"/>
            <a:r>
              <a:rPr lang="en-US" dirty="0"/>
              <a:t>Heavily commented input deck for easy user editing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9723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83B5CD-12FE-4D28-81E0-17643F96C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869" y="22221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Attila4MC-Cottonwood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EBFC1F-2A20-4D0D-A0D5-12056BC1AC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4770" y="1188410"/>
            <a:ext cx="10929799" cy="4351338"/>
          </a:xfrm>
        </p:spPr>
        <p:txBody>
          <a:bodyPr/>
          <a:lstStyle/>
          <a:p>
            <a:r>
              <a:rPr lang="en-US" dirty="0"/>
              <a:t>“Single-Click” Variance Reduction for the Most Demanding Applications</a:t>
            </a:r>
          </a:p>
          <a:p>
            <a:pPr lvl="1"/>
            <a:r>
              <a:rPr lang="en-US" dirty="0"/>
              <a:t>Deterministic variance reduction for local or global solution fields (CADIS and FW-CADIS)</a:t>
            </a:r>
          </a:p>
          <a:p>
            <a:pPr lvl="1"/>
            <a:r>
              <a:rPr lang="en-US" dirty="0"/>
              <a:t>Complex geometries with hundreds or thousands of parts easily handled</a:t>
            </a:r>
          </a:p>
          <a:p>
            <a:pPr lvl="1"/>
            <a:r>
              <a:rPr lang="en-US" dirty="0"/>
              <a:t>Single-click default operation for most problems, with advanced controls for others</a:t>
            </a:r>
          </a:p>
          <a:p>
            <a:pPr lvl="1"/>
            <a:r>
              <a:rPr lang="en-US" dirty="0"/>
              <a:t>Initial development funded by Commonwealth Fusion Systems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45F610-6D31-4B14-B981-E212423091B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966"/>
          <a:stretch/>
        </p:blipFill>
        <p:spPr>
          <a:xfrm>
            <a:off x="269520" y="3184196"/>
            <a:ext cx="4302777" cy="352174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95453D4-4487-4B2B-A371-9E3EC6430C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4800" y="3133267"/>
            <a:ext cx="4041276" cy="359402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735150C-DFE4-47A9-8D18-BA51778A7A66}"/>
              </a:ext>
            </a:extLst>
          </p:cNvPr>
          <p:cNvSpPr txBox="1"/>
          <p:nvPr/>
        </p:nvSpPr>
        <p:spPr>
          <a:xfrm>
            <a:off x="4668629" y="3286815"/>
            <a:ext cx="320616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Century Gothic" panose="020B0502020202020204" pitchFamily="34" charset="0"/>
              </a:rPr>
              <a:t>60Co source in 30cm iron cask, inside 100cm thick concrete wall. ~14 orders of magnitude attenuation to outside air.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EDD113B-C3D1-4342-85F1-C63C7997ABAC}"/>
              </a:ext>
            </a:extLst>
          </p:cNvPr>
          <p:cNvSpPr txBox="1"/>
          <p:nvPr/>
        </p:nvSpPr>
        <p:spPr>
          <a:xfrm>
            <a:off x="4756733" y="4610254"/>
            <a:ext cx="29156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Century Gothic" panose="020B0502020202020204" pitchFamily="34" charset="0"/>
              </a:rPr>
              <a:t>MCNP – Analog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13CA93E-23A7-45A0-A349-117686B4449A}"/>
              </a:ext>
            </a:extLst>
          </p:cNvPr>
          <p:cNvSpPr txBox="1"/>
          <p:nvPr/>
        </p:nvSpPr>
        <p:spPr>
          <a:xfrm>
            <a:off x="5591544" y="5139698"/>
            <a:ext cx="32548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Century Gothic" panose="020B0502020202020204" pitchFamily="34" charset="0"/>
              </a:rPr>
              <a:t>MCNP – Cottonwood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1D536C26-A1D0-41AA-B674-ADADA383E74D}"/>
              </a:ext>
            </a:extLst>
          </p:cNvPr>
          <p:cNvCxnSpPr/>
          <p:nvPr/>
        </p:nvCxnSpPr>
        <p:spPr>
          <a:xfrm flipH="1">
            <a:off x="3891121" y="4779531"/>
            <a:ext cx="876300" cy="0"/>
          </a:xfrm>
          <a:prstGeom prst="straightConnector1">
            <a:avLst/>
          </a:prstGeom>
          <a:ln w="539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7EBFECC-C71A-4682-9651-C8ECFAB68D07}"/>
              </a:ext>
            </a:extLst>
          </p:cNvPr>
          <p:cNvCxnSpPr>
            <a:cxnSpLocks/>
          </p:cNvCxnSpPr>
          <p:nvPr/>
        </p:nvCxnSpPr>
        <p:spPr>
          <a:xfrm>
            <a:off x="7874796" y="5308975"/>
            <a:ext cx="785807" cy="0"/>
          </a:xfrm>
          <a:prstGeom prst="straightConnector1">
            <a:avLst/>
          </a:prstGeom>
          <a:ln w="539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9972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83B5CD-12FE-4D28-81E0-17643F96C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Attila4MC-Cottonwood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EBFC1F-2A20-4D0D-A0D5-12056BC1AC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9725" y="1477624"/>
            <a:ext cx="10929799" cy="4351338"/>
          </a:xfrm>
        </p:spPr>
        <p:txBody>
          <a:bodyPr/>
          <a:lstStyle/>
          <a:p>
            <a:r>
              <a:rPr lang="en-US" dirty="0"/>
              <a:t>Cottonwood Features: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CADIS (local) and FW-CADIS (global) variance reduction modes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Neutron, gamma, and coupled N-G calculation support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Supports both volume and point sources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Target tallies can be flux or response functions for point detectors, region(s), or full model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Graphical user interface and command line modes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Supports energy and spatial source biasing</a:t>
            </a:r>
          </a:p>
          <a:p>
            <a:pPr lvl="1"/>
            <a:r>
              <a:rPr lang="en-US" dirty="0"/>
              <a:t>Automatic deterministic mesh generation (manual rectilinear options also provided)</a:t>
            </a:r>
          </a:p>
          <a:p>
            <a:pPr lvl="1"/>
            <a:r>
              <a:rPr lang="en-US" dirty="0"/>
              <a:t>Automatic weight window grid generation (manual rectilinear options also provided)</a:t>
            </a:r>
            <a:endParaRPr lang="en-US" dirty="0">
              <a:sym typeface="Wingdings" panose="05000000000000000000" pitchFamily="2" charset="2"/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66388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34281C-F799-9A48-8811-54AE859C1F6C}"/>
              </a:ext>
            </a:extLst>
          </p:cNvPr>
          <p:cNvSpPr txBox="1">
            <a:spLocks/>
          </p:cNvSpPr>
          <p:nvPr/>
        </p:nvSpPr>
        <p:spPr>
          <a:xfrm>
            <a:off x="298579" y="1201072"/>
            <a:ext cx="11484118" cy="509709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prstClr val="white"/>
              </a:buClr>
              <a:buFont typeface="Wingdings 3" panose="05040102010807070707" pitchFamily="18" charset="2"/>
              <a:buNone/>
            </a:pPr>
            <a:endParaRPr lang="en-US" sz="1800" dirty="0">
              <a:solidFill>
                <a:prstClr val="black"/>
              </a:solidFill>
              <a:latin typeface="Century Gothic" panose="020B0502020202020204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AD113E4-3D9B-42D7-3D7B-646214C15D79}"/>
              </a:ext>
            </a:extLst>
          </p:cNvPr>
          <p:cNvSpPr txBox="1">
            <a:spLocks/>
          </p:cNvSpPr>
          <p:nvPr/>
        </p:nvSpPr>
        <p:spPr>
          <a:xfrm>
            <a:off x="301752" y="177281"/>
            <a:ext cx="9683430" cy="99213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entury Gothic"/>
              <a:buNone/>
              <a:defRPr sz="3600" b="0" i="0" u="none" strike="noStrike" cap="none">
                <a:solidFill>
                  <a:srgbClr val="FFFFFF"/>
                </a:solidFill>
                <a:latin typeface="Arial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Attila4MC-Cottonwood</a:t>
            </a:r>
            <a:endParaRPr lang="en-US" sz="2800" kern="1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A2075A-3BAC-01EE-075A-B46A1EF586EC}"/>
              </a:ext>
            </a:extLst>
          </p:cNvPr>
          <p:cNvSpPr txBox="1"/>
          <p:nvPr/>
        </p:nvSpPr>
        <p:spPr>
          <a:xfrm>
            <a:off x="298579" y="1151199"/>
            <a:ext cx="11719250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Deterministic calculations performed on an Adaptive Mesh Refinement (AMR) Grid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Incorporates adaptive spatial discretization algorithms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  <a:sym typeface="Wingdings" panose="05000000000000000000" pitchFamily="2" charset="2"/>
              </a:rPr>
              <a:t>Accurate and smooth solution fields for efficient weight window grids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  <a:sym typeface="Wingdings" panose="05000000000000000000" pitchFamily="2" charset="2"/>
              </a:rPr>
              <a:t>Automated energy group optimization for calculation efficiency </a:t>
            </a:r>
            <a:endParaRPr kumimoji="0" lang="en-US" sz="19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510836B-6FBC-1D5B-6E33-3EB1076AE8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6834" y="2613892"/>
            <a:ext cx="6616974" cy="3855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44716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83B5CD-12FE-4D28-81E0-17643F96C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Attila4MC-Cottonwood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EBFC1F-2A20-4D0D-A0D5-12056BC1AC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4770" y="1182349"/>
            <a:ext cx="10929799" cy="4351338"/>
          </a:xfrm>
        </p:spPr>
        <p:txBody>
          <a:bodyPr/>
          <a:lstStyle/>
          <a:p>
            <a:r>
              <a:rPr lang="en-US" dirty="0"/>
              <a:t>Cottonwood automatically generates the deterministic computational mesh, based on material half value layers (HVLs) and the prescribed source spectrum</a:t>
            </a:r>
          </a:p>
          <a:p>
            <a:pPr lvl="1"/>
            <a:r>
              <a:rPr lang="en-US" dirty="0"/>
              <a:t>Automatically refines where needed, coarsens elsewhere </a:t>
            </a:r>
            <a:r>
              <a:rPr lang="en-US" dirty="0">
                <a:sym typeface="Wingdings" panose="05000000000000000000" pitchFamily="2" charset="2"/>
              </a:rPr>
              <a:t> minimizing elements and calculation time</a:t>
            </a:r>
            <a:endParaRPr lang="en-US" dirty="0"/>
          </a:p>
          <a:p>
            <a:r>
              <a:rPr lang="en-US" dirty="0"/>
              <a:t>Enables rapid deterministic calculation for weight window generation, and efficient Monte Carlo calculations, all with minimal user effort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9" name="Picture 8" descr="A diagram of a building&#10;&#10;Description automatically generated">
            <a:extLst>
              <a:ext uri="{FF2B5EF4-FFF2-40B4-BE49-F238E27FC236}">
                <a16:creationId xmlns:a16="http://schemas.microsoft.com/office/drawing/2014/main" id="{2375BA97-1426-4163-A442-90A332EB4D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6" y="3220663"/>
            <a:ext cx="4210049" cy="332298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 descr="A diagram of a pool&#10;&#10;Description automatically generated">
            <a:extLst>
              <a:ext uri="{FF2B5EF4-FFF2-40B4-BE49-F238E27FC236}">
                <a16:creationId xmlns:a16="http://schemas.microsoft.com/office/drawing/2014/main" id="{A947F779-AC9E-400C-9194-EEB56E7F4B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5727" y="3220663"/>
            <a:ext cx="4309923" cy="341931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E88183F-DDEA-4F92-B99A-581924C39C4B}"/>
              </a:ext>
            </a:extLst>
          </p:cNvPr>
          <p:cNvSpPr txBox="1"/>
          <p:nvPr/>
        </p:nvSpPr>
        <p:spPr>
          <a:xfrm>
            <a:off x="4661483" y="3358018"/>
            <a:ext cx="320616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Century Gothic" panose="020B0502020202020204" pitchFamily="34" charset="0"/>
              </a:rPr>
              <a:t>Cottonwood auto-generated computational mesh for weight window generation, showing adjoint solution field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C2DFAFDD-0D48-4B07-BCDE-26AD47CD1848}"/>
              </a:ext>
            </a:extLst>
          </p:cNvPr>
          <p:cNvCxnSpPr/>
          <p:nvPr/>
        </p:nvCxnSpPr>
        <p:spPr>
          <a:xfrm flipH="1">
            <a:off x="3785183" y="3780438"/>
            <a:ext cx="876300" cy="0"/>
          </a:xfrm>
          <a:prstGeom prst="straightConnector1">
            <a:avLst/>
          </a:prstGeom>
          <a:ln w="539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2DD5CE59-14F5-4245-BE34-A4CF7FA6736A}"/>
              </a:ext>
            </a:extLst>
          </p:cNvPr>
          <p:cNvCxnSpPr>
            <a:cxnSpLocks/>
          </p:cNvCxnSpPr>
          <p:nvPr/>
        </p:nvCxnSpPr>
        <p:spPr>
          <a:xfrm>
            <a:off x="7243332" y="5231991"/>
            <a:ext cx="876300" cy="0"/>
          </a:xfrm>
          <a:prstGeom prst="straightConnector1">
            <a:avLst/>
          </a:prstGeom>
          <a:ln w="539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2EF1E8A0-43A3-4D6A-B9EA-8713A3421FEF}"/>
              </a:ext>
            </a:extLst>
          </p:cNvPr>
          <p:cNvSpPr txBox="1"/>
          <p:nvPr/>
        </p:nvSpPr>
        <p:spPr>
          <a:xfrm>
            <a:off x="4661483" y="4930321"/>
            <a:ext cx="27489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Century Gothic" panose="020B0502020202020204" pitchFamily="34" charset="0"/>
              </a:rPr>
              <a:t>MCNP solution field using Cottonwood generated weight windows</a:t>
            </a:r>
          </a:p>
        </p:txBody>
      </p:sp>
    </p:spTree>
    <p:extLst>
      <p:ext uri="{BB962C8B-B14F-4D97-AF65-F5344CB8AC3E}">
        <p14:creationId xmlns:p14="http://schemas.microsoft.com/office/powerpoint/2010/main" val="12005386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34281C-F799-9A48-8811-54AE859C1F6C}"/>
              </a:ext>
            </a:extLst>
          </p:cNvPr>
          <p:cNvSpPr txBox="1">
            <a:spLocks/>
          </p:cNvSpPr>
          <p:nvPr/>
        </p:nvSpPr>
        <p:spPr>
          <a:xfrm>
            <a:off x="298579" y="1201072"/>
            <a:ext cx="11484118" cy="509709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prstClr val="white"/>
              </a:buClr>
              <a:buFont typeface="Wingdings 3" panose="05040102010807070707" pitchFamily="18" charset="2"/>
              <a:buNone/>
            </a:pPr>
            <a:endParaRPr lang="en-US" sz="1800" dirty="0">
              <a:solidFill>
                <a:prstClr val="black"/>
              </a:solidFill>
              <a:latin typeface="Century Gothic" panose="020B0502020202020204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AD113E4-3D9B-42D7-3D7B-646214C15D79}"/>
              </a:ext>
            </a:extLst>
          </p:cNvPr>
          <p:cNvSpPr txBox="1">
            <a:spLocks/>
          </p:cNvSpPr>
          <p:nvPr/>
        </p:nvSpPr>
        <p:spPr>
          <a:xfrm>
            <a:off x="301752" y="177281"/>
            <a:ext cx="9683430" cy="99213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40" tIns="45720" rIns="91440" bIns="45720" rtlCol="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entury Gothic"/>
              <a:buNone/>
              <a:defRPr sz="3600" b="0" i="0" u="none" strike="noStrike" cap="none">
                <a:solidFill>
                  <a:srgbClr val="FFFFFF"/>
                </a:solidFill>
                <a:latin typeface="Arial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Attila4MC-Cottonwood</a:t>
            </a:r>
            <a:endParaRPr lang="en-US" sz="2800" kern="1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8B8E0A0-73D6-3BC6-8AC0-901C033C97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1367" y="1988279"/>
            <a:ext cx="2931330" cy="3324113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E21C505-AC16-05B0-81E4-8170B20ABB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186" y="1988279"/>
            <a:ext cx="7002871" cy="3345665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  <p:cxnSp>
        <p:nvCxnSpPr>
          <p:cNvPr id="2" name="Straight Arrow Connector 1">
            <a:extLst>
              <a:ext uri="{FF2B5EF4-FFF2-40B4-BE49-F238E27FC236}">
                <a16:creationId xmlns:a16="http://schemas.microsoft.com/office/drawing/2014/main" id="{B5FC6AE5-04DE-5540-55C5-1A8C98E84AAE}"/>
              </a:ext>
            </a:extLst>
          </p:cNvPr>
          <p:cNvCxnSpPr>
            <a:cxnSpLocks/>
          </p:cNvCxnSpPr>
          <p:nvPr/>
        </p:nvCxnSpPr>
        <p:spPr>
          <a:xfrm>
            <a:off x="7520227" y="3647889"/>
            <a:ext cx="1189472" cy="2446"/>
          </a:xfrm>
          <a:prstGeom prst="straightConnector1">
            <a:avLst/>
          </a:prstGeom>
          <a:ln w="539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79633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83B5CD-12FE-4D28-81E0-17643F96C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Questions</a:t>
            </a:r>
            <a:r>
              <a:rPr lang="en-US" sz="3200" dirty="0">
                <a:latin typeface="+mn-lt"/>
              </a:rPr>
              <a:t>?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EBFC1F-2A20-4D0D-A0D5-12056BC1AC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7225" y="2106274"/>
            <a:ext cx="10637344" cy="2532401"/>
          </a:xfrm>
        </p:spPr>
        <p:txBody>
          <a:bodyPr/>
          <a:lstStyle/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800" dirty="0"/>
              <a:t>Contact us at support@silverfirsoftware.com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9919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83B5CD-12FE-4D28-81E0-17643F96C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About Attila4MC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EBFC1F-2A20-4D0D-A0D5-12056BC1AC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9726" y="1477624"/>
            <a:ext cx="10515600" cy="4351338"/>
          </a:xfrm>
        </p:spPr>
        <p:txBody>
          <a:bodyPr/>
          <a:lstStyle/>
          <a:p>
            <a:r>
              <a:rPr lang="en-US" dirty="0"/>
              <a:t>Attila4MC provides MCNP</a:t>
            </a:r>
            <a:r>
              <a:rPr lang="en-US" baseline="30000" dirty="0"/>
              <a:t>®</a:t>
            </a:r>
            <a:r>
              <a:rPr lang="en-US" dirty="0"/>
              <a:t> users with a CAD integrated workflow to streamline the Monte Carlo analysis cycle, from CAD through solution visualization</a:t>
            </a:r>
          </a:p>
          <a:p>
            <a:pPr lvl="1"/>
            <a:r>
              <a:rPr lang="en-US" dirty="0"/>
              <a:t>Support of additional Monte Carlo codes currently under development (TBA late 2025)</a:t>
            </a:r>
          </a:p>
          <a:p>
            <a:endParaRPr lang="en-US" dirty="0"/>
          </a:p>
        </p:txBody>
      </p:sp>
      <p:pic>
        <p:nvPicPr>
          <p:cNvPr id="5" name="Picture 4" descr="A diagram of a pool&#10;&#10;Description automatically generated">
            <a:extLst>
              <a:ext uri="{FF2B5EF4-FFF2-40B4-BE49-F238E27FC236}">
                <a16:creationId xmlns:a16="http://schemas.microsoft.com/office/drawing/2014/main" id="{73DA7D24-8707-40C0-B72A-F38BF9F63A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557" y="2695575"/>
            <a:ext cx="4135714" cy="367665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 descr="A computer generated image of a crane&#10;&#10;Description automatically generated">
            <a:extLst>
              <a:ext uri="{FF2B5EF4-FFF2-40B4-BE49-F238E27FC236}">
                <a16:creationId xmlns:a16="http://schemas.microsoft.com/office/drawing/2014/main" id="{344F77BA-076C-4AE7-BCDD-1F34BB18DF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9825" y="2695575"/>
            <a:ext cx="4135714" cy="367665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392270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83B5CD-12FE-4D28-81E0-17643F96C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Attila4MC – Features and Benefits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EBFC1F-2A20-4D0D-A0D5-12056BC1AC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576" y="1477624"/>
            <a:ext cx="11537272" cy="50208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Attila4MC - Helping users become more productive is our primary goal</a:t>
            </a:r>
          </a:p>
          <a:p>
            <a:r>
              <a:rPr lang="en-US" b="1" dirty="0"/>
              <a:t>Work directly with “real world” CAD assemblies</a:t>
            </a:r>
          </a:p>
          <a:p>
            <a:pPr lvl="1"/>
            <a:r>
              <a:rPr lang="en-US" dirty="0"/>
              <a:t>No need for extensive CAD cleanup or simplification</a:t>
            </a:r>
          </a:p>
          <a:p>
            <a:pPr lvl="1"/>
            <a:r>
              <a:rPr lang="en-US" dirty="0"/>
              <a:t>Modular functionality for rapid design iterations</a:t>
            </a:r>
          </a:p>
          <a:p>
            <a:r>
              <a:rPr lang="en-US" b="1" dirty="0"/>
              <a:t>Short learning curve and rapid calculation setup</a:t>
            </a:r>
          </a:p>
          <a:p>
            <a:pPr lvl="1"/>
            <a:r>
              <a:rPr lang="en-US" dirty="0"/>
              <a:t>Intuitive Graphical User Interface (GUI) </a:t>
            </a:r>
            <a:r>
              <a:rPr lang="en-US" dirty="0">
                <a:sym typeface="Wingdings" panose="05000000000000000000" pitchFamily="2" charset="2"/>
              </a:rPr>
              <a:t> Heavily commented MCNP input deck</a:t>
            </a:r>
            <a:endParaRPr lang="en-US" dirty="0"/>
          </a:p>
          <a:p>
            <a:r>
              <a:rPr lang="en-US" b="1" dirty="0"/>
              <a:t>Rapid solutions to complex, deep penetration problems</a:t>
            </a:r>
          </a:p>
          <a:p>
            <a:pPr lvl="1"/>
            <a:r>
              <a:rPr lang="en-US" dirty="0"/>
              <a:t>Single-click CADIS/FW-CADIS weight window variance reduction with Attila4MC-Cottonwood</a:t>
            </a:r>
            <a:r>
              <a:rPr lang="en-US" baseline="30000" dirty="0"/>
              <a:t>TM</a:t>
            </a:r>
          </a:p>
          <a:p>
            <a:r>
              <a:rPr lang="en-US" b="1" dirty="0"/>
              <a:t>Intuitive visualization of 3D solution fields for valuable design insights</a:t>
            </a:r>
          </a:p>
          <a:p>
            <a:pPr lvl="1"/>
            <a:r>
              <a:rPr lang="en-US" dirty="0"/>
              <a:t>Integrated solution visualization powered by </a:t>
            </a:r>
            <a:r>
              <a:rPr lang="en-US" dirty="0" err="1"/>
              <a:t>Tecplot</a:t>
            </a:r>
            <a:r>
              <a:rPr lang="en-US" baseline="30000" dirty="0"/>
              <a:t>®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41901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83B5CD-12FE-4D28-81E0-17643F96C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CAD Integration with Attila4MC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EBFC1F-2A20-4D0D-A0D5-12056BC1AC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9726" y="1477624"/>
            <a:ext cx="10515600" cy="4351338"/>
          </a:xfrm>
        </p:spPr>
        <p:txBody>
          <a:bodyPr/>
          <a:lstStyle/>
          <a:p>
            <a:r>
              <a:rPr lang="en-US" dirty="0"/>
              <a:t>Increasingly, Monte Carlo users are receiving complicated CAD assemblies with short analysis turnaround requirements</a:t>
            </a:r>
          </a:p>
          <a:p>
            <a:pPr lvl="1"/>
            <a:r>
              <a:rPr lang="en-US" dirty="0"/>
              <a:t>Hundreds or thousands of CAD parts</a:t>
            </a:r>
          </a:p>
          <a:p>
            <a:pPr lvl="1"/>
            <a:r>
              <a:rPr lang="en-US" dirty="0"/>
              <a:t>Many small part tolerance interferences</a:t>
            </a:r>
          </a:p>
          <a:p>
            <a:pPr lvl="1"/>
            <a:r>
              <a:rPr lang="en-US" dirty="0"/>
              <a:t>Lots of detail not relevant to radiation transport calculations</a:t>
            </a:r>
          </a:p>
          <a:p>
            <a:r>
              <a:rPr lang="en-US" dirty="0"/>
              <a:t>Historically, CAD integration has required “clean” CAD models as input</a:t>
            </a:r>
          </a:p>
          <a:p>
            <a:pPr lvl="1"/>
            <a:r>
              <a:rPr lang="en-US" dirty="0"/>
              <a:t>Clean CAD models are “unicorns” 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dirty="0"/>
              <a:t>they do not exist in practice</a:t>
            </a:r>
          </a:p>
          <a:p>
            <a:r>
              <a:rPr lang="en-US" dirty="0"/>
              <a:t>As a result, users are faced with the task of cleaning up and simplifying models for analysis</a:t>
            </a:r>
          </a:p>
          <a:p>
            <a:pPr lvl="1"/>
            <a:r>
              <a:rPr lang="en-US" dirty="0"/>
              <a:t>Can take days or weeks of valuable engineering time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99014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83B5CD-12FE-4D28-81E0-17643F96C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CAD Integration with Attila4MC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EBFC1F-2A20-4D0D-A0D5-12056BC1AC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9726" y="1477624"/>
            <a:ext cx="5700574" cy="4351338"/>
          </a:xfrm>
        </p:spPr>
        <p:txBody>
          <a:bodyPr/>
          <a:lstStyle/>
          <a:p>
            <a:r>
              <a:rPr lang="en-US" dirty="0"/>
              <a:t>Attila4MC provides a real-world CAD integrated workflow with the MCNP Unstructured Mesh capability</a:t>
            </a:r>
          </a:p>
          <a:p>
            <a:r>
              <a:rPr lang="en-US" dirty="0"/>
              <a:t>Largely eliminates the need for CAD cleanup or simplification</a:t>
            </a:r>
          </a:p>
          <a:p>
            <a:pPr lvl="1"/>
            <a:r>
              <a:rPr lang="en-US" dirty="0"/>
              <a:t>No need to fix “insignificant” CAD part interferences/overlaps</a:t>
            </a:r>
          </a:p>
          <a:p>
            <a:pPr lvl="1"/>
            <a:r>
              <a:rPr lang="en-US" dirty="0"/>
              <a:t>No need to remove small parts</a:t>
            </a:r>
          </a:p>
          <a:p>
            <a:pPr lvl="1"/>
            <a:r>
              <a:rPr lang="en-US" dirty="0"/>
              <a:t>No need to simplify CAD part features</a:t>
            </a:r>
          </a:p>
          <a:p>
            <a:r>
              <a:rPr lang="en-US" dirty="0"/>
              <a:t>MCNP UM is tolerant of interferences</a:t>
            </a:r>
          </a:p>
          <a:p>
            <a:pPr marL="0" indent="0">
              <a:buNone/>
            </a:pPr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321B959-A7C9-4F69-88A3-75C7BB2FCF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594" t="20416" r="15469" b="24167"/>
          <a:stretch/>
        </p:blipFill>
        <p:spPr>
          <a:xfrm>
            <a:off x="6096000" y="1528761"/>
            <a:ext cx="5810250" cy="394267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61FD3BE-BB6D-4EC2-85DD-510F3DBDB117}"/>
              </a:ext>
            </a:extLst>
          </p:cNvPr>
          <p:cNvSpPr txBox="1"/>
          <p:nvPr/>
        </p:nvSpPr>
        <p:spPr>
          <a:xfrm>
            <a:off x="6400800" y="5522569"/>
            <a:ext cx="531495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Century Gothic" panose="020B0502020202020204" pitchFamily="34" charset="0"/>
              </a:rPr>
              <a:t>Production CAD assembly with interferences shown in red</a:t>
            </a:r>
          </a:p>
          <a:p>
            <a:r>
              <a:rPr lang="fr-FR" sz="16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R. </a:t>
            </a:r>
            <a:r>
              <a:rPr lang="fr-FR" sz="1600" dirty="0" err="1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Garoby</a:t>
            </a:r>
            <a:r>
              <a:rPr lang="fr-FR" sz="16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et al., 2018 Phys. </a:t>
            </a:r>
            <a:r>
              <a:rPr lang="fr-FR" sz="1600" dirty="0" err="1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Scr</a:t>
            </a:r>
            <a:r>
              <a:rPr lang="fr-FR" sz="16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93 014001</a:t>
            </a:r>
            <a:endParaRPr lang="en-US" sz="1600" dirty="0">
              <a:solidFill>
                <a:schemeClr val="bg1"/>
              </a:solidFill>
              <a:latin typeface="Century Gothic" panose="020B0502020202020204" pitchFamily="34" charset="0"/>
              <a:sym typeface="Century Gothic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3246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B3E0B12-15AC-85DD-9FC3-5FC0E3233C0D}"/>
              </a:ext>
            </a:extLst>
          </p:cNvPr>
          <p:cNvSpPr txBox="1"/>
          <p:nvPr/>
        </p:nvSpPr>
        <p:spPr>
          <a:xfrm>
            <a:off x="444500" y="478007"/>
            <a:ext cx="9156700" cy="810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CAD Integration with Attila4MC</a:t>
            </a:r>
          </a:p>
          <a:p>
            <a:endParaRPr lang="en-US" sz="2800" i="1" baseline="50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039F8D4-50C8-FF01-EEDA-EAC0C2ABE11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144" t="9939" r="23453" b="8164"/>
          <a:stretch/>
        </p:blipFill>
        <p:spPr>
          <a:xfrm>
            <a:off x="7570898" y="2475067"/>
            <a:ext cx="4498498" cy="4281523"/>
          </a:xfrm>
          <a:prstGeom prst="rect">
            <a:avLst/>
          </a:prstGeom>
          <a:ln w="19050">
            <a:solidFill>
              <a:srgbClr val="000000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909B75F-4F62-9A40-E958-99137968A9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4642" y="4446025"/>
            <a:ext cx="4786952" cy="212154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BC52D6-5C8B-0DA8-A4C7-90323C8E9632}"/>
              </a:ext>
            </a:extLst>
          </p:cNvPr>
          <p:cNvSpPr txBox="1"/>
          <p:nvPr/>
        </p:nvSpPr>
        <p:spPr>
          <a:xfrm>
            <a:off x="444498" y="1351204"/>
            <a:ext cx="7126399" cy="2229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0"/>
              </a:spcBef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en-US" sz="1900" dirty="0">
                <a:solidFill>
                  <a:schemeClr val="bg1"/>
                </a:solidFill>
                <a:latin typeface="Century Gothic" panose="020B0502020202020204" pitchFamily="34" charset="0"/>
              </a:rPr>
              <a:t>Each part is meshed separately and joined at the end.</a:t>
            </a:r>
          </a:p>
          <a:p>
            <a:pPr marL="342900" indent="-342900">
              <a:lnSpc>
                <a:spcPct val="150000"/>
              </a:lnSpc>
              <a:spcBef>
                <a:spcPts val="0"/>
              </a:spcBef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en-US" sz="1900" dirty="0">
                <a:solidFill>
                  <a:schemeClr val="bg1"/>
                </a:solidFill>
                <a:latin typeface="Century Gothic" panose="020B0502020202020204" pitchFamily="34" charset="0"/>
              </a:rPr>
              <a:t>Global and part level controls, includes curvature refinement at the part level</a:t>
            </a:r>
          </a:p>
          <a:p>
            <a:pPr marL="342900" indent="-342900">
              <a:lnSpc>
                <a:spcPct val="150000"/>
              </a:lnSpc>
              <a:spcBef>
                <a:spcPts val="0"/>
              </a:spcBef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en-US" sz="1900" dirty="0">
                <a:solidFill>
                  <a:schemeClr val="bg1"/>
                </a:solidFill>
                <a:latin typeface="Century Gothic" panose="020B0502020202020204" pitchFamily="34" charset="0"/>
              </a:rPr>
              <a:t>Volume and surface analytics automatically produced to compare meshed volumes/surface areas to CAD.</a:t>
            </a:r>
          </a:p>
        </p:txBody>
      </p:sp>
    </p:spTree>
    <p:extLst>
      <p:ext uri="{BB962C8B-B14F-4D97-AF65-F5344CB8AC3E}">
        <p14:creationId xmlns:p14="http://schemas.microsoft.com/office/powerpoint/2010/main" val="23513723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F7E61655-30A3-4E14-0EA9-9DA967AC75D2}"/>
              </a:ext>
            </a:extLst>
          </p:cNvPr>
          <p:cNvSpPr txBox="1"/>
          <p:nvPr/>
        </p:nvSpPr>
        <p:spPr>
          <a:xfrm>
            <a:off x="444500" y="478007"/>
            <a:ext cx="9156700" cy="810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CAD Integration with Attila4MC</a:t>
            </a:r>
          </a:p>
          <a:p>
            <a:endParaRPr lang="en-US" sz="2800" i="1" baseline="500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5724C9A-1281-21FF-2337-87D36B687D5C}"/>
              </a:ext>
            </a:extLst>
          </p:cNvPr>
          <p:cNvSpPr txBox="1"/>
          <p:nvPr/>
        </p:nvSpPr>
        <p:spPr>
          <a:xfrm>
            <a:off x="444500" y="1351204"/>
            <a:ext cx="11559578" cy="2229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0"/>
              </a:spcBef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en-US" sz="1900" dirty="0">
                <a:solidFill>
                  <a:schemeClr val="bg1"/>
                </a:solidFill>
                <a:latin typeface="Century Gothic" panose="020B0502020202020204" pitchFamily="34" charset="0"/>
              </a:rPr>
              <a:t>Robust – will not terminate when a part fails to mesh</a:t>
            </a:r>
          </a:p>
          <a:p>
            <a:pPr marL="342900" lvl="1" indent="-342900">
              <a:lnSpc>
                <a:spcPct val="150000"/>
              </a:lnSpc>
              <a:spcBef>
                <a:spcPts val="0"/>
              </a:spcBef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en-US" sz="1900" dirty="0">
                <a:solidFill>
                  <a:schemeClr val="bg1"/>
                </a:solidFill>
                <a:latin typeface="Century Gothic" panose="020B0502020202020204" pitchFamily="34" charset="0"/>
              </a:rPr>
              <a:t>Failed parts can be re-meshed then joined in with rest of the model</a:t>
            </a:r>
          </a:p>
          <a:p>
            <a:pPr marL="342900" indent="-342900">
              <a:lnSpc>
                <a:spcPct val="150000"/>
              </a:lnSpc>
              <a:spcBef>
                <a:spcPts val="0"/>
              </a:spcBef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en-US" sz="1900" dirty="0">
                <a:solidFill>
                  <a:schemeClr val="bg1"/>
                </a:solidFill>
                <a:latin typeface="Century Gothic" panose="020B0502020202020204" pitchFamily="34" charset="0"/>
              </a:rPr>
              <a:t>Options to mesh only selected parts, rather than an entire assembly</a:t>
            </a:r>
          </a:p>
          <a:p>
            <a:pPr marL="342900" indent="-342900">
              <a:lnSpc>
                <a:spcPct val="150000"/>
              </a:lnSpc>
              <a:spcBef>
                <a:spcPts val="0"/>
              </a:spcBef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en-US" sz="1900" dirty="0">
                <a:solidFill>
                  <a:schemeClr val="bg1"/>
                </a:solidFill>
                <a:latin typeface="Century Gothic" panose="020B0502020202020204" pitchFamily="34" charset="0"/>
              </a:rPr>
              <a:t>Optional filtering of small parts</a:t>
            </a:r>
          </a:p>
          <a:p>
            <a:pPr marL="342900" indent="-342900">
              <a:lnSpc>
                <a:spcPct val="150000"/>
              </a:lnSpc>
              <a:spcBef>
                <a:spcPts val="0"/>
              </a:spcBef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en-US" sz="1900" dirty="0">
                <a:solidFill>
                  <a:schemeClr val="bg1"/>
                </a:solidFill>
                <a:latin typeface="Century Gothic" panose="020B0502020202020204" pitchFamily="34" charset="0"/>
              </a:rPr>
              <a:t>Modular for rapid design iterations</a:t>
            </a:r>
          </a:p>
        </p:txBody>
      </p:sp>
    </p:spTree>
    <p:extLst>
      <p:ext uri="{BB962C8B-B14F-4D97-AF65-F5344CB8AC3E}">
        <p14:creationId xmlns:p14="http://schemas.microsoft.com/office/powerpoint/2010/main" val="3257320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83B5CD-12FE-4D28-81E0-17643F96C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CAD Integration with Attila4MC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EBFC1F-2A20-4D0D-A0D5-12056BC1AC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9726" y="1477624"/>
            <a:ext cx="10515600" cy="4351338"/>
          </a:xfrm>
        </p:spPr>
        <p:txBody>
          <a:bodyPr/>
          <a:lstStyle/>
          <a:p>
            <a:r>
              <a:rPr lang="fr-FR" dirty="0">
                <a:ea typeface="Calibri" panose="020F0502020204030204" pitchFamily="34" charset="0"/>
                <a:cs typeface="Calibri" panose="020F0502020204030204" pitchFamily="34" charset="0"/>
              </a:rPr>
              <a:t>Example Case – </a:t>
            </a:r>
            <a:r>
              <a:rPr lang="fr-FR" dirty="0" err="1">
                <a:ea typeface="Calibri" panose="020F0502020204030204" pitchFamily="34" charset="0"/>
                <a:cs typeface="Calibri" panose="020F0502020204030204" pitchFamily="34" charset="0"/>
              </a:rPr>
              <a:t>European</a:t>
            </a:r>
            <a:r>
              <a:rPr lang="fr-FR" dirty="0">
                <a:ea typeface="Calibri" panose="020F0502020204030204" pitchFamily="34" charset="0"/>
                <a:cs typeface="Calibri" panose="020F0502020204030204" pitchFamily="34" charset="0"/>
              </a:rPr>
              <a:t> Spallation Source (ESS) </a:t>
            </a:r>
            <a:r>
              <a:rPr lang="fr-FR" dirty="0" err="1">
                <a:ea typeface="Calibri" panose="020F0502020204030204" pitchFamily="34" charset="0"/>
                <a:cs typeface="Calibri" panose="020F0502020204030204" pitchFamily="34" charset="0"/>
              </a:rPr>
              <a:t>linac</a:t>
            </a:r>
            <a:r>
              <a:rPr lang="fr-FR" dirty="0">
                <a:ea typeface="Calibri" panose="020F0502020204030204" pitchFamily="34" charset="0"/>
                <a:cs typeface="Calibri" panose="020F0502020204030204" pitchFamily="34" charset="0"/>
              </a:rPr>
              <a:t> section</a:t>
            </a:r>
            <a:endParaRPr lang="fr-FR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US" sz="1800" dirty="0">
                <a:latin typeface="Century Gothic"/>
                <a:sym typeface="Century Gothic"/>
              </a:rPr>
              <a:t>6,822 parts, &gt; 500 CAD part interferences</a:t>
            </a:r>
          </a:p>
          <a:p>
            <a:r>
              <a:rPr lang="en-US" dirty="0">
                <a:latin typeface="Century Gothic"/>
                <a:sym typeface="Century Gothic"/>
              </a:rPr>
              <a:t>No CAD cleanup or simplification performed</a:t>
            </a:r>
          </a:p>
          <a:p>
            <a:pPr marL="457200" lvl="1" indent="0">
              <a:buNone/>
            </a:pPr>
            <a:endParaRPr lang="fr-FR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4A1D36-2ECF-416B-AA08-FDC2567A25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770" t="9296" r="14745" b="10301"/>
          <a:stretch/>
        </p:blipFill>
        <p:spPr>
          <a:xfrm>
            <a:off x="333687" y="2907962"/>
            <a:ext cx="5915734" cy="359697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9C950B-087C-4E84-A0A5-77ED486CCDC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746" r="12449" b="363"/>
          <a:stretch/>
        </p:blipFill>
        <p:spPr>
          <a:xfrm>
            <a:off x="6588802" y="2907962"/>
            <a:ext cx="5269511" cy="359697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99517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83B5CD-12FE-4D28-81E0-17643F96C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CAD Integration with Attila4MC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EBFC1F-2A20-4D0D-A0D5-12056BC1AC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9870" y="1340636"/>
            <a:ext cx="10515600" cy="4351338"/>
          </a:xfrm>
        </p:spPr>
        <p:txBody>
          <a:bodyPr/>
          <a:lstStyle/>
          <a:p>
            <a:r>
              <a:rPr lang="en-US" dirty="0">
                <a:ea typeface="Calibri" panose="020F0502020204030204" pitchFamily="34" charset="0"/>
                <a:cs typeface="Calibri" panose="020F0502020204030204" pitchFamily="34" charset="0"/>
              </a:rPr>
              <a:t>Less than 1 hour to produce “MCNP ready” Computational Mesh</a:t>
            </a:r>
          </a:p>
          <a:p>
            <a:pPr lvl="1"/>
            <a:r>
              <a:rPr lang="en-US" dirty="0">
                <a:latin typeface="Century Gothic"/>
                <a:cs typeface="Calibri" panose="020F0502020204030204" pitchFamily="34" charset="0"/>
                <a:sym typeface="Century Gothic"/>
              </a:rPr>
              <a:t>User Time: ~5 minutes (default settings used)</a:t>
            </a:r>
          </a:p>
          <a:p>
            <a:pPr lvl="1"/>
            <a:r>
              <a:rPr lang="en-US" dirty="0">
                <a:latin typeface="Century Gothic"/>
                <a:cs typeface="Calibri" panose="020F0502020204030204" pitchFamily="34" charset="0"/>
                <a:sym typeface="Century Gothic"/>
              </a:rPr>
              <a:t>Computational Time: ~30 minutes (36 core workstation)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DEF18A4-006C-4F3A-BF38-9CD9363291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256" r="3029" b="19665"/>
          <a:stretch/>
        </p:blipFill>
        <p:spPr>
          <a:xfrm>
            <a:off x="4170798" y="2768928"/>
            <a:ext cx="4067765" cy="3167537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1F45E91-FAF3-49E9-9C9A-67AE0690AC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23" t="10203" r="7102" b="8163"/>
          <a:stretch/>
        </p:blipFill>
        <p:spPr>
          <a:xfrm>
            <a:off x="183195" y="2768928"/>
            <a:ext cx="3848555" cy="316753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42D958-EBC3-4D6B-A114-32E7A66FEBD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989" t="23752" r="39768" b="49253"/>
          <a:stretch/>
        </p:blipFill>
        <p:spPr>
          <a:xfrm>
            <a:off x="8420569" y="2765768"/>
            <a:ext cx="3595717" cy="3167537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36181370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FSW-2025Template" id="{CB96337D-DD97-4943-9E21-4FAE6F6D9B98}" vid="{7407118A-7114-405B-8876-7C35E11E6AC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503DE618DB0A0C46A666FD2065503EE5" ma:contentTypeVersion="18" ma:contentTypeDescription="Crear nuevo documento." ma:contentTypeScope="" ma:versionID="a55d6e1f82753bc75c1276a45bfc3239">
  <xsd:schema xmlns:xsd="http://www.w3.org/2001/XMLSchema" xmlns:xs="http://www.w3.org/2001/XMLSchema" xmlns:p="http://schemas.microsoft.com/office/2006/metadata/properties" xmlns:ns2="6d625785-42e5-40a3-b03d-802bc6493bd9" xmlns:ns3="ed024c05-7945-4ac1-9cc3-716220b6cc02" targetNamespace="http://schemas.microsoft.com/office/2006/metadata/properties" ma:root="true" ma:fieldsID="57071e801e9544907012f04dcc364622" ns2:_="" ns3:_="">
    <xsd:import namespace="6d625785-42e5-40a3-b03d-802bc6493bd9"/>
    <xsd:import namespace="ed024c05-7945-4ac1-9cc3-716220b6cc0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625785-42e5-40a3-b03d-802bc6493bd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Etiquetas de imagen" ma:readOnly="false" ma:fieldId="{5cf76f15-5ced-4ddc-b409-7134ff3c332f}" ma:taxonomyMulti="true" ma:sspId="d06a5c8c-1a73-4ba3-b11e-d38f132e128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024c05-7945-4ac1-9cc3-716220b6cc02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f2d51215-bb1d-46df-9824-fec85c9f8692}" ma:internalName="TaxCatchAll" ma:showField="CatchAllData" ma:web="ed024c05-7945-4ac1-9cc3-716220b6cc0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d024c05-7945-4ac1-9cc3-716220b6cc02" xsi:nil="true"/>
    <lcf76f155ced4ddcb4097134ff3c332f xmlns="6d625785-42e5-40a3-b03d-802bc6493bd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F98EBEF-07FA-41ED-B93A-515F777EEE1E}"/>
</file>

<file path=customXml/itemProps2.xml><?xml version="1.0" encoding="utf-8"?>
<ds:datastoreItem xmlns:ds="http://schemas.openxmlformats.org/officeDocument/2006/customXml" ds:itemID="{2592A0A4-646E-47F6-BD6F-7DC48DF7A6EC}"/>
</file>

<file path=customXml/itemProps3.xml><?xml version="1.0" encoding="utf-8"?>
<ds:datastoreItem xmlns:ds="http://schemas.openxmlformats.org/officeDocument/2006/customXml" ds:itemID="{77B0B9DC-44FA-4818-99CC-E6E945401B03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4421</TotalTime>
  <Words>921</Words>
  <Application>Microsoft Office PowerPoint</Application>
  <PresentationFormat>Widescreen</PresentationFormat>
  <Paragraphs>106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Wingdings</vt:lpstr>
      <vt:lpstr>Arial</vt:lpstr>
      <vt:lpstr>Calibri</vt:lpstr>
      <vt:lpstr>Wingdings 3</vt:lpstr>
      <vt:lpstr>Century Gothic</vt:lpstr>
      <vt:lpstr>Custom Design</vt:lpstr>
      <vt:lpstr>Attila4MC®  CAD Integrated Workflow for Fusion Neutronics  Jonathan Rogers, Head of Software Development Silver Fir Software, Inc.</vt:lpstr>
      <vt:lpstr>About Attila4MC</vt:lpstr>
      <vt:lpstr>Attila4MC – Features and Benefits</vt:lpstr>
      <vt:lpstr>CAD Integration with Attila4MC</vt:lpstr>
      <vt:lpstr>CAD Integration with Attila4MC</vt:lpstr>
      <vt:lpstr>PowerPoint Presentation</vt:lpstr>
      <vt:lpstr>PowerPoint Presentation</vt:lpstr>
      <vt:lpstr>CAD Integration with Attila4MC</vt:lpstr>
      <vt:lpstr>CAD Integration with Attila4MC</vt:lpstr>
      <vt:lpstr>CAD Integration with Attila4MC</vt:lpstr>
      <vt:lpstr>Calculation Setup With Attila4MC</vt:lpstr>
      <vt:lpstr>Calculation Setup With Attila4MC</vt:lpstr>
      <vt:lpstr>Attila4MC-Cottonwood</vt:lpstr>
      <vt:lpstr>Attila4MC-Cottonwood</vt:lpstr>
      <vt:lpstr>PowerPoint Presentation</vt:lpstr>
      <vt:lpstr>Attila4MC-Cottonwood</vt:lpstr>
      <vt:lpstr>PowerPoint Presentation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failla@attilainternal.com</dc:creator>
  <cp:lastModifiedBy>Andrew Cooper</cp:lastModifiedBy>
  <cp:revision>203</cp:revision>
  <dcterms:created xsi:type="dcterms:W3CDTF">2025-01-20T19:58:46Z</dcterms:created>
  <dcterms:modified xsi:type="dcterms:W3CDTF">2025-04-07T13:58:42Z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0x010100503DE618DB0A0C46A666FD2065503EE5</vt:lpwstr>
  </property>
  <property fmtid="{D5CDD505-2E9C-101B-9397-08002B2CF9AE}" pid="3" name="CorpLoc">
    <vt:lpwstr/>
  </property>
  <property fmtid="{D5CDD505-2E9C-101B-9397-08002B2CF9AE}" pid="4" name="ProdLine">
    <vt:lpwstr/>
  </property>
</Properties>
</file>