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Layouts/slideLayout24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slideLayout25.xml" ContentType="application/vnd.openxmlformats-officedocument.presentationml.slideLayout+xml"/>
  <Override PartName="/ppt/authors.xml" ContentType="application/vnd.ms-powerpoint.author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Metadata/LabelInfo.xml" ContentType="application/vnd.ms-office.classificationlabel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34"/>
  </p:notesMasterIdLst>
  <p:sldIdLst>
    <p:sldId id="256" r:id="rId3"/>
    <p:sldId id="257" r:id="rId4"/>
    <p:sldId id="2147469149" r:id="rId5"/>
    <p:sldId id="2147469150" r:id="rId6"/>
    <p:sldId id="2147469147" r:id="rId7"/>
    <p:sldId id="2147469148" r:id="rId8"/>
    <p:sldId id="259" r:id="rId9"/>
    <p:sldId id="2147469151" r:id="rId10"/>
    <p:sldId id="2147469152" r:id="rId11"/>
    <p:sldId id="2147469160" r:id="rId12"/>
    <p:sldId id="2147469145" r:id="rId13"/>
    <p:sldId id="2147469153" r:id="rId14"/>
    <p:sldId id="2147469146" r:id="rId15"/>
    <p:sldId id="2147469154" r:id="rId16"/>
    <p:sldId id="261" r:id="rId17"/>
    <p:sldId id="2147469155" r:id="rId18"/>
    <p:sldId id="262" r:id="rId19"/>
    <p:sldId id="2147469156" r:id="rId20"/>
    <p:sldId id="263" r:id="rId21"/>
    <p:sldId id="260" r:id="rId22"/>
    <p:sldId id="264" r:id="rId23"/>
    <p:sldId id="2147469157" r:id="rId24"/>
    <p:sldId id="265" r:id="rId25"/>
    <p:sldId id="2147469158" r:id="rId26"/>
    <p:sldId id="266" r:id="rId27"/>
    <p:sldId id="2147469159" r:id="rId28"/>
    <p:sldId id="273" r:id="rId29"/>
    <p:sldId id="268" r:id="rId30"/>
    <p:sldId id="269" r:id="rId31"/>
    <p:sldId id="270" r:id="rId32"/>
    <p:sldId id="271" r:id="rId33"/>
  </p:sldIdLst>
  <p:sldSz cx="12192000" cy="685800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DB2A3B8-42B7-A499-0CAF-B55872D9C49D}" name="Batson III, John" initials="JB" userId="S::3tv@ornl.gov::5921f783-d39c-49ae-9823-2541f5a0e0b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68"/>
    <p:restoredTop sz="94624"/>
  </p:normalViewPr>
  <p:slideViewPr>
    <p:cSldViewPr snapToGrid="0">
      <p:cViewPr varScale="1">
        <p:scale>
          <a:sx n="111" d="100"/>
          <a:sy n="111" d="100"/>
        </p:scale>
        <p:origin x="108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microsoft.com/office/2018/10/relationships/authors" Target="author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42" Type="http://schemas.openxmlformats.org/officeDocument/2006/relationships/customXml" Target="../customXml/item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40" Type="http://schemas.openxmlformats.org/officeDocument/2006/relationships/customXml" Target="../customXml/item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126A48-BF01-5549-83CB-89A051D7C2AB}" type="datetimeFigureOut">
              <a:rPr lang="en-US" smtClean="0"/>
              <a:t>4/6/25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44276E-1E6A-7F48-9AC0-B618C4F61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990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44276E-1E6A-7F48-9AC0-B618C4F61D1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1626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923B12-F6C1-466D-9824-3D99D2FBCDF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F0302020204030204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F0302020204030204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088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314640" y="1825560"/>
            <a:ext cx="556308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314640" y="3983400"/>
            <a:ext cx="556308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314640" y="1825560"/>
            <a:ext cx="271476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3165480" y="1825560"/>
            <a:ext cx="271476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314640" y="3983400"/>
            <a:ext cx="271476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3165480" y="3983400"/>
            <a:ext cx="271476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314640" y="1825560"/>
            <a:ext cx="179100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body"/>
          </p:nvPr>
        </p:nvSpPr>
        <p:spPr>
          <a:xfrm>
            <a:off x="2195640" y="1825560"/>
            <a:ext cx="179100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 type="body"/>
          </p:nvPr>
        </p:nvSpPr>
        <p:spPr>
          <a:xfrm>
            <a:off x="4076640" y="1825560"/>
            <a:ext cx="179100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47" name="PlaceHolder 5"/>
          <p:cNvSpPr>
            <a:spLocks noGrp="1"/>
          </p:cNvSpPr>
          <p:nvPr>
            <p:ph type="body"/>
          </p:nvPr>
        </p:nvSpPr>
        <p:spPr>
          <a:xfrm>
            <a:off x="314640" y="3983400"/>
            <a:ext cx="179100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48" name="PlaceHolder 6"/>
          <p:cNvSpPr>
            <a:spLocks noGrp="1"/>
          </p:cNvSpPr>
          <p:nvPr>
            <p:ph type="body"/>
          </p:nvPr>
        </p:nvSpPr>
        <p:spPr>
          <a:xfrm>
            <a:off x="2195640" y="3983400"/>
            <a:ext cx="179100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49" name="PlaceHolder 7"/>
          <p:cNvSpPr>
            <a:spLocks noGrp="1"/>
          </p:cNvSpPr>
          <p:nvPr>
            <p:ph type="body"/>
          </p:nvPr>
        </p:nvSpPr>
        <p:spPr>
          <a:xfrm>
            <a:off x="4076640" y="3983400"/>
            <a:ext cx="179100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subTitle"/>
          </p:nvPr>
        </p:nvSpPr>
        <p:spPr>
          <a:xfrm>
            <a:off x="314640" y="1825560"/>
            <a:ext cx="5563080" cy="4131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314640" y="1825560"/>
            <a:ext cx="5563080" cy="4131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314640" y="1825560"/>
            <a:ext cx="2714760" cy="4131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3165480" y="1825560"/>
            <a:ext cx="2714760" cy="4131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subTitle"/>
          </p:nvPr>
        </p:nvSpPr>
        <p:spPr>
          <a:xfrm>
            <a:off x="314640" y="365040"/>
            <a:ext cx="11491920" cy="4107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314640" y="1825560"/>
            <a:ext cx="271476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3165480" y="1825560"/>
            <a:ext cx="2714760" cy="4131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314640" y="3983400"/>
            <a:ext cx="271476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subTitle"/>
          </p:nvPr>
        </p:nvSpPr>
        <p:spPr>
          <a:xfrm>
            <a:off x="314640" y="1825560"/>
            <a:ext cx="5563080" cy="4131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314640" y="1825560"/>
            <a:ext cx="2714760" cy="4131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165480" y="1825560"/>
            <a:ext cx="271476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3165480" y="3983400"/>
            <a:ext cx="271476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314640" y="1825560"/>
            <a:ext cx="271476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3165480" y="1825560"/>
            <a:ext cx="271476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314640" y="3983400"/>
            <a:ext cx="556308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314640" y="1825560"/>
            <a:ext cx="556308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314640" y="3983400"/>
            <a:ext cx="556308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314640" y="1825560"/>
            <a:ext cx="271476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82" name="PlaceHolder 3"/>
          <p:cNvSpPr>
            <a:spLocks noGrp="1"/>
          </p:cNvSpPr>
          <p:nvPr>
            <p:ph type="body"/>
          </p:nvPr>
        </p:nvSpPr>
        <p:spPr>
          <a:xfrm>
            <a:off x="3165480" y="1825560"/>
            <a:ext cx="271476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83" name="PlaceHolder 4"/>
          <p:cNvSpPr>
            <a:spLocks noGrp="1"/>
          </p:cNvSpPr>
          <p:nvPr>
            <p:ph type="body"/>
          </p:nvPr>
        </p:nvSpPr>
        <p:spPr>
          <a:xfrm>
            <a:off x="314640" y="3983400"/>
            <a:ext cx="271476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84" name="PlaceHolder 5"/>
          <p:cNvSpPr>
            <a:spLocks noGrp="1"/>
          </p:cNvSpPr>
          <p:nvPr>
            <p:ph type="body"/>
          </p:nvPr>
        </p:nvSpPr>
        <p:spPr>
          <a:xfrm>
            <a:off x="3165480" y="3983400"/>
            <a:ext cx="271476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314640" y="1825560"/>
            <a:ext cx="179100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 type="body"/>
          </p:nvPr>
        </p:nvSpPr>
        <p:spPr>
          <a:xfrm>
            <a:off x="2195640" y="1825560"/>
            <a:ext cx="179100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88" name="PlaceHolder 4"/>
          <p:cNvSpPr>
            <a:spLocks noGrp="1"/>
          </p:cNvSpPr>
          <p:nvPr>
            <p:ph type="body"/>
          </p:nvPr>
        </p:nvSpPr>
        <p:spPr>
          <a:xfrm>
            <a:off x="4076640" y="1825560"/>
            <a:ext cx="179100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89" name="PlaceHolder 5"/>
          <p:cNvSpPr>
            <a:spLocks noGrp="1"/>
          </p:cNvSpPr>
          <p:nvPr>
            <p:ph type="body"/>
          </p:nvPr>
        </p:nvSpPr>
        <p:spPr>
          <a:xfrm>
            <a:off x="314640" y="3983400"/>
            <a:ext cx="179100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90" name="PlaceHolder 6"/>
          <p:cNvSpPr>
            <a:spLocks noGrp="1"/>
          </p:cNvSpPr>
          <p:nvPr>
            <p:ph type="body"/>
          </p:nvPr>
        </p:nvSpPr>
        <p:spPr>
          <a:xfrm>
            <a:off x="2195640" y="3983400"/>
            <a:ext cx="179100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91" name="PlaceHolder 7"/>
          <p:cNvSpPr>
            <a:spLocks noGrp="1"/>
          </p:cNvSpPr>
          <p:nvPr>
            <p:ph type="body"/>
          </p:nvPr>
        </p:nvSpPr>
        <p:spPr>
          <a:xfrm>
            <a:off x="4076640" y="3983400"/>
            <a:ext cx="179100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3 section science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1DC80716-D7F2-40BD-B894-87B7C5521D93}"/>
              </a:ext>
            </a:extLst>
          </p:cNvPr>
          <p:cNvSpPr/>
          <p:nvPr userDrawn="1"/>
        </p:nvSpPr>
        <p:spPr>
          <a:xfrm>
            <a:off x="274320" y="1412106"/>
            <a:ext cx="3868138" cy="5224413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95000"/>
                </a:schemeClr>
              </a:gs>
              <a:gs pos="0">
                <a:schemeClr val="bg2">
                  <a:alpha val="0"/>
                </a:schemeClr>
              </a:gs>
              <a:gs pos="100000">
                <a:srgbClr val="CFCFCF"/>
              </a:gs>
            </a:gsLst>
            <a:lin ang="162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772E6C0-3363-4678-BD7B-839981CFEC1B}"/>
              </a:ext>
            </a:extLst>
          </p:cNvPr>
          <p:cNvSpPr/>
          <p:nvPr userDrawn="1"/>
        </p:nvSpPr>
        <p:spPr>
          <a:xfrm>
            <a:off x="4299090" y="1412106"/>
            <a:ext cx="3867912" cy="5224413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95000"/>
                </a:schemeClr>
              </a:gs>
              <a:gs pos="0">
                <a:schemeClr val="bg2">
                  <a:alpha val="0"/>
                </a:schemeClr>
              </a:gs>
              <a:gs pos="100000">
                <a:srgbClr val="CFCFCF"/>
              </a:gs>
            </a:gsLst>
            <a:lin ang="162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04C995C-9C57-406C-A69D-7613F8F47165}"/>
              </a:ext>
            </a:extLst>
          </p:cNvPr>
          <p:cNvSpPr/>
          <p:nvPr userDrawn="1"/>
        </p:nvSpPr>
        <p:spPr>
          <a:xfrm>
            <a:off x="8323860" y="1412106"/>
            <a:ext cx="3868138" cy="5224413"/>
          </a:xfrm>
          <a:prstGeom prst="rect">
            <a:avLst/>
          </a:prstGeom>
          <a:gradFill flip="none" rotWithShape="1">
            <a:gsLst>
              <a:gs pos="52000">
                <a:schemeClr val="bg1">
                  <a:lumMod val="95000"/>
                </a:schemeClr>
              </a:gs>
              <a:gs pos="0">
                <a:schemeClr val="bg2">
                  <a:alpha val="0"/>
                </a:schemeClr>
              </a:gs>
              <a:gs pos="100000">
                <a:srgbClr val="CFCFCF"/>
              </a:gs>
            </a:gsLst>
            <a:lin ang="162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D431D86-B4F2-4178-9479-C223044E67E1}"/>
              </a:ext>
            </a:extLst>
          </p:cNvPr>
          <p:cNvSpPr/>
          <p:nvPr userDrawn="1"/>
        </p:nvSpPr>
        <p:spPr>
          <a:xfrm>
            <a:off x="274320" y="948037"/>
            <a:ext cx="3866758" cy="4868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881C044-83B1-4BEC-A2A0-51CA4BF72CE4}"/>
              </a:ext>
            </a:extLst>
          </p:cNvPr>
          <p:cNvSpPr/>
          <p:nvPr userDrawn="1"/>
        </p:nvSpPr>
        <p:spPr>
          <a:xfrm>
            <a:off x="4299089" y="948037"/>
            <a:ext cx="3867912" cy="4868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526A7F5-6E08-49A4-A894-85B35B49A075}"/>
              </a:ext>
            </a:extLst>
          </p:cNvPr>
          <p:cNvSpPr/>
          <p:nvPr userDrawn="1"/>
        </p:nvSpPr>
        <p:spPr>
          <a:xfrm>
            <a:off x="8323860" y="948037"/>
            <a:ext cx="3885931" cy="486888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A568B759-9EAF-4F57-B09C-A71D9D5B516C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270178" y="1005840"/>
            <a:ext cx="3870672" cy="406266"/>
          </a:xfrm>
          <a:noFill/>
          <a:ln w="12700">
            <a:noFill/>
          </a:ln>
        </p:spPr>
        <p:txBody>
          <a:bodyPr tIns="91440" bIns="91440" anchor="ctr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62AD586E-7375-402D-9BA8-7C07EB8240E8}"/>
              </a:ext>
            </a:extLst>
          </p:cNvPr>
          <p:cNvSpPr>
            <a:spLocks noGrp="1"/>
          </p:cNvSpPr>
          <p:nvPr userDrawn="1">
            <p:ph sz="half" idx="2"/>
          </p:nvPr>
        </p:nvSpPr>
        <p:spPr>
          <a:xfrm>
            <a:off x="312234" y="1527048"/>
            <a:ext cx="3791415" cy="4110352"/>
          </a:xfrm>
          <a:ln w="12700">
            <a:noFill/>
          </a:ln>
        </p:spPr>
        <p:txBody>
          <a:bodyPr tIns="45720" bIns="9144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 marL="1482725" indent="-222250">
              <a:buFont typeface="Arial" panose="020B0604020202020204" pitchFamily="34" charset="0"/>
              <a:buChar char="•"/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2A49DFE2-905F-42AB-9CE1-CCCD2BB9576B}"/>
              </a:ext>
            </a:extLst>
          </p:cNvPr>
          <p:cNvSpPr>
            <a:spLocks noGrp="1"/>
          </p:cNvSpPr>
          <p:nvPr userDrawn="1">
            <p:ph type="body" sz="quarter" idx="3"/>
          </p:nvPr>
        </p:nvSpPr>
        <p:spPr>
          <a:xfrm>
            <a:off x="4297709" y="1005840"/>
            <a:ext cx="3866758" cy="406266"/>
          </a:xfrm>
          <a:noFill/>
          <a:ln w="12700">
            <a:noFill/>
          </a:ln>
        </p:spPr>
        <p:txBody>
          <a:bodyPr tIns="91440" bIns="91440" anchor="ctr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AF1555CB-15BC-4181-B741-965A19E6BA91}"/>
              </a:ext>
            </a:extLst>
          </p:cNvPr>
          <p:cNvSpPr>
            <a:spLocks noGrp="1"/>
          </p:cNvSpPr>
          <p:nvPr userDrawn="1">
            <p:ph sz="quarter" idx="4"/>
          </p:nvPr>
        </p:nvSpPr>
        <p:spPr>
          <a:xfrm>
            <a:off x="4295175" y="1527048"/>
            <a:ext cx="3860800" cy="4110352"/>
          </a:xfrm>
          <a:ln w="12700">
            <a:noFill/>
          </a:ln>
        </p:spPr>
        <p:txBody>
          <a:bodyPr tIns="45720" bIns="9144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 marL="1482725" indent="-222250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21FF3A3E-474D-4F1F-9B01-4428215B857D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8319718" y="1005840"/>
            <a:ext cx="3885931" cy="406266"/>
          </a:xfrm>
          <a:noFill/>
          <a:ln w="12700">
            <a:noFill/>
          </a:ln>
        </p:spPr>
        <p:txBody>
          <a:bodyPr tIns="91440" bIns="91440" anchor="ctr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EDB166DE-69D8-4E82-A304-FF11CEBD23D7}"/>
              </a:ext>
            </a:extLst>
          </p:cNvPr>
          <p:cNvSpPr>
            <a:spLocks noGrp="1"/>
          </p:cNvSpPr>
          <p:nvPr userDrawn="1">
            <p:ph sz="quarter" idx="11"/>
          </p:nvPr>
        </p:nvSpPr>
        <p:spPr>
          <a:xfrm>
            <a:off x="8319719" y="1527048"/>
            <a:ext cx="3768204" cy="4110352"/>
          </a:xfrm>
          <a:ln w="12700">
            <a:noFill/>
          </a:ln>
        </p:spPr>
        <p:txBody>
          <a:bodyPr tIns="45720" bIns="9144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 marL="1482725" indent="-222250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A1CB721-FBCB-4DC7-9C2A-15C90E984F90}"/>
              </a:ext>
            </a:extLst>
          </p:cNvPr>
          <p:cNvSpPr/>
          <p:nvPr userDrawn="1"/>
        </p:nvSpPr>
        <p:spPr>
          <a:xfrm>
            <a:off x="312234" y="327687"/>
            <a:ext cx="11127926" cy="510909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FDFB4D2-95C3-44FB-85E0-FB87B96D0DC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49668" y="365857"/>
            <a:ext cx="10418329" cy="406265"/>
          </a:xfrm>
        </p:spPr>
        <p:txBody>
          <a:bodyPr/>
          <a:lstStyle>
            <a:lvl1pPr>
              <a:defRPr sz="2400" b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38BD24-68BF-4642-BFC4-180B70D413B8}"/>
              </a:ext>
            </a:extLst>
          </p:cNvPr>
          <p:cNvSpPr/>
          <p:nvPr userDrawn="1"/>
        </p:nvSpPr>
        <p:spPr>
          <a:xfrm>
            <a:off x="0" y="320040"/>
            <a:ext cx="274320" cy="51090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id="{F20E070A-FF02-490F-91F7-767E82133AD8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-4391" y="6626132"/>
            <a:ext cx="280401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173038">
              <a:lnSpc>
                <a:spcPct val="90000"/>
              </a:lnSpc>
              <a:tabLst>
                <a:tab pos="230188" algn="l"/>
              </a:tabLst>
              <a:defRPr/>
            </a:pPr>
            <a:fld id="{040BB257-551A-4736-B50F-DCF1BA034C06}" type="slidenum">
              <a:rPr lang="en-US" sz="90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pPr algn="ctr" defTabSz="173038">
                <a:lnSpc>
                  <a:spcPct val="90000"/>
                </a:lnSpc>
                <a:tabLst>
                  <a:tab pos="230188" algn="l"/>
                </a:tabLst>
                <a:defRPr/>
              </a:pPr>
              <a:t>‹#›</a:t>
            </a:fld>
            <a:endParaRPr lang="en-US" sz="9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6" name="Rectangle 256">
            <a:extLst>
              <a:ext uri="{FF2B5EF4-FFF2-40B4-BE49-F238E27FC236}">
                <a16:creationId xmlns:a16="http://schemas.microsoft.com/office/drawing/2014/main" id="{7312AC61-61BF-4F96-99DC-555BD73A05FA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8010282" y="6583680"/>
            <a:ext cx="3860800" cy="182562"/>
          </a:xfrm>
          <a:prstGeom prst="rect">
            <a:avLst/>
          </a:prstGeom>
          <a:ln/>
        </p:spPr>
        <p:txBody>
          <a:bodyPr anchor="ctr"/>
          <a:lstStyle/>
          <a:p>
            <a:pPr algn="r"/>
            <a:r>
              <a:rPr lang="en-US" sz="1000" dirty="0">
                <a:solidFill>
                  <a:srgbClr val="BFBFBF"/>
                </a:solidFill>
                <a:latin typeface="+mn-lt"/>
                <a:cs typeface="Arial" pitchFamily="34" charset="0"/>
              </a:rPr>
              <a:t> </a:t>
            </a:r>
          </a:p>
        </p:txBody>
      </p:sp>
      <p:pic>
        <p:nvPicPr>
          <p:cNvPr id="3" name="Picture 2" descr="A black and white logo&#10;&#10;Description automatically generated">
            <a:extLst>
              <a:ext uri="{FF2B5EF4-FFF2-40B4-BE49-F238E27FC236}">
                <a16:creationId xmlns:a16="http://schemas.microsoft.com/office/drawing/2014/main" id="{EC9C738B-CAFD-BA2C-96B9-2F0BC7FC6F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197" y="187892"/>
            <a:ext cx="618490" cy="70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39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B9DD14-4659-B8FE-84E6-93F5C544420C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14692" y="1825625"/>
            <a:ext cx="5563532" cy="4131422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800"/>
            </a:lvl1pPr>
          </a:lstStyle>
          <a:p>
            <a:r>
              <a:rPr lang="en-US" dirty="0"/>
              <a:t>Supporting point 1</a:t>
            </a:r>
            <a:br>
              <a:rPr lang="en-US" dirty="0"/>
            </a:br>
            <a:r>
              <a:rPr lang="en-US" dirty="0"/>
              <a:t>Supporting point 2</a:t>
            </a:r>
            <a:br>
              <a:rPr lang="en-US" dirty="0"/>
            </a:br>
            <a:r>
              <a:rPr lang="en-US" dirty="0"/>
              <a:t>Supporting point 3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961C74-5281-AA62-3E0D-EBE314E66AD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43592" y="1825625"/>
            <a:ext cx="5563532" cy="4131422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800"/>
            </a:lvl1pPr>
          </a:lstStyle>
          <a:p>
            <a:r>
              <a:rPr lang="en-US" dirty="0"/>
              <a:t>Supporting point 1</a:t>
            </a:r>
            <a:br>
              <a:rPr lang="en-US" dirty="0"/>
            </a:br>
            <a:r>
              <a:rPr lang="en-US" dirty="0"/>
              <a:t>Supporting point 2</a:t>
            </a:r>
            <a:br>
              <a:rPr lang="en-US" dirty="0"/>
            </a:br>
            <a:r>
              <a:rPr lang="en-US" dirty="0"/>
              <a:t>Supporting point 3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7C102EF-A95D-C917-FF68-A16CB75B3C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4692" y="365125"/>
            <a:ext cx="11492432" cy="886397"/>
          </a:xfrm>
        </p:spPr>
        <p:txBody>
          <a:bodyPr/>
          <a:lstStyle/>
          <a:p>
            <a:r>
              <a:rPr lang="en-US" dirty="0"/>
              <a:t>One-sentence headline stating the main takeaway message for the slide; no longer than two lines </a:t>
            </a:r>
          </a:p>
        </p:txBody>
      </p:sp>
    </p:spTree>
    <p:extLst>
      <p:ext uri="{BB962C8B-B14F-4D97-AF65-F5344CB8AC3E}">
        <p14:creationId xmlns:p14="http://schemas.microsoft.com/office/powerpoint/2010/main" val="2881224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314640" y="1825560"/>
            <a:ext cx="5563080" cy="4131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314640" y="1825560"/>
            <a:ext cx="2714760" cy="4131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3165480" y="1825560"/>
            <a:ext cx="2714760" cy="4131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subTitle"/>
          </p:nvPr>
        </p:nvSpPr>
        <p:spPr>
          <a:xfrm>
            <a:off x="314640" y="365040"/>
            <a:ext cx="11491920" cy="4107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314640" y="1825560"/>
            <a:ext cx="271476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3165480" y="1825560"/>
            <a:ext cx="2714760" cy="4131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314640" y="3983400"/>
            <a:ext cx="271476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314640" y="1825560"/>
            <a:ext cx="2714760" cy="4131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3165480" y="1825560"/>
            <a:ext cx="271476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3165480" y="3983400"/>
            <a:ext cx="271476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314640" y="1825560"/>
            <a:ext cx="271476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165480" y="1825560"/>
            <a:ext cx="271476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314640" y="3983400"/>
            <a:ext cx="5563080" cy="1970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200" b="0" strike="noStrike" spc="-1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ustomShape 1"/>
          <p:cNvSpPr/>
          <p:nvPr/>
        </p:nvSpPr>
        <p:spPr>
          <a:xfrm flipH="1">
            <a:off x="11526840" y="6576840"/>
            <a:ext cx="280080" cy="1519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algn="ctr">
              <a:lnSpc>
                <a:spcPct val="90000"/>
              </a:lnSpc>
              <a:tabLst>
                <a:tab pos="230040" algn="l"/>
              </a:tabLst>
            </a:pPr>
            <a:fld id="{E049B351-211B-4CE4-8144-3F16D21E5970}" type="slidenum">
              <a:rPr lang="en-US" sz="1100" b="1" strike="noStrike" spc="-1">
                <a:solidFill>
                  <a:srgbClr val="DBDCDB"/>
                </a:solidFill>
                <a:latin typeface="Roboto"/>
                <a:ea typeface="Roboto"/>
              </a:rPr>
              <a:t>‹#›</a:t>
            </a:fld>
            <a:endParaRPr lang="en-US" sz="1100" b="0" strike="noStrike" spc="-1">
              <a:latin typeface="Arial"/>
            </a:endParaRPr>
          </a:p>
        </p:txBody>
      </p:sp>
      <p:sp>
        <p:nvSpPr>
          <p:cNvPr id="15" name="CustomShape 2"/>
          <p:cNvSpPr/>
          <p:nvPr/>
        </p:nvSpPr>
        <p:spPr>
          <a:xfrm>
            <a:off x="7599600" y="6576840"/>
            <a:ext cx="3860280" cy="151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en-US" sz="1000" b="0" strike="noStrike" spc="-1">
                <a:solidFill>
                  <a:srgbClr val="DBDCDB"/>
                </a:solidFill>
                <a:latin typeface="Roboto"/>
                <a:ea typeface="Roboto"/>
              </a:rPr>
              <a:t> </a:t>
            </a:r>
            <a:endParaRPr lang="en-US" sz="1000" b="0" strike="noStrike" spc="-1">
              <a:latin typeface="Arial"/>
            </a:endParaRPr>
          </a:p>
        </p:txBody>
      </p:sp>
      <p:pic>
        <p:nvPicPr>
          <p:cNvPr id="2" name="Graphic 3"/>
          <p:cNvPicPr/>
          <p:nvPr/>
        </p:nvPicPr>
        <p:blipFill>
          <a:blip r:embed="rId14"/>
          <a:stretch/>
        </p:blipFill>
        <p:spPr>
          <a:xfrm>
            <a:off x="314640" y="6431760"/>
            <a:ext cx="1188720" cy="285480"/>
          </a:xfrm>
          <a:prstGeom prst="rect">
            <a:avLst/>
          </a:prstGeom>
          <a:ln>
            <a:noFill/>
          </a:ln>
        </p:spPr>
      </p:pic>
      <p:pic>
        <p:nvPicPr>
          <p:cNvPr id="3" name="Picture 1" descr="A high angle view of a city&#10;&#10;Description automatically generated"/>
          <p:cNvPicPr/>
          <p:nvPr/>
        </p:nvPicPr>
        <p:blipFill>
          <a:blip r:embed="rId15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>
            <a:noFill/>
          </a:ln>
        </p:spPr>
      </p:pic>
      <p:sp>
        <p:nvSpPr>
          <p:cNvPr id="4" name="CustomShape 3"/>
          <p:cNvSpPr/>
          <p:nvPr/>
        </p:nvSpPr>
        <p:spPr>
          <a:xfrm>
            <a:off x="896760" y="843840"/>
            <a:ext cx="5199120" cy="519912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" name="PlaceHolder 4"/>
          <p:cNvSpPr>
            <a:spLocks noGrp="1"/>
          </p:cNvSpPr>
          <p:nvPr>
            <p:ph type="title"/>
          </p:nvPr>
        </p:nvSpPr>
        <p:spPr>
          <a:xfrm>
            <a:off x="1215360" y="2254320"/>
            <a:ext cx="4516920" cy="9968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</a:pPr>
            <a:r>
              <a:rPr lang="en-US" sz="3600" b="1" strike="noStrike" spc="-1">
                <a:solidFill>
                  <a:srgbClr val="00454D"/>
                </a:solidFill>
                <a:latin typeface="Roboto"/>
                <a:ea typeface="Roboto"/>
              </a:rPr>
              <a:t>Presentation Title (Text size no larger than 32pt)</a:t>
            </a:r>
            <a:endParaRPr lang="en-US" sz="36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1215360" y="1934640"/>
            <a:ext cx="4516920" cy="1936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tabLst>
                <a:tab pos="0" algn="l"/>
              </a:tabLst>
            </a:pPr>
            <a:r>
              <a:rPr lang="en-US" sz="1400" b="0" strike="noStrike" spc="148">
                <a:solidFill>
                  <a:srgbClr val="00454D"/>
                </a:solidFill>
                <a:latin typeface="Roboto"/>
                <a:ea typeface="Roboto Light"/>
              </a:rPr>
              <a:t>MONTH XX, XXXX | LOCATION</a:t>
            </a:r>
            <a:endParaRPr lang="en-US" sz="14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body"/>
          </p:nvPr>
        </p:nvSpPr>
        <p:spPr>
          <a:xfrm>
            <a:off x="1215360" y="4383360"/>
            <a:ext cx="4516920" cy="3319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tabLst>
                <a:tab pos="0" algn="l"/>
              </a:tabLst>
            </a:pPr>
            <a:r>
              <a:rPr lang="en-US" sz="2400" b="0" strike="noStrike" spc="-1">
                <a:solidFill>
                  <a:srgbClr val="00454D"/>
                </a:solidFill>
                <a:latin typeface="Roboto Light"/>
                <a:ea typeface="Roboto Light"/>
              </a:rPr>
              <a:t>First Name, Last Name</a:t>
            </a:r>
            <a:endParaRPr lang="en-US" sz="24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8" name="CustomShape 7"/>
          <p:cNvSpPr/>
          <p:nvPr/>
        </p:nvSpPr>
        <p:spPr>
          <a:xfrm>
            <a:off x="1215360" y="3780720"/>
            <a:ext cx="853920" cy="716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" name="PlaceHolder 8"/>
          <p:cNvSpPr>
            <a:spLocks noGrp="1"/>
          </p:cNvSpPr>
          <p:nvPr>
            <p:ph type="body"/>
          </p:nvPr>
        </p:nvSpPr>
        <p:spPr>
          <a:xfrm>
            <a:off x="1215360" y="4798800"/>
            <a:ext cx="4516920" cy="245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>
              <a:lnSpc>
                <a:spcPct val="100000"/>
              </a:lnSpc>
              <a:spcBef>
                <a:spcPts val="1199"/>
              </a:spcBef>
              <a:spcAft>
                <a:spcPts val="60"/>
              </a:spcAft>
              <a:tabLst>
                <a:tab pos="0" algn="l"/>
              </a:tabLst>
            </a:pPr>
            <a:r>
              <a:rPr lang="en-US" sz="1600" b="0" strike="noStrike" spc="-1">
                <a:solidFill>
                  <a:srgbClr val="00454D"/>
                </a:solidFill>
                <a:latin typeface="Roboto"/>
                <a:ea typeface="Roboto Light"/>
              </a:rPr>
              <a:t>Presenter Affiliation</a:t>
            </a:r>
            <a:endParaRPr lang="en-US" sz="1600" b="0" strike="noStrike" spc="-1">
              <a:solidFill>
                <a:srgbClr val="00454D"/>
              </a:solidFill>
              <a:latin typeface="Roboto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68920" y="5406480"/>
            <a:ext cx="4833720" cy="364680"/>
            <a:chOff x="1168920" y="5406480"/>
            <a:chExt cx="4833720" cy="364680"/>
          </a:xfrm>
        </p:grpSpPr>
        <p:pic>
          <p:nvPicPr>
            <p:cNvPr id="11" name="Picture 1995"/>
            <p:cNvPicPr/>
            <p:nvPr/>
          </p:nvPicPr>
          <p:blipFill>
            <a:blip r:embed="rId16"/>
            <a:stretch/>
          </p:blipFill>
          <p:spPr>
            <a:xfrm>
              <a:off x="1168920" y="5406480"/>
              <a:ext cx="1310760" cy="315720"/>
            </a:xfrm>
            <a:prstGeom prst="rect">
              <a:avLst/>
            </a:prstGeom>
            <a:ln>
              <a:noFill/>
            </a:ln>
          </p:spPr>
        </p:pic>
        <p:sp>
          <p:nvSpPr>
            <p:cNvPr id="12" name="CustomShape 10"/>
            <p:cNvSpPr/>
            <p:nvPr/>
          </p:nvSpPr>
          <p:spPr>
            <a:xfrm>
              <a:off x="2561040" y="5406480"/>
              <a:ext cx="3441600" cy="36468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900" b="0" strike="noStrike" spc="-1">
                  <a:solidFill>
                    <a:srgbClr val="00454D"/>
                  </a:solidFill>
                  <a:latin typeface="Roboto"/>
                  <a:ea typeface="Roboto"/>
                </a:rPr>
                <a:t>ORNL IS MANAGED BY UT-BATTELLE LLC </a:t>
              </a:r>
              <a:br/>
              <a:r>
                <a:rPr lang="en-US" sz="900" b="0" strike="noStrike" spc="-1">
                  <a:solidFill>
                    <a:srgbClr val="00454D"/>
                  </a:solidFill>
                  <a:latin typeface="Roboto"/>
                  <a:ea typeface="Roboto"/>
                </a:rPr>
                <a:t>FOR THE US DEPARTMENT OF ENERGY</a:t>
              </a:r>
              <a:endParaRPr lang="en-US" sz="900" b="0" strike="noStrike" spc="-1">
                <a:latin typeface="Arial"/>
              </a:endParaRPr>
            </a:p>
          </p:txBody>
        </p:sp>
      </p:grpSp>
      <p:pic>
        <p:nvPicPr>
          <p:cNvPr id="13" name="Graphic 4"/>
          <p:cNvPicPr/>
          <p:nvPr/>
        </p:nvPicPr>
        <p:blipFill>
          <a:blip r:embed="rId14"/>
          <a:stretch/>
        </p:blipFill>
        <p:spPr>
          <a:xfrm>
            <a:off x="1227960" y="1141560"/>
            <a:ext cx="1780200" cy="427680"/>
          </a:xfrm>
          <a:prstGeom prst="rect">
            <a:avLst/>
          </a:prstGeom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CustomShape 1"/>
          <p:cNvSpPr/>
          <p:nvPr/>
        </p:nvSpPr>
        <p:spPr>
          <a:xfrm flipH="1">
            <a:off x="11526840" y="6576840"/>
            <a:ext cx="280080" cy="1519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algn="ctr">
              <a:lnSpc>
                <a:spcPct val="90000"/>
              </a:lnSpc>
              <a:tabLst>
                <a:tab pos="230040" algn="l"/>
              </a:tabLst>
            </a:pPr>
            <a:fld id="{DBE0DBC7-DC73-4E6E-A51E-DA23873CAAE1}" type="slidenum">
              <a:rPr lang="en-US" sz="1100" b="1" strike="noStrike" spc="-1">
                <a:solidFill>
                  <a:srgbClr val="DBDCDB"/>
                </a:solidFill>
                <a:latin typeface="Roboto"/>
                <a:ea typeface="Roboto"/>
              </a:rPr>
              <a:t>‹#›</a:t>
            </a:fld>
            <a:endParaRPr lang="en-US" sz="1100" b="0" strike="noStrike" spc="-1">
              <a:latin typeface="Arial"/>
            </a:endParaRPr>
          </a:p>
        </p:txBody>
      </p:sp>
      <p:sp>
        <p:nvSpPr>
          <p:cNvPr id="51" name="CustomShape 2"/>
          <p:cNvSpPr/>
          <p:nvPr/>
        </p:nvSpPr>
        <p:spPr>
          <a:xfrm>
            <a:off x="7599600" y="6576840"/>
            <a:ext cx="3860280" cy="151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r>
              <a:rPr lang="en-US" sz="1000" b="0" strike="noStrike" spc="-1">
                <a:solidFill>
                  <a:srgbClr val="DBDCDB"/>
                </a:solidFill>
                <a:latin typeface="Roboto"/>
                <a:ea typeface="Roboto"/>
              </a:rPr>
              <a:t> </a:t>
            </a:r>
            <a:endParaRPr lang="en-US" sz="1000" b="0" strike="noStrike" spc="-1">
              <a:latin typeface="Arial"/>
            </a:endParaRPr>
          </a:p>
        </p:txBody>
      </p:sp>
      <p:pic>
        <p:nvPicPr>
          <p:cNvPr id="52" name="Graphic 3"/>
          <p:cNvPicPr/>
          <p:nvPr/>
        </p:nvPicPr>
        <p:blipFill>
          <a:blip r:embed="rId16"/>
          <a:stretch/>
        </p:blipFill>
        <p:spPr>
          <a:xfrm>
            <a:off x="314640" y="6431760"/>
            <a:ext cx="1188720" cy="285480"/>
          </a:xfrm>
          <a:prstGeom prst="rect">
            <a:avLst/>
          </a:prstGeom>
          <a:ln>
            <a:noFill/>
          </a:ln>
        </p:spPr>
      </p:pic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314640" y="1825560"/>
            <a:ext cx="5563080" cy="41310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tabLst>
                <a:tab pos="0" algn="l"/>
              </a:tabLst>
            </a:pPr>
            <a:r>
              <a:rPr lang="en-US" sz="1800" b="0" strike="noStrike" spc="-1">
                <a:solidFill>
                  <a:srgbClr val="00454D"/>
                </a:solidFill>
                <a:latin typeface="Roboto"/>
                <a:ea typeface="Roboto"/>
              </a:rPr>
              <a:t>Supporting point 1</a:t>
            </a:r>
            <a:br/>
            <a:r>
              <a:rPr lang="en-US" sz="1800" b="0" strike="noStrike" spc="-1">
                <a:solidFill>
                  <a:srgbClr val="00454D"/>
                </a:solidFill>
                <a:latin typeface="Roboto"/>
                <a:ea typeface="Roboto"/>
              </a:rPr>
              <a:t>Supporting point 2</a:t>
            </a:r>
            <a:br/>
            <a:r>
              <a:rPr lang="en-US" sz="1800" b="0" strike="noStrike" spc="-1">
                <a:solidFill>
                  <a:srgbClr val="00454D"/>
                </a:solidFill>
                <a:latin typeface="Roboto"/>
                <a:ea typeface="Roboto"/>
              </a:rPr>
              <a:t>Supporting point 3</a:t>
            </a:r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6243480" y="1825560"/>
            <a:ext cx="5563080" cy="41310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tabLst>
                <a:tab pos="0" algn="l"/>
              </a:tabLst>
            </a:pPr>
            <a:r>
              <a:rPr lang="en-US" sz="1800" b="0" strike="noStrike" spc="-1">
                <a:solidFill>
                  <a:srgbClr val="00454D"/>
                </a:solidFill>
                <a:latin typeface="Roboto"/>
                <a:ea typeface="Roboto"/>
              </a:rPr>
              <a:t>Supporting point 1</a:t>
            </a:r>
            <a:br/>
            <a:r>
              <a:rPr lang="en-US" sz="1800" b="0" strike="noStrike" spc="-1">
                <a:solidFill>
                  <a:srgbClr val="00454D"/>
                </a:solidFill>
                <a:latin typeface="Roboto"/>
                <a:ea typeface="Roboto"/>
              </a:rPr>
              <a:t>Supporting point 2</a:t>
            </a:r>
            <a:br/>
            <a:r>
              <a:rPr lang="en-US" sz="1800" b="0" strike="noStrike" spc="-1">
                <a:solidFill>
                  <a:srgbClr val="00454D"/>
                </a:solidFill>
                <a:latin typeface="Roboto"/>
                <a:ea typeface="Roboto"/>
              </a:rPr>
              <a:t>Supporting point 3</a:t>
            </a:r>
            <a:endParaRPr lang="en-US" sz="18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55" name="PlaceHolder 5"/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88596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>
                <a:solidFill>
                  <a:srgbClr val="00454D"/>
                </a:solidFill>
                <a:latin typeface="Roboto"/>
                <a:ea typeface="Roboto"/>
              </a:rPr>
              <a:t>One-sentence headline stating the main takeaway message for the slide; no longer than two lines </a:t>
            </a:r>
            <a:endParaRPr lang="en-US" sz="3200" b="0" strike="noStrike" spc="-1">
              <a:solidFill>
                <a:srgbClr val="00454D"/>
              </a:solidFill>
              <a:latin typeface="Roboto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Shape 1"/>
          <p:cNvSpPr txBox="1"/>
          <p:nvPr/>
        </p:nvSpPr>
        <p:spPr>
          <a:xfrm>
            <a:off x="1215360" y="2254320"/>
            <a:ext cx="4516920" cy="9968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</a:pPr>
            <a:r>
              <a:rPr lang="en-US" sz="28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Fusion Neutronics Developments for Fusion Reactor Design and Assessment (FREDA)</a:t>
            </a:r>
            <a:endParaRPr lang="en-US" sz="2800" b="0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93" name="TextShape 2"/>
          <p:cNvSpPr txBox="1"/>
          <p:nvPr/>
        </p:nvSpPr>
        <p:spPr>
          <a:xfrm>
            <a:off x="1215360" y="1934640"/>
            <a:ext cx="4516920" cy="1936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tabLst>
                <a:tab pos="0" algn="l"/>
              </a:tabLst>
            </a:pPr>
            <a:r>
              <a:rPr lang="en-US" sz="1400" b="0" strike="noStrike" spc="148" dirty="0">
                <a:solidFill>
                  <a:srgbClr val="00454D"/>
                </a:solidFill>
                <a:latin typeface="Roboto"/>
                <a:ea typeface="Roboto Light"/>
              </a:rPr>
              <a:t>APRIL 2025</a:t>
            </a:r>
            <a:endParaRPr lang="en-US" sz="1400" b="0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94" name="TextShape 3"/>
          <p:cNvSpPr txBox="1"/>
          <p:nvPr/>
        </p:nvSpPr>
        <p:spPr>
          <a:xfrm>
            <a:off x="1215360" y="4004640"/>
            <a:ext cx="4685400" cy="710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tabLst>
                <a:tab pos="0" algn="l"/>
              </a:tabLst>
            </a:pPr>
            <a:r>
              <a:rPr lang="en-US" sz="2000" b="1" strike="noStrike" spc="-1" dirty="0">
                <a:solidFill>
                  <a:srgbClr val="00454D"/>
                </a:solidFill>
                <a:latin typeface="Roboto Light"/>
                <a:ea typeface="Roboto Light"/>
              </a:rPr>
              <a:t>Jin Whan Bae</a:t>
            </a:r>
            <a:r>
              <a:rPr lang="en-US" sz="2000" b="0" strike="noStrike" spc="-1" dirty="0">
                <a:solidFill>
                  <a:srgbClr val="00454D"/>
                </a:solidFill>
                <a:latin typeface="Roboto Light"/>
                <a:ea typeface="Roboto Light"/>
              </a:rPr>
              <a:t>, Katarzyna Borowiec, Arpan Sircar, Vittorio Badalassi, Cami Collins</a:t>
            </a:r>
            <a:endParaRPr lang="en-US" sz="2000" b="0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95" name="TextShape 4"/>
          <p:cNvSpPr txBox="1"/>
          <p:nvPr/>
        </p:nvSpPr>
        <p:spPr>
          <a:xfrm>
            <a:off x="1215360" y="4798800"/>
            <a:ext cx="4516920" cy="245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100000"/>
              </a:lnSpc>
              <a:spcBef>
                <a:spcPts val="1199"/>
              </a:spcBef>
              <a:spcAft>
                <a:spcPts val="60"/>
              </a:spcAft>
              <a:tabLst>
                <a:tab pos="0" algn="l"/>
              </a:tabLst>
            </a:pPr>
            <a:r>
              <a:rPr lang="en-US" sz="1600" b="0" strike="noStrike" spc="-1">
                <a:solidFill>
                  <a:srgbClr val="00454D"/>
                </a:solidFill>
                <a:latin typeface="Roboto"/>
                <a:ea typeface="Roboto Light"/>
              </a:rPr>
              <a:t>Oak Ridge National Laboratory</a:t>
            </a:r>
            <a:endParaRPr lang="en-US" sz="1600" b="0" strike="noStrike" spc="-1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B966F-BA2C-5756-6AEA-4AA8FA78C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640" y="365040"/>
            <a:ext cx="11491920" cy="1363552"/>
          </a:xfrm>
        </p:spPr>
        <p:txBody>
          <a:bodyPr/>
          <a:lstStyle/>
          <a:p>
            <a:r>
              <a:rPr lang="en-US" dirty="0"/>
              <a:t>Added parametric geometry generation (Katarzyna Borowiec)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7F8B83-75AC-91C8-BA06-D3A44BB6D705}"/>
              </a:ext>
            </a:extLst>
          </p:cNvPr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4F5FAE-EF77-9911-244E-E9F47D4479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4282" y="1825560"/>
            <a:ext cx="5474368" cy="41273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2952D09-3EE0-5DB4-57D8-71FD80082A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640" y="2134379"/>
            <a:ext cx="6186062" cy="291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4726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4111462-9A25-91CC-198E-F1A8064B84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4692" y="1825625"/>
            <a:ext cx="3804821" cy="4131422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sz="3600" dirty="0"/>
              <a:t>Multi-dimensional sensitivity study for various material and design choices for Tokamak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D24B58B-DEF8-42A1-CF45-E728F65DB28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53235" y="1825625"/>
            <a:ext cx="7424073" cy="354375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1531FEB-23E4-551E-D322-6A3EFF83D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Previous works: Exploring impact of material dimension and composition for tokamaks</a:t>
            </a:r>
          </a:p>
        </p:txBody>
      </p:sp>
    </p:spTree>
    <p:extLst>
      <p:ext uri="{BB962C8B-B14F-4D97-AF65-F5344CB8AC3E}">
        <p14:creationId xmlns:p14="http://schemas.microsoft.com/office/powerpoint/2010/main" val="31670524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3624B-566F-2B08-6D0F-0A5038898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1332940-ADB8-1D56-15F7-448589AAF6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4692" y="1502024"/>
            <a:ext cx="11492432" cy="4131422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sz="2400" dirty="0"/>
              <a:t>TBR response to material thickness / selection is dependent on other configurations</a:t>
            </a:r>
          </a:p>
          <a:p>
            <a:pPr marL="1028700" lvl="1" indent="-342900">
              <a:buFont typeface="+mj-lt"/>
              <a:buAutoNum type="arabicPeriod"/>
            </a:pPr>
            <a:r>
              <a:rPr lang="en-US" dirty="0"/>
              <a:t>E.g., Be multiplier increases TBR only if Li enrichment is high AND vacuum vessels are thin enough</a:t>
            </a:r>
          </a:p>
          <a:p>
            <a:pPr marL="1028700" lvl="1" indent="-342900">
              <a:buFont typeface="+mj-lt"/>
              <a:buAutoNum type="arabicPeriod"/>
            </a:pPr>
            <a:r>
              <a:rPr lang="en-US" dirty="0"/>
              <a:t>Designing for increase in TBR can lead to increased specific activity of vacuum vessel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DB7EA23-6015-A34B-A2F9-9F599FB6D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Previous works: Exploring impact of material dimension and composition for tokamaks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1E1C26-4115-4FCC-379E-B8033CE074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6417" y="3265645"/>
            <a:ext cx="7772400" cy="3592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1034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006B660-ABD8-723D-62D1-79B083EFAD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4691" y="1147547"/>
            <a:ext cx="5563532" cy="413142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Wrap the entire neutronics workflow to an optimization driver to automate design space exploration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E73965-6D4E-9910-0E6D-8932AC0DB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Previous works: Automated optimization of tokamak geometry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7DC200-9E87-CB19-637E-858AF619B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592" y="1043364"/>
            <a:ext cx="5430529" cy="370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092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AB211-2D3D-F5C3-519A-46C276DBD8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4AFCFEF-97DB-5911-601C-DBDBBA812F9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84877" y="808324"/>
            <a:ext cx="6153710" cy="245059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56C0EB9-0F55-7BB6-B582-28234E7AC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Previous works: Automated optimization of tokamak geometry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64F77D-5CD2-5954-1A22-C8BB50A676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8137" y="3100736"/>
            <a:ext cx="8971305" cy="366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9347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Shape 1"/>
          <p:cNvSpPr txBox="1"/>
          <p:nvPr/>
        </p:nvSpPr>
        <p:spPr>
          <a:xfrm>
            <a:off x="314640" y="365040"/>
            <a:ext cx="1149192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Nuclear data uncertainty propagation – Total Monte Carlo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07" name="TextShape 2"/>
          <p:cNvSpPr txBox="1"/>
          <p:nvPr/>
        </p:nvSpPr>
        <p:spPr>
          <a:xfrm>
            <a:off x="314640" y="1363320"/>
            <a:ext cx="5563080" cy="4131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6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Develop SANDY–</a:t>
            </a:r>
            <a:r>
              <a:rPr lang="en-US" sz="3600" b="0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OpenMC</a:t>
            </a:r>
            <a:r>
              <a:rPr lang="en-US" sz="36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 coupling</a:t>
            </a:r>
            <a:endParaRPr lang="en-US" sz="3600" b="0" strike="noStrike" spc="-1" dirty="0">
              <a:solidFill>
                <a:srgbClr val="00454D"/>
              </a:solidFill>
              <a:latin typeface="Roboto"/>
            </a:endParaRPr>
          </a:p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6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Use any full </a:t>
            </a:r>
            <a:r>
              <a:rPr lang="en-US" sz="3600" b="0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OpenMC</a:t>
            </a:r>
            <a:r>
              <a:rPr lang="en-US" sz="36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 input XML files to generate N random nuclear data library samples</a:t>
            </a:r>
            <a:endParaRPr lang="en-US" sz="3600" b="0" strike="noStrike" spc="-1" dirty="0">
              <a:solidFill>
                <a:srgbClr val="00454D"/>
              </a:solidFill>
              <a:latin typeface="Roboto"/>
            </a:endParaRPr>
          </a:p>
        </p:txBody>
      </p:sp>
      <p:pic>
        <p:nvPicPr>
          <p:cNvPr id="108" name="Picture 1"/>
          <p:cNvPicPr/>
          <p:nvPr/>
        </p:nvPicPr>
        <p:blipFill>
          <a:blip r:embed="rId2"/>
          <a:stretch/>
        </p:blipFill>
        <p:spPr>
          <a:xfrm>
            <a:off x="6435000" y="1380960"/>
            <a:ext cx="5362200" cy="4114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950EA0-16FE-9D95-21BD-7C9A38E50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Shape 1">
            <a:extLst>
              <a:ext uri="{FF2B5EF4-FFF2-40B4-BE49-F238E27FC236}">
                <a16:creationId xmlns:a16="http://schemas.microsoft.com/office/drawing/2014/main" id="{F014AD31-5CCB-0776-00BB-794FB158D40B}"/>
              </a:ext>
            </a:extLst>
          </p:cNvPr>
          <p:cNvSpPr txBox="1"/>
          <p:nvPr/>
        </p:nvSpPr>
        <p:spPr>
          <a:xfrm>
            <a:off x="314640" y="365040"/>
            <a:ext cx="1149192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Nuclear data uncertainty propagation – Total Monte Carlo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07" name="TextShape 2">
            <a:extLst>
              <a:ext uri="{FF2B5EF4-FFF2-40B4-BE49-F238E27FC236}">
                <a16:creationId xmlns:a16="http://schemas.microsoft.com/office/drawing/2014/main" id="{FFEC0D37-F174-2904-98CF-541D3F3F8D12}"/>
              </a:ext>
            </a:extLst>
          </p:cNvPr>
          <p:cNvSpPr txBox="1"/>
          <p:nvPr/>
        </p:nvSpPr>
        <p:spPr>
          <a:xfrm>
            <a:off x="314640" y="1363320"/>
            <a:ext cx="5563080" cy="4131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Tested for Jezebel (critical sphere)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  <a:p>
            <a:pPr marL="971640" lvl="1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Uncertainty (standard deviation of metric) is similar to existing code: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  <a:p>
            <a:pPr marL="1428840" lvl="2" indent="-22824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8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TSUAMI-IP: 598.19 </a:t>
            </a:r>
            <a:r>
              <a:rPr lang="en-US" sz="2800" b="0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pcm</a:t>
            </a:r>
            <a:endParaRPr lang="en-US" sz="2800" b="0" strike="noStrike" spc="-1" dirty="0">
              <a:solidFill>
                <a:srgbClr val="00454D"/>
              </a:solidFill>
              <a:latin typeface="Roboto"/>
            </a:endParaRPr>
          </a:p>
          <a:p>
            <a:pPr marL="1428840" lvl="2" indent="-22824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800" b="0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OpenMC</a:t>
            </a:r>
            <a:r>
              <a:rPr lang="en-US" sz="28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 TMC: 571.01 </a:t>
            </a:r>
            <a:r>
              <a:rPr lang="en-US" sz="2800" b="0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pcm</a:t>
            </a:r>
            <a:endParaRPr lang="en-US" sz="2800" b="0" strike="noStrike" spc="-1" dirty="0">
              <a:solidFill>
                <a:srgbClr val="00454D"/>
              </a:solidFill>
              <a:latin typeface="Roboto"/>
            </a:endParaRPr>
          </a:p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Too computationally heavy for regular analyses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  <p:pic>
        <p:nvPicPr>
          <p:cNvPr id="108" name="Picture 1">
            <a:extLst>
              <a:ext uri="{FF2B5EF4-FFF2-40B4-BE49-F238E27FC236}">
                <a16:creationId xmlns:a16="http://schemas.microsoft.com/office/drawing/2014/main" id="{E1FC9041-F6A7-6828-8607-4193A6147AB4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6435000" y="1380960"/>
            <a:ext cx="5362200" cy="41144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03905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314640" y="365040"/>
            <a:ext cx="1149192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Nuclear data uncertainty propagation – Sensitivity coefficient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10" name="TextShape 2"/>
          <p:cNvSpPr txBox="1"/>
          <p:nvPr/>
        </p:nvSpPr>
        <p:spPr>
          <a:xfrm>
            <a:off x="314639" y="1363320"/>
            <a:ext cx="11096571" cy="4131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Pursuing multiple avenues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  <a:p>
            <a:pPr marL="971640" lvl="1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MCNP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  <a:p>
            <a:pPr marL="1428840" lvl="2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8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Using PERT cards</a:t>
            </a:r>
            <a:endParaRPr lang="en-US" sz="2800" b="0" strike="noStrike" spc="-1" dirty="0">
              <a:solidFill>
                <a:srgbClr val="00454D"/>
              </a:solidFill>
              <a:latin typeface="Roboto"/>
            </a:endParaRPr>
          </a:p>
          <a:p>
            <a:pPr marL="971640" lvl="1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Shift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  <a:p>
            <a:pPr marL="1428840" lvl="2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8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SCALE nuclear data sensitivity functionality (TSUNAMI)</a:t>
            </a:r>
            <a:endParaRPr lang="en-US" sz="2800" b="0" strike="noStrike" spc="-1" dirty="0">
              <a:solidFill>
                <a:srgbClr val="00454D"/>
              </a:solidFill>
              <a:latin typeface="Roboto"/>
            </a:endParaRPr>
          </a:p>
          <a:p>
            <a:pPr marL="971640" lvl="1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200" b="0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OpenMC</a:t>
            </a:r>
            <a:endParaRPr lang="en-US" sz="2800" b="0" strike="noStrike" spc="-1" dirty="0">
              <a:solidFill>
                <a:srgbClr val="00454D"/>
              </a:solidFill>
              <a:latin typeface="Roboto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</a:pPr>
            <a:endParaRPr lang="en-US" sz="2800" b="0" strike="noStrike" spc="-1" dirty="0">
              <a:solidFill>
                <a:srgbClr val="00454D"/>
              </a:solidFill>
              <a:latin typeface="Roboto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</a:pPr>
            <a:endParaRPr lang="en-US" sz="2800" b="0" strike="noStrike" spc="-1" dirty="0">
              <a:solidFill>
                <a:srgbClr val="00454D"/>
              </a:solidFill>
              <a:latin typeface="Roboto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</a:pPr>
            <a:endParaRPr lang="en-US" sz="2800" b="0" strike="noStrike" spc="-1" dirty="0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71A094-2C0F-2D7C-7ED9-F6E250070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xtShape 1">
            <a:extLst>
              <a:ext uri="{FF2B5EF4-FFF2-40B4-BE49-F238E27FC236}">
                <a16:creationId xmlns:a16="http://schemas.microsoft.com/office/drawing/2014/main" id="{AB8DCED9-0C51-F917-7BD4-028DF9CBC761}"/>
              </a:ext>
            </a:extLst>
          </p:cNvPr>
          <p:cNvSpPr txBox="1"/>
          <p:nvPr/>
        </p:nvSpPr>
        <p:spPr>
          <a:xfrm>
            <a:off x="314639" y="1825560"/>
            <a:ext cx="11723031" cy="4131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>
            <a:noAutofit/>
          </a:bodyPr>
          <a:lstStyle/>
          <a:p>
            <a:pPr marL="285750" indent="-285115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8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Impact of activation metrics with operational modeling</a:t>
            </a:r>
            <a:endParaRPr lang="en-US" sz="2800" b="0" strike="noStrike" spc="-1" dirty="0">
              <a:solidFill>
                <a:srgbClr val="00454D"/>
              </a:solidFill>
              <a:latin typeface="Roboto"/>
            </a:endParaRPr>
          </a:p>
          <a:p>
            <a:pPr marL="971550" lvl="1" indent="-285115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8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Constant, scaled, explicit</a:t>
            </a:r>
            <a:endParaRPr lang="en-US" sz="2800" b="0" strike="noStrike" spc="-1" dirty="0">
              <a:solidFill>
                <a:srgbClr val="00454D"/>
              </a:solidFill>
              <a:latin typeface="Roboto"/>
            </a:endParaRPr>
          </a:p>
          <a:p>
            <a:pPr marL="285750" indent="-285115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8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Leveraging experience from molten salt reactors, in which the fuel flows in and out of the core</a:t>
            </a:r>
            <a:endParaRPr lang="en-US" sz="2800" b="0" strike="noStrike" spc="-1" dirty="0">
              <a:solidFill>
                <a:srgbClr val="00454D"/>
              </a:solidFill>
              <a:latin typeface="Roboto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</a:pPr>
            <a:endParaRPr lang="en-US" sz="2800" b="0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12" name="TextShape 2">
            <a:extLst>
              <a:ext uri="{FF2B5EF4-FFF2-40B4-BE49-F238E27FC236}">
                <a16:creationId xmlns:a16="http://schemas.microsoft.com/office/drawing/2014/main" id="{8A2B140C-5A42-6140-171F-83F10888EEBC}"/>
              </a:ext>
            </a:extLst>
          </p:cNvPr>
          <p:cNvSpPr txBox="1"/>
          <p:nvPr/>
        </p:nvSpPr>
        <p:spPr>
          <a:xfrm>
            <a:off x="314640" y="365040"/>
            <a:ext cx="414684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Pulsed operation modeling impact on activation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  <p:pic>
        <p:nvPicPr>
          <p:cNvPr id="113" name="Picture 4">
            <a:extLst>
              <a:ext uri="{FF2B5EF4-FFF2-40B4-BE49-F238E27FC236}">
                <a16:creationId xmlns:a16="http://schemas.microsoft.com/office/drawing/2014/main" id="{36EB685A-0BC2-5490-9F42-FE9BAE4C4B05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7093968" y="3720229"/>
            <a:ext cx="4473000" cy="3137770"/>
          </a:xfrm>
          <a:prstGeom prst="rect">
            <a:avLst/>
          </a:prstGeom>
          <a:ln>
            <a:noFill/>
          </a:ln>
        </p:spPr>
      </p:pic>
      <p:pic>
        <p:nvPicPr>
          <p:cNvPr id="114" name="Picture 8">
            <a:extLst>
              <a:ext uri="{FF2B5EF4-FFF2-40B4-BE49-F238E27FC236}">
                <a16:creationId xmlns:a16="http://schemas.microsoft.com/office/drawing/2014/main" id="{F65AA9F2-1D9A-1465-4D39-052935511274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2080011" y="3720229"/>
            <a:ext cx="4762937" cy="3137771"/>
          </a:xfrm>
          <a:prstGeom prst="rect">
            <a:avLst/>
          </a:prstGeom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543E478-506B-E338-85BD-F2662221B0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9499" y="-9388"/>
            <a:ext cx="4042501" cy="1821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0975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xtShape 1"/>
          <p:cNvSpPr txBox="1"/>
          <p:nvPr/>
        </p:nvSpPr>
        <p:spPr>
          <a:xfrm>
            <a:off x="314640" y="1048946"/>
            <a:ext cx="11257560" cy="4131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>
            <a:noAutofit/>
          </a:bodyPr>
          <a:lstStyle/>
          <a:p>
            <a:pPr marL="285750" indent="-285115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800" spc="-1" dirty="0">
                <a:solidFill>
                  <a:srgbClr val="00454D"/>
                </a:solidFill>
                <a:latin typeface="Roboto"/>
                <a:ea typeface="Roboto"/>
              </a:rPr>
              <a:t>'Scaled' is</a:t>
            </a:r>
            <a:r>
              <a:rPr lang="en-US" sz="28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 a computationally optimal approach to activate pulsed-operation activation</a:t>
            </a:r>
            <a:endParaRPr lang="en-US" sz="2800" b="0" strike="noStrike" spc="-1" dirty="0">
              <a:solidFill>
                <a:srgbClr val="00454D"/>
              </a:solidFill>
              <a:latin typeface="Roboto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</a:pPr>
            <a:endParaRPr lang="en-US" sz="2800" b="0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12" name="TextShape 2"/>
          <p:cNvSpPr txBox="1"/>
          <p:nvPr/>
        </p:nvSpPr>
        <p:spPr>
          <a:xfrm>
            <a:off x="314640" y="365040"/>
            <a:ext cx="11459826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Pulsed operation modeling impact on activation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  <p:pic>
        <p:nvPicPr>
          <p:cNvPr id="115" name="Picture 9"/>
          <p:cNvPicPr/>
          <p:nvPr/>
        </p:nvPicPr>
        <p:blipFill>
          <a:blip r:embed="rId2"/>
          <a:stretch/>
        </p:blipFill>
        <p:spPr>
          <a:xfrm>
            <a:off x="2193982" y="1972612"/>
            <a:ext cx="8515771" cy="452034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Content Placeholder 4"/>
          <p:cNvPicPr/>
          <p:nvPr/>
        </p:nvPicPr>
        <p:blipFill>
          <a:blip r:embed="rId3"/>
          <a:stretch/>
        </p:blipFill>
        <p:spPr>
          <a:xfrm>
            <a:off x="314640" y="1153440"/>
            <a:ext cx="11294853" cy="5274453"/>
          </a:xfrm>
          <a:prstGeom prst="rect">
            <a:avLst/>
          </a:prstGeom>
          <a:ln>
            <a:noFill/>
          </a:ln>
        </p:spPr>
      </p:pic>
      <p:sp>
        <p:nvSpPr>
          <p:cNvPr id="97" name="TextShape 1"/>
          <p:cNvSpPr txBox="1"/>
          <p:nvPr/>
        </p:nvSpPr>
        <p:spPr>
          <a:xfrm>
            <a:off x="314640" y="365040"/>
            <a:ext cx="1149192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Fusion Energy Reactor Models Integrator (FERMI) Fusion Reactor Design and Assessment (FREDA)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Shape 1"/>
          <p:cNvSpPr txBox="1"/>
          <p:nvPr/>
        </p:nvSpPr>
        <p:spPr>
          <a:xfrm>
            <a:off x="314640" y="365040"/>
            <a:ext cx="1149192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Neutronics coupling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  <p:pic>
        <p:nvPicPr>
          <p:cNvPr id="105" name="Picture 12"/>
          <p:cNvPicPr/>
          <p:nvPr/>
        </p:nvPicPr>
        <p:blipFill>
          <a:blip r:embed="rId2"/>
          <a:stretch/>
        </p:blipFill>
        <p:spPr>
          <a:xfrm>
            <a:off x="1343160" y="948960"/>
            <a:ext cx="9505440" cy="5628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Shape 1"/>
          <p:cNvSpPr txBox="1"/>
          <p:nvPr/>
        </p:nvSpPr>
        <p:spPr>
          <a:xfrm>
            <a:off x="314640" y="1713960"/>
            <a:ext cx="4019365" cy="4131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>
            <a:noAutofit/>
          </a:bodyPr>
          <a:lstStyle/>
          <a:p>
            <a:pPr marL="285750" indent="-285115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200" b="0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OpenMC</a:t>
            </a: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 unstructured mesh tally </a:t>
            </a:r>
            <a:r>
              <a:rPr lang="en-US" sz="3200" spc="-1" dirty="0">
                <a:solidFill>
                  <a:srgbClr val="00454D"/>
                </a:solidFill>
                <a:latin typeface="Roboto"/>
                <a:ea typeface="Roboto"/>
              </a:rPr>
              <a:t>→</a:t>
            </a: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 VTK </a:t>
            </a:r>
            <a:r>
              <a:rPr lang="en-US" sz="3200" spc="-1" dirty="0">
                <a:solidFill>
                  <a:srgbClr val="00454D"/>
                </a:solidFill>
                <a:latin typeface="Roboto"/>
                <a:ea typeface="Roboto"/>
              </a:rPr>
              <a:t>→</a:t>
            </a: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 </a:t>
            </a:r>
            <a:r>
              <a:rPr lang="en-US" sz="3200" b="0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OpenFOAM</a:t>
            </a: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 mesh and data files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  <a:p>
            <a:pPr marL="285750" indent="-285115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Impact of pulsed operation + decay heat for transient modeling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</a:pPr>
            <a:endParaRPr lang="en-US" sz="2000" b="0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17" name="TextShape 2"/>
          <p:cNvSpPr txBox="1"/>
          <p:nvPr/>
        </p:nvSpPr>
        <p:spPr>
          <a:xfrm>
            <a:off x="314640" y="365040"/>
            <a:ext cx="414684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Pulsed operation modeling impact on CFD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  <p:pic>
        <p:nvPicPr>
          <p:cNvPr id="118" name="Picture 4"/>
          <p:cNvPicPr/>
          <p:nvPr/>
        </p:nvPicPr>
        <p:blipFill>
          <a:blip r:embed="rId2"/>
          <a:stretch/>
        </p:blipFill>
        <p:spPr>
          <a:xfrm>
            <a:off x="5303016" y="164520"/>
            <a:ext cx="6574344" cy="5680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1041B-1CD5-2E39-1E22-1066BFBBB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Shape 1">
            <a:extLst>
              <a:ext uri="{FF2B5EF4-FFF2-40B4-BE49-F238E27FC236}">
                <a16:creationId xmlns:a16="http://schemas.microsoft.com/office/drawing/2014/main" id="{6AF32855-FD3B-71F3-81BE-5A79AFE87B87}"/>
              </a:ext>
            </a:extLst>
          </p:cNvPr>
          <p:cNvSpPr txBox="1"/>
          <p:nvPr/>
        </p:nvSpPr>
        <p:spPr>
          <a:xfrm>
            <a:off x="314640" y="1052186"/>
            <a:ext cx="11472352" cy="479277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>
            <a:noAutofit/>
          </a:bodyPr>
          <a:lstStyle/>
          <a:p>
            <a:pPr marL="285750" indent="-285115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6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Decay heat is obtained at 2 </a:t>
            </a:r>
            <a:r>
              <a:rPr lang="en-US" sz="3600" spc="-1" dirty="0">
                <a:solidFill>
                  <a:srgbClr val="00454D"/>
                </a:solidFill>
                <a:latin typeface="Roboto"/>
                <a:ea typeface="Roboto"/>
              </a:rPr>
              <a:t>Effective Full Power Years (EFPY) </a:t>
            </a:r>
            <a:r>
              <a:rPr lang="en-US" sz="36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for tetrahedral mesh</a:t>
            </a:r>
            <a:endParaRPr lang="en-US" sz="3600" b="0" strike="noStrike" spc="-1" dirty="0">
              <a:solidFill>
                <a:srgbClr val="00454D"/>
              </a:solidFill>
              <a:latin typeface="Roboto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</a:pPr>
            <a:endParaRPr lang="en-US" sz="1800" b="0" strike="noStrike" spc="-1" dirty="0">
              <a:solidFill>
                <a:srgbClr val="00454D"/>
              </a:solidFill>
              <a:latin typeface="Roboto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</a:pPr>
            <a:endParaRPr lang="en-US" sz="1800" b="0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17" name="TextShape 2">
            <a:extLst>
              <a:ext uri="{FF2B5EF4-FFF2-40B4-BE49-F238E27FC236}">
                <a16:creationId xmlns:a16="http://schemas.microsoft.com/office/drawing/2014/main" id="{9B0DA518-42A3-F3F4-EE22-7AB6687B814E}"/>
              </a:ext>
            </a:extLst>
          </p:cNvPr>
          <p:cNvSpPr txBox="1"/>
          <p:nvPr/>
        </p:nvSpPr>
        <p:spPr>
          <a:xfrm>
            <a:off x="314639" y="365040"/>
            <a:ext cx="11209305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Pulsed operation modeling impact on CFD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  <p:pic>
        <p:nvPicPr>
          <p:cNvPr id="119" name="Picture 7">
            <a:extLst>
              <a:ext uri="{FF2B5EF4-FFF2-40B4-BE49-F238E27FC236}">
                <a16:creationId xmlns:a16="http://schemas.microsoft.com/office/drawing/2014/main" id="{4687834D-3F47-AB83-E400-EABFC54C3C92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506968" y="2135708"/>
            <a:ext cx="11016975" cy="403962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26857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Shape 1"/>
          <p:cNvSpPr txBox="1"/>
          <p:nvPr/>
        </p:nvSpPr>
        <p:spPr>
          <a:xfrm>
            <a:off x="305280" y="1082160"/>
            <a:ext cx="6954362" cy="4800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CFD results </a:t>
            </a:r>
            <a:r>
              <a:rPr lang="en-US" sz="3200" spc="-1" dirty="0">
                <a:solidFill>
                  <a:srgbClr val="00454D"/>
                </a:solidFill>
                <a:latin typeface="Roboto"/>
                <a:ea typeface="Roboto"/>
              </a:rPr>
              <a:t>→</a:t>
            </a: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 Neutronics mesh </a:t>
            </a:r>
            <a:r>
              <a:rPr lang="en-US" sz="3200" spc="-1" dirty="0">
                <a:solidFill>
                  <a:srgbClr val="00454D"/>
                </a:solidFill>
                <a:latin typeface="Roboto"/>
                <a:ea typeface="Roboto"/>
              </a:rPr>
              <a:t>→</a:t>
            </a: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 sub-</a:t>
            </a:r>
            <a:r>
              <a:rPr lang="en-US" sz="3200" b="0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OpenMC</a:t>
            </a: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-cells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200" b="0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KMeans</a:t>
            </a: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 clustering for subdomain creation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  <a:p>
            <a:pPr marL="971640" lvl="1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Splitting one </a:t>
            </a:r>
            <a:r>
              <a:rPr lang="en-US" sz="3200" b="0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OpenMC</a:t>
            </a: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 ‘cell’ to multiple ‘cells’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Automated material and property labeling to </a:t>
            </a:r>
            <a:r>
              <a:rPr lang="en-US" sz="3200" b="0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OpenMC</a:t>
            </a: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 file generation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tabLst>
                <a:tab pos="0" algn="l"/>
              </a:tabLst>
            </a:pP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22" name="TextShape 2"/>
          <p:cNvSpPr txBox="1"/>
          <p:nvPr/>
        </p:nvSpPr>
        <p:spPr>
          <a:xfrm>
            <a:off x="305280" y="365040"/>
            <a:ext cx="1149192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Neutronics–CFD coupling feedback modeling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24" name="CustomShape 3"/>
          <p:cNvSpPr/>
          <p:nvPr/>
        </p:nvSpPr>
        <p:spPr>
          <a:xfrm>
            <a:off x="6623728" y="808020"/>
            <a:ext cx="6306480" cy="4131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algn="ctr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tabLst>
                <a:tab pos="0" algn="l"/>
              </a:tabLst>
            </a:pPr>
            <a:r>
              <a:rPr lang="en-US" sz="18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CFD result</a:t>
            </a:r>
            <a:endParaRPr lang="en-US" sz="1800" b="0" strike="noStrike" spc="-1" dirty="0">
              <a:latin typeface="Arial"/>
            </a:endParaRPr>
          </a:p>
        </p:txBody>
      </p:sp>
      <p:pic>
        <p:nvPicPr>
          <p:cNvPr id="2" name="Picture 8">
            <a:extLst>
              <a:ext uri="{FF2B5EF4-FFF2-40B4-BE49-F238E27FC236}">
                <a16:creationId xmlns:a16="http://schemas.microsoft.com/office/drawing/2014/main" id="{D1E8FD73-7472-73DC-312A-C8909DB1191C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7259642" y="1082160"/>
            <a:ext cx="4537558" cy="5168328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CC2A6F-7153-60A5-A72B-45F925D1D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Content Placeholder 4">
            <a:extLst>
              <a:ext uri="{FF2B5EF4-FFF2-40B4-BE49-F238E27FC236}">
                <a16:creationId xmlns:a16="http://schemas.microsoft.com/office/drawing/2014/main" id="{4BB5186B-97F7-0BAF-CC07-BDBFCD80C4D9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4317648" y="1653766"/>
            <a:ext cx="3799218" cy="4671878"/>
          </a:xfrm>
          <a:prstGeom prst="rect">
            <a:avLst/>
          </a:prstGeom>
          <a:ln>
            <a:noFill/>
          </a:ln>
        </p:spPr>
      </p:pic>
      <p:sp>
        <p:nvSpPr>
          <p:cNvPr id="122" name="TextShape 2">
            <a:extLst>
              <a:ext uri="{FF2B5EF4-FFF2-40B4-BE49-F238E27FC236}">
                <a16:creationId xmlns:a16="http://schemas.microsoft.com/office/drawing/2014/main" id="{2644F1D0-5FBC-B808-95D1-95708B3944B0}"/>
              </a:ext>
            </a:extLst>
          </p:cNvPr>
          <p:cNvSpPr txBox="1"/>
          <p:nvPr/>
        </p:nvSpPr>
        <p:spPr>
          <a:xfrm>
            <a:off x="305280" y="365040"/>
            <a:ext cx="1149192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Neutronics–CFD coupling feedback modeling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  <p:pic>
        <p:nvPicPr>
          <p:cNvPr id="123" name="Picture 5">
            <a:extLst>
              <a:ext uri="{FF2B5EF4-FFF2-40B4-BE49-F238E27FC236}">
                <a16:creationId xmlns:a16="http://schemas.microsoft.com/office/drawing/2014/main" id="{A4398D86-A7B3-1F79-902E-F1257BBDF65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8116865" y="1650166"/>
            <a:ext cx="4012369" cy="4671878"/>
          </a:xfrm>
          <a:prstGeom prst="rect">
            <a:avLst/>
          </a:prstGeom>
          <a:ln>
            <a:noFill/>
          </a:ln>
        </p:spPr>
      </p:pic>
      <p:sp>
        <p:nvSpPr>
          <p:cNvPr id="124" name="CustomShape 3">
            <a:extLst>
              <a:ext uri="{FF2B5EF4-FFF2-40B4-BE49-F238E27FC236}">
                <a16:creationId xmlns:a16="http://schemas.microsoft.com/office/drawing/2014/main" id="{7A9C5DD4-31D9-0B8C-6136-E2F1AF6FB540}"/>
              </a:ext>
            </a:extLst>
          </p:cNvPr>
          <p:cNvSpPr/>
          <p:nvPr/>
        </p:nvSpPr>
        <p:spPr>
          <a:xfrm>
            <a:off x="663879" y="1073234"/>
            <a:ext cx="10910170" cy="4131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algn="ctr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tabLst>
                <a:tab pos="0" algn="l"/>
              </a:tabLst>
            </a:pPr>
            <a:r>
              <a:rPr lang="en-US" sz="40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CFD result, N=1 vs N=25 for each region</a:t>
            </a:r>
            <a:endParaRPr lang="en-US" sz="4000" b="0" strike="noStrike" spc="-1" dirty="0">
              <a:latin typeface="Arial"/>
            </a:endParaRPr>
          </a:p>
        </p:txBody>
      </p:sp>
      <p:pic>
        <p:nvPicPr>
          <p:cNvPr id="125" name="Picture 8">
            <a:extLst>
              <a:ext uri="{FF2B5EF4-FFF2-40B4-BE49-F238E27FC236}">
                <a16:creationId xmlns:a16="http://schemas.microsoft.com/office/drawing/2014/main" id="{D61F29E2-76CF-AEF0-242E-EE49063CF6F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305279" y="1653766"/>
            <a:ext cx="4012369" cy="467187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30853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EDB0E62-B7B5-68A0-D633-A7F90941FE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9964" y="1584634"/>
            <a:ext cx="7232036" cy="3413251"/>
          </a:xfrm>
          <a:prstGeom prst="rect">
            <a:avLst/>
          </a:prstGeom>
        </p:spPr>
      </p:pic>
      <p:sp>
        <p:nvSpPr>
          <p:cNvPr id="126" name="TextShape 1"/>
          <p:cNvSpPr txBox="1"/>
          <p:nvPr/>
        </p:nvSpPr>
        <p:spPr>
          <a:xfrm>
            <a:off x="314640" y="1361160"/>
            <a:ext cx="5781360" cy="4131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>
            <a:noAutofit/>
          </a:bodyPr>
          <a:lstStyle/>
          <a:p>
            <a:pPr marL="285750" indent="-285115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48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Little observed bulk TBR difference if volume-average temperature and density </a:t>
            </a:r>
            <a:r>
              <a:rPr lang="en-US" sz="4800" spc="-1" dirty="0">
                <a:solidFill>
                  <a:srgbClr val="00454D"/>
                </a:solidFill>
                <a:latin typeface="Roboto"/>
                <a:ea typeface="Roboto"/>
              </a:rPr>
              <a:t>are </a:t>
            </a:r>
            <a:r>
              <a:rPr lang="en-US" sz="48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constant</a:t>
            </a:r>
            <a:endParaRPr lang="en-US" sz="4800" b="0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27" name="TextShape 2"/>
          <p:cNvSpPr txBox="1"/>
          <p:nvPr/>
        </p:nvSpPr>
        <p:spPr>
          <a:xfrm>
            <a:off x="314640" y="365040"/>
            <a:ext cx="619524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Neutronics–CFD coupling feedback modeling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BF1691-858D-4DD9-006F-56BA50930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Shape 1">
            <a:extLst>
              <a:ext uri="{FF2B5EF4-FFF2-40B4-BE49-F238E27FC236}">
                <a16:creationId xmlns:a16="http://schemas.microsoft.com/office/drawing/2014/main" id="{17F3FD00-FB97-3B9E-98FB-19A26F0A030D}"/>
              </a:ext>
            </a:extLst>
          </p:cNvPr>
          <p:cNvSpPr txBox="1"/>
          <p:nvPr/>
        </p:nvSpPr>
        <p:spPr>
          <a:xfrm>
            <a:off x="314640" y="1361160"/>
            <a:ext cx="5422281" cy="4131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>
            <a:noAutofit/>
          </a:bodyPr>
          <a:lstStyle/>
          <a:p>
            <a:pPr marL="285750" indent="-285115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40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Local tritium-breeding reaction (~flux) </a:t>
            </a:r>
            <a:r>
              <a:rPr lang="en-US" sz="4000" spc="-1" dirty="0">
                <a:solidFill>
                  <a:srgbClr val="00454D"/>
                </a:solidFill>
                <a:latin typeface="Roboto"/>
                <a:ea typeface="Roboto"/>
              </a:rPr>
              <a:t>rates</a:t>
            </a:r>
            <a:r>
              <a:rPr lang="en-US" sz="40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 vary up to ~4%, only on the outer edges</a:t>
            </a:r>
            <a:endParaRPr lang="en-US" sz="4000" b="0" strike="noStrike" spc="-1" dirty="0">
              <a:solidFill>
                <a:srgbClr val="00454D"/>
              </a:solidFill>
              <a:latin typeface="Roboto"/>
            </a:endParaRPr>
          </a:p>
          <a:p>
            <a:pPr marL="285750" indent="-285115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40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Difference is calculated by:</a:t>
            </a:r>
            <a:endParaRPr lang="en-US" sz="4000" b="0" strike="noStrike" spc="-1" dirty="0">
              <a:solidFill>
                <a:srgbClr val="00454D"/>
              </a:solidFill>
              <a:latin typeface="Roboto"/>
            </a:endParaRPr>
          </a:p>
          <a:p>
            <a:pPr marL="863600" lvl="1" indent="-32385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40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(TBR</a:t>
            </a:r>
            <a:r>
              <a:rPr lang="en-US" sz="4000" b="0" strike="noStrike" spc="-1" baseline="-33000" dirty="0">
                <a:solidFill>
                  <a:srgbClr val="00454D"/>
                </a:solidFill>
                <a:latin typeface="Roboto"/>
                <a:ea typeface="Roboto"/>
              </a:rPr>
              <a:t>N=1 </a:t>
            </a:r>
            <a:r>
              <a:rPr lang="en-US" sz="40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– TBR</a:t>
            </a:r>
            <a:r>
              <a:rPr lang="en-US" sz="4000" b="0" strike="noStrike" spc="-1" baseline="-33000" dirty="0">
                <a:solidFill>
                  <a:srgbClr val="00454D"/>
                </a:solidFill>
                <a:latin typeface="Roboto"/>
                <a:ea typeface="Roboto"/>
              </a:rPr>
              <a:t>N=25</a:t>
            </a:r>
            <a:r>
              <a:rPr lang="en-US" sz="40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) / TBR</a:t>
            </a:r>
            <a:r>
              <a:rPr lang="en-US" sz="4000" b="0" strike="noStrike" spc="-1" baseline="-33000" dirty="0">
                <a:solidFill>
                  <a:srgbClr val="00454D"/>
                </a:solidFill>
                <a:latin typeface="Roboto"/>
                <a:ea typeface="Roboto"/>
              </a:rPr>
              <a:t>N=1</a:t>
            </a:r>
            <a:endParaRPr lang="en-US" sz="4000" b="0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27" name="TextShape 2">
            <a:extLst>
              <a:ext uri="{FF2B5EF4-FFF2-40B4-BE49-F238E27FC236}">
                <a16:creationId xmlns:a16="http://schemas.microsoft.com/office/drawing/2014/main" id="{90FBBB0C-235D-D385-E004-18B2080CD910}"/>
              </a:ext>
            </a:extLst>
          </p:cNvPr>
          <p:cNvSpPr txBox="1"/>
          <p:nvPr/>
        </p:nvSpPr>
        <p:spPr>
          <a:xfrm>
            <a:off x="314640" y="365040"/>
            <a:ext cx="619524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Neutronics–CFD coupling feedback modeling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  <p:pic>
        <p:nvPicPr>
          <p:cNvPr id="129" name="Picture 8">
            <a:extLst>
              <a:ext uri="{FF2B5EF4-FFF2-40B4-BE49-F238E27FC236}">
                <a16:creationId xmlns:a16="http://schemas.microsoft.com/office/drawing/2014/main" id="{E71A52A9-CD34-4158-3501-676E70528533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6096000" y="0"/>
            <a:ext cx="5674290" cy="673900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45072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23BBDA-6F4F-4044-A527-C3F346B9A5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Achievement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B1367863-C4DF-45B7-B4AB-0FC0C70673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12234" y="1412106"/>
            <a:ext cx="3791415" cy="2973627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dirty="0"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lang="en-US" sz="18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eutronics and CFD were coupled to get spatially resolved tritium generation </a:t>
            </a:r>
            <a:endParaRPr lang="en-US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CFD capabilities were extended by adding equation to solve for tritium diffusion &amp; convection with time-dependent source term</a:t>
            </a:r>
          </a:p>
          <a:p>
            <a:r>
              <a:rPr lang="en-US" b="1" dirty="0"/>
              <a:t>This could be extended to other species transport problems (e.g., ACP, gamma source)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7602203-935C-490D-A48F-8ADC40FFB8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Significance and Impact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C7277BE8-2628-460D-978E-2C4FB5DC39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295175" y="1527048"/>
            <a:ext cx="3860800" cy="2858685"/>
          </a:xfrm>
        </p:spPr>
        <p:txBody>
          <a:bodyPr/>
          <a:lstStyle/>
          <a:p>
            <a:r>
              <a:rPr lang="en-US" dirty="0"/>
              <a:t>Enables tracking of tritium within the blanket to improve understanding of breeding, containment, and extraction.</a:t>
            </a:r>
          </a:p>
          <a:p>
            <a:pPr marL="460375" lvl="1" indent="-112713"/>
            <a:r>
              <a:rPr lang="en-US" dirty="0"/>
              <a:t>Where does tritium end up? How much does buoyancy, MHD, etc. matter? </a:t>
            </a:r>
          </a:p>
          <a:p>
            <a:pPr marL="460375" lvl="1" indent="-112713"/>
            <a:r>
              <a:rPr lang="en-US" dirty="0"/>
              <a:t>Is TBR sufficient after accounting for loss terms (absorption, loss, radioactive decay, etc.)?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69CC1BE-745F-4A65-8452-CAD5609CC00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Research Details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3BFD525E-1C68-49ED-8B6A-4052AEB52A6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Neutronics (</a:t>
            </a:r>
            <a:r>
              <a:rPr lang="en-US" sz="18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openMC</a:t>
            </a:r>
            <a:r>
              <a:rPr lang="en-US" sz="18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or MCNP) is used to get heat deposition and tritium generation, then mapped to </a:t>
            </a:r>
            <a:r>
              <a:rPr lang="en-US" sz="1800" dirty="0" err="1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OpenFOAM</a:t>
            </a:r>
            <a:r>
              <a:rPr lang="en-US" sz="18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dirty="0">
                <a:ea typeface="MS Mincho" panose="02020609040205080304" pitchFamily="49" charset="-128"/>
                <a:cs typeface="Times New Roman" panose="02020603050405020304" pitchFamily="18" charset="0"/>
              </a:rPr>
              <a:t>Future work: </a:t>
            </a:r>
            <a:r>
              <a:rPr lang="en-US" sz="1800" dirty="0">
                <a:ea typeface="MS Mincho" panose="02020609040205080304" pitchFamily="49" charset="-128"/>
                <a:cs typeface="Times New Roman" panose="02020603050405020304" pitchFamily="18" charset="0"/>
              </a:rPr>
              <a:t>I</a:t>
            </a:r>
            <a:r>
              <a:rPr lang="en-US" sz="18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nclude more physics to account for </a:t>
            </a:r>
            <a:br>
              <a:rPr lang="en-US" sz="18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lang="en-US" sz="18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tritium diffusion in solids (including SLAG).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668" y="365857"/>
            <a:ext cx="11162942" cy="757130"/>
          </a:xfrm>
        </p:spPr>
        <p:txBody>
          <a:bodyPr/>
          <a:lstStyle/>
          <a:p>
            <a:r>
              <a:rPr lang="en-US" dirty="0"/>
              <a:t>Coupled neutronics and CFD enable tritium tracking in FREDA workflow</a:t>
            </a:r>
          </a:p>
        </p:txBody>
      </p:sp>
      <p:pic>
        <p:nvPicPr>
          <p:cNvPr id="6" name="Picture 5" descr="A close-up of a model of a fish&#10;&#10;Description automatically generated">
            <a:extLst>
              <a:ext uri="{FF2B5EF4-FFF2-40B4-BE49-F238E27FC236}">
                <a16:creationId xmlns:a16="http://schemas.microsoft.com/office/drawing/2014/main" id="{3DC25C33-99B4-8518-1E4C-12990D0AAD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6" t="4439" r="31637" b="4439"/>
          <a:stretch/>
        </p:blipFill>
        <p:spPr>
          <a:xfrm>
            <a:off x="2739561" y="4310324"/>
            <a:ext cx="1374846" cy="25670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C5613C5-CD76-2E0E-AF0A-A3E6B56F08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345" y="5163181"/>
            <a:ext cx="2394652" cy="548640"/>
          </a:xfrm>
          <a:prstGeom prst="rect">
            <a:avLst/>
          </a:prstGeom>
        </p:spPr>
      </p:pic>
      <p:sp>
        <p:nvSpPr>
          <p:cNvPr id="8" name="TextBox 198">
            <a:extLst>
              <a:ext uri="{FF2B5EF4-FFF2-40B4-BE49-F238E27FC236}">
                <a16:creationId xmlns:a16="http://schemas.microsoft.com/office/drawing/2014/main" id="{764716B8-2B95-BFDE-71E2-EA375EDF234B}"/>
              </a:ext>
            </a:extLst>
          </p:cNvPr>
          <p:cNvSpPr txBox="1"/>
          <p:nvPr/>
        </p:nvSpPr>
        <p:spPr>
          <a:xfrm>
            <a:off x="409551" y="5593871"/>
            <a:ext cx="94065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Fickian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diffusion</a:t>
            </a:r>
          </a:p>
        </p:txBody>
      </p:sp>
      <p:sp>
        <p:nvSpPr>
          <p:cNvPr id="10" name="TextBox 198">
            <a:extLst>
              <a:ext uri="{FF2B5EF4-FFF2-40B4-BE49-F238E27FC236}">
                <a16:creationId xmlns:a16="http://schemas.microsoft.com/office/drawing/2014/main" id="{C7952187-3919-14F8-29B8-2623A6669927}"/>
              </a:ext>
            </a:extLst>
          </p:cNvPr>
          <p:cNvSpPr txBox="1"/>
          <p:nvPr/>
        </p:nvSpPr>
        <p:spPr>
          <a:xfrm>
            <a:off x="1448988" y="5786870"/>
            <a:ext cx="1543550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Soret diffusion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AA240A-228E-0CD1-BEAA-4B98476EE615}"/>
              </a:ext>
            </a:extLst>
          </p:cNvPr>
          <p:cNvSpPr txBox="1"/>
          <p:nvPr/>
        </p:nvSpPr>
        <p:spPr>
          <a:xfrm>
            <a:off x="480834" y="4412166"/>
            <a:ext cx="2001939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447E59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Difference in tritium concentration with &amp; without Soret effect</a:t>
            </a:r>
          </a:p>
        </p:txBody>
      </p:sp>
      <p:pic>
        <p:nvPicPr>
          <p:cNvPr id="14" name="Picture 13" descr="A picture containing chart&#10;&#10;AI-generated content may be incorrect.">
            <a:extLst>
              <a:ext uri="{FF2B5EF4-FFF2-40B4-BE49-F238E27FC236}">
                <a16:creationId xmlns:a16="http://schemas.microsoft.com/office/drawing/2014/main" id="{43062D66-2D0C-5340-2F03-6286F551890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948" r="60972" b="6315"/>
          <a:stretch/>
        </p:blipFill>
        <p:spPr>
          <a:xfrm>
            <a:off x="4758878" y="4473415"/>
            <a:ext cx="1455656" cy="2395757"/>
          </a:xfrm>
          <a:prstGeom prst="rect">
            <a:avLst/>
          </a:prstGeom>
        </p:spPr>
      </p:pic>
      <p:pic>
        <p:nvPicPr>
          <p:cNvPr id="21" name="Picture 20" descr="Shape, arrow&#10;&#10;AI-generated content may be incorrect.">
            <a:extLst>
              <a:ext uri="{FF2B5EF4-FFF2-40B4-BE49-F238E27FC236}">
                <a16:creationId xmlns:a16="http://schemas.microsoft.com/office/drawing/2014/main" id="{CFEE9322-ABD8-A6E0-B7EA-11388F4C8BA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9906" r="57116" b="6759"/>
          <a:stretch/>
        </p:blipFill>
        <p:spPr>
          <a:xfrm>
            <a:off x="6247064" y="4517072"/>
            <a:ext cx="1436837" cy="228499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14DE93C-C44B-B23F-A016-BE206CB476F0}"/>
              </a:ext>
            </a:extLst>
          </p:cNvPr>
          <p:cNvSpPr txBox="1"/>
          <p:nvPr/>
        </p:nvSpPr>
        <p:spPr>
          <a:xfrm>
            <a:off x="5656666" y="4517072"/>
            <a:ext cx="721612" cy="29335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447E59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B</a:t>
            </a:r>
            <a:r>
              <a:rPr kumimoji="0" lang="en-US" sz="1400" b="0" i="1" u="none" strike="noStrike" kern="1200" cap="none" spc="0" normalizeH="0" baseline="-25000" noProof="0" dirty="0">
                <a:ln>
                  <a:noFill/>
                </a:ln>
                <a:solidFill>
                  <a:srgbClr val="447E59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447E59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=0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4F1850F-0478-9F9C-AF5D-4DBB3BA0FDDD}"/>
              </a:ext>
            </a:extLst>
          </p:cNvPr>
          <p:cNvSpPr txBox="1"/>
          <p:nvPr/>
        </p:nvSpPr>
        <p:spPr>
          <a:xfrm>
            <a:off x="7230523" y="4532353"/>
            <a:ext cx="925452" cy="2862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447E59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B</a:t>
            </a:r>
            <a:r>
              <a:rPr kumimoji="0" lang="en-US" sz="1400" b="0" i="1" u="none" strike="noStrike" kern="1200" cap="none" spc="0" normalizeH="0" baseline="-25000" noProof="0" dirty="0">
                <a:ln>
                  <a:noFill/>
                </a:ln>
                <a:solidFill>
                  <a:srgbClr val="447E59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447E59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=10 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7E34B47-463C-0637-B3AD-F01CF14E9307}"/>
              </a:ext>
            </a:extLst>
          </p:cNvPr>
          <p:cNvSpPr txBox="1"/>
          <p:nvPr/>
        </p:nvSpPr>
        <p:spPr>
          <a:xfrm>
            <a:off x="10872889" y="6546608"/>
            <a:ext cx="1319111" cy="2862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447E59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Arpan Sircar</a:t>
            </a:r>
          </a:p>
        </p:txBody>
      </p:sp>
      <p:pic>
        <p:nvPicPr>
          <p:cNvPr id="16" name="Picture 15" descr="A close-up of a model of a fish&#10;&#10;Description automatically generated">
            <a:extLst>
              <a:ext uri="{FF2B5EF4-FFF2-40B4-BE49-F238E27FC236}">
                <a16:creationId xmlns:a16="http://schemas.microsoft.com/office/drawing/2014/main" id="{4D1C0182-6232-D47B-F7B5-B6E2294067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33" t="30173" r="14520" b="30272"/>
          <a:stretch/>
        </p:blipFill>
        <p:spPr>
          <a:xfrm>
            <a:off x="3895189" y="4517072"/>
            <a:ext cx="606419" cy="1678012"/>
          </a:xfrm>
          <a:prstGeom prst="rect">
            <a:avLst/>
          </a:prstGeom>
        </p:spPr>
      </p:pic>
      <p:pic>
        <p:nvPicPr>
          <p:cNvPr id="17" name="Picture 16" descr="A picture containing logo&#10;&#10;Description automatically generated">
            <a:extLst>
              <a:ext uri="{FF2B5EF4-FFF2-40B4-BE49-F238E27FC236}">
                <a16:creationId xmlns:a16="http://schemas.microsoft.com/office/drawing/2014/main" id="{7ACF2882-0411-2E77-AA72-9C75C4F4BFC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3" t="4579" r="32694" b="4377"/>
          <a:stretch/>
        </p:blipFill>
        <p:spPr>
          <a:xfrm>
            <a:off x="9317012" y="4568821"/>
            <a:ext cx="1257638" cy="2286000"/>
          </a:xfrm>
          <a:prstGeom prst="rect">
            <a:avLst/>
          </a:prstGeom>
        </p:spPr>
      </p:pic>
      <p:pic>
        <p:nvPicPr>
          <p:cNvPr id="19" name="Picture 18" descr="A picture containing logo&#10;&#10;Description automatically generated">
            <a:extLst>
              <a:ext uri="{FF2B5EF4-FFF2-40B4-BE49-F238E27FC236}">
                <a16:creationId xmlns:a16="http://schemas.microsoft.com/office/drawing/2014/main" id="{ADC09AE4-980A-61A0-BC28-A0106580F5D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51" t="27127" r="18158" b="34762"/>
          <a:stretch/>
        </p:blipFill>
        <p:spPr>
          <a:xfrm>
            <a:off x="10574650" y="4685440"/>
            <a:ext cx="837960" cy="1828800"/>
          </a:xfrm>
          <a:prstGeom prst="rect">
            <a:avLst/>
          </a:prstGeom>
        </p:spPr>
      </p:pic>
      <p:pic>
        <p:nvPicPr>
          <p:cNvPr id="20" name="Picture 19" descr="A picture containing logo&#10;&#10;Description automatically generated">
            <a:extLst>
              <a:ext uri="{FF2B5EF4-FFF2-40B4-BE49-F238E27FC236}">
                <a16:creationId xmlns:a16="http://schemas.microsoft.com/office/drawing/2014/main" id="{55965AF9-A12D-D131-A4CC-0AF96D4F1BB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06" t="27396" r="12627" b="32900"/>
          <a:stretch/>
        </p:blipFill>
        <p:spPr>
          <a:xfrm>
            <a:off x="7612339" y="4860924"/>
            <a:ext cx="816262" cy="18288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B244DD2-2018-C4F0-EF0D-6D711249D2EB}"/>
              </a:ext>
            </a:extLst>
          </p:cNvPr>
          <p:cNvSpPr txBox="1"/>
          <p:nvPr/>
        </p:nvSpPr>
        <p:spPr>
          <a:xfrm>
            <a:off x="9053763" y="4290140"/>
            <a:ext cx="256839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447E59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tritium production rate</a:t>
            </a:r>
            <a:endParaRPr lang="en-US" sz="14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ECB4841-6212-7136-7FFB-AA06808B8D1C}"/>
              </a:ext>
            </a:extLst>
          </p:cNvPr>
          <p:cNvSpPr txBox="1"/>
          <p:nvPr/>
        </p:nvSpPr>
        <p:spPr>
          <a:xfrm>
            <a:off x="4782741" y="4246121"/>
            <a:ext cx="3373234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447E59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MHD affects flow (tritium trapping?)</a:t>
            </a:r>
          </a:p>
        </p:txBody>
      </p:sp>
    </p:spTree>
    <p:extLst>
      <p:ext uri="{BB962C8B-B14F-4D97-AF65-F5344CB8AC3E}">
        <p14:creationId xmlns:p14="http://schemas.microsoft.com/office/powerpoint/2010/main" val="9515022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Shape 1"/>
          <p:cNvSpPr txBox="1"/>
          <p:nvPr/>
        </p:nvSpPr>
        <p:spPr>
          <a:xfrm>
            <a:off x="314640" y="1251000"/>
            <a:ext cx="6525998" cy="51033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3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Comparison of FISPACT-II, ORIGEN, and </a:t>
            </a:r>
            <a:r>
              <a:rPr lang="en-US" sz="2300" b="0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OpenMC</a:t>
            </a:r>
            <a:r>
              <a:rPr lang="en-US" sz="23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 (depletion only)</a:t>
            </a:r>
            <a:endParaRPr lang="en-US" sz="2300" b="0" strike="noStrike" spc="-1" dirty="0">
              <a:solidFill>
                <a:srgbClr val="00454D"/>
              </a:solidFill>
              <a:latin typeface="Roboto"/>
            </a:endParaRPr>
          </a:p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3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Standardized workflow to automate simulation for both ORIGEN and </a:t>
            </a:r>
            <a:r>
              <a:rPr lang="en-US" sz="2300" b="0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OpenMC</a:t>
            </a:r>
            <a:endParaRPr lang="en-US" sz="2300" b="0" strike="noStrike" spc="-1" dirty="0">
              <a:solidFill>
                <a:srgbClr val="00454D"/>
              </a:solidFill>
              <a:latin typeface="Roboto"/>
            </a:endParaRPr>
          </a:p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3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Insights:</a:t>
            </a:r>
            <a:endParaRPr lang="en-US" sz="2300" b="0" strike="noStrike" spc="-1" dirty="0">
              <a:solidFill>
                <a:srgbClr val="00454D"/>
              </a:solidFill>
              <a:latin typeface="Roboto"/>
            </a:endParaRPr>
          </a:p>
          <a:p>
            <a:pPr marL="971640" lvl="1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300" b="0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OpenMC</a:t>
            </a:r>
            <a:endParaRPr lang="en-US" sz="2300" b="0" strike="noStrike" spc="-1" dirty="0">
              <a:solidFill>
                <a:srgbClr val="00454D"/>
              </a:solidFill>
              <a:latin typeface="Roboto"/>
            </a:endParaRPr>
          </a:p>
          <a:p>
            <a:pPr marL="1428840" lvl="2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3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Reaction nuclide yield data is important</a:t>
            </a:r>
            <a:endParaRPr lang="en-US" sz="2300" b="0" strike="noStrike" spc="-1" dirty="0">
              <a:solidFill>
                <a:srgbClr val="00454D"/>
              </a:solidFill>
              <a:latin typeface="Roboto"/>
            </a:endParaRPr>
          </a:p>
          <a:p>
            <a:pPr marL="1428840" lvl="2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3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Flexibility of nuclear data is important</a:t>
            </a:r>
            <a:endParaRPr lang="en-US" sz="2300" b="0" strike="noStrike" spc="-1" dirty="0">
              <a:solidFill>
                <a:srgbClr val="00454D"/>
              </a:solidFill>
              <a:latin typeface="Roboto"/>
            </a:endParaRPr>
          </a:p>
          <a:p>
            <a:pPr marL="971640" lvl="1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3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SCALE/ORIGEN</a:t>
            </a:r>
            <a:endParaRPr lang="en-US" sz="2300" b="0" strike="noStrike" spc="-1" dirty="0">
              <a:solidFill>
                <a:srgbClr val="00454D"/>
              </a:solidFill>
              <a:latin typeface="Roboto"/>
            </a:endParaRPr>
          </a:p>
          <a:p>
            <a:pPr marL="1428840" lvl="2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3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Identified missing isotopes in decay data</a:t>
            </a:r>
            <a:endParaRPr lang="en-US" sz="2300" b="0" strike="noStrike" spc="-1" dirty="0">
              <a:solidFill>
                <a:srgbClr val="00454D"/>
              </a:solidFill>
              <a:latin typeface="Roboto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</a:pPr>
            <a:endParaRPr lang="en-US" sz="2300" b="0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36" name="TextShape 2"/>
          <p:cNvSpPr txBox="1"/>
          <p:nvPr/>
        </p:nvSpPr>
        <p:spPr>
          <a:xfrm>
            <a:off x="314640" y="365040"/>
            <a:ext cx="1149192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>
                <a:solidFill>
                  <a:srgbClr val="00454D"/>
                </a:solidFill>
                <a:latin typeface="Roboto"/>
                <a:ea typeface="Roboto"/>
              </a:rPr>
              <a:t>OpenMC activation validation for Fusion Neutron Source benchmark</a:t>
            </a:r>
            <a:endParaRPr lang="en-US" sz="3200" b="0" strike="noStrike" spc="-1">
              <a:solidFill>
                <a:srgbClr val="00454D"/>
              </a:solidFill>
              <a:latin typeface="Roboto"/>
            </a:endParaRPr>
          </a:p>
        </p:txBody>
      </p:sp>
      <p:pic>
        <p:nvPicPr>
          <p:cNvPr id="137" name="Content Placeholder 6"/>
          <p:cNvPicPr/>
          <p:nvPr/>
        </p:nvPicPr>
        <p:blipFill>
          <a:blip r:embed="rId2"/>
          <a:stretch/>
        </p:blipFill>
        <p:spPr>
          <a:xfrm>
            <a:off x="7070760" y="1251360"/>
            <a:ext cx="4265640" cy="5103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Shape 1"/>
          <p:cNvSpPr txBox="1"/>
          <p:nvPr/>
        </p:nvSpPr>
        <p:spPr>
          <a:xfrm>
            <a:off x="314640" y="1447770"/>
            <a:ext cx="6722768" cy="4705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tabLst>
                <a:tab pos="0" algn="l"/>
              </a:tabLst>
            </a:pPr>
            <a:r>
              <a:rPr lang="en-US" sz="2200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OpenMC</a:t>
            </a:r>
            <a:endParaRPr lang="en-US" sz="2200" strike="noStrike" spc="-1" dirty="0">
              <a:solidFill>
                <a:srgbClr val="00454D"/>
              </a:solidFill>
              <a:latin typeface="Roboto"/>
            </a:endParaRPr>
          </a:p>
          <a:p>
            <a:pPr marL="971640" lvl="1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200" strike="noStrike" spc="-1" dirty="0">
                <a:solidFill>
                  <a:srgbClr val="00454D"/>
                </a:solidFill>
                <a:latin typeface="Roboto"/>
                <a:ea typeface="Roboto"/>
              </a:rPr>
              <a:t>Reaction nuclide yield data is important</a:t>
            </a:r>
            <a:endParaRPr lang="en-US" sz="2200" strike="noStrike" spc="-1" dirty="0">
              <a:solidFill>
                <a:srgbClr val="00454D"/>
              </a:solidFill>
              <a:latin typeface="Roboto"/>
            </a:endParaRPr>
          </a:p>
          <a:p>
            <a:pPr marL="1428840" lvl="2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200" strike="noStrike" spc="-1" dirty="0">
                <a:solidFill>
                  <a:srgbClr val="00454D"/>
                </a:solidFill>
                <a:latin typeface="Roboto"/>
                <a:ea typeface="Roboto"/>
              </a:rPr>
              <a:t>JEFF3.3_noyield is wrong because it only considers Ag107 </a:t>
            </a:r>
            <a:r>
              <a:rPr lang="en-US" sz="2200" spc="-1" dirty="0">
                <a:solidFill>
                  <a:srgbClr val="00454D"/>
                </a:solidFill>
                <a:latin typeface="Roboto"/>
                <a:ea typeface="Roboto"/>
              </a:rPr>
              <a:t>→</a:t>
            </a:r>
            <a:r>
              <a:rPr lang="en-US" sz="2200" strike="noStrike" spc="-1" dirty="0">
                <a:solidFill>
                  <a:srgbClr val="00454D"/>
                </a:solidFill>
                <a:latin typeface="Roboto"/>
                <a:ea typeface="Roboto"/>
              </a:rPr>
              <a:t> (</a:t>
            </a:r>
            <a:r>
              <a:rPr lang="en-US" sz="2200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n,gamma</a:t>
            </a:r>
            <a:r>
              <a:rPr lang="en-US" sz="2200" strike="noStrike" spc="-1" dirty="0">
                <a:solidFill>
                  <a:srgbClr val="00454D"/>
                </a:solidFill>
                <a:latin typeface="Roboto"/>
                <a:ea typeface="Roboto"/>
              </a:rPr>
              <a:t>) </a:t>
            </a:r>
            <a:r>
              <a:rPr lang="en-US" sz="2200" spc="-1" dirty="0">
                <a:solidFill>
                  <a:srgbClr val="00454D"/>
                </a:solidFill>
                <a:latin typeface="Roboto"/>
                <a:ea typeface="Roboto"/>
              </a:rPr>
              <a:t>→</a:t>
            </a:r>
            <a:r>
              <a:rPr lang="en-US" sz="2200" strike="noStrike" spc="-1" dirty="0">
                <a:solidFill>
                  <a:srgbClr val="00454D"/>
                </a:solidFill>
                <a:latin typeface="Roboto"/>
                <a:ea typeface="Roboto"/>
              </a:rPr>
              <a:t> Ag108</a:t>
            </a:r>
            <a:endParaRPr lang="en-US" sz="2200" strike="noStrike" spc="-1" dirty="0">
              <a:solidFill>
                <a:srgbClr val="00454D"/>
              </a:solidFill>
              <a:latin typeface="Roboto"/>
            </a:endParaRPr>
          </a:p>
          <a:p>
            <a:pPr marL="1886040" lvl="3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200" strike="noStrike" spc="-1" dirty="0">
                <a:solidFill>
                  <a:srgbClr val="00454D"/>
                </a:solidFill>
                <a:latin typeface="Roboto"/>
                <a:ea typeface="Roboto"/>
              </a:rPr>
              <a:t>But it also yields Ag108m, as an energy-dependent yield</a:t>
            </a:r>
            <a:endParaRPr lang="en-US" sz="2200" strike="noStrike" spc="-1" dirty="0">
              <a:solidFill>
                <a:srgbClr val="00454D"/>
              </a:solidFill>
              <a:latin typeface="Roboto"/>
            </a:endParaRPr>
          </a:p>
          <a:p>
            <a:pPr marL="1428840" lvl="2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200" strike="noStrike" spc="-1" dirty="0">
                <a:solidFill>
                  <a:srgbClr val="00454D"/>
                </a:solidFill>
                <a:latin typeface="Roboto"/>
                <a:ea typeface="Roboto"/>
              </a:rPr>
              <a:t>More common in faster energies</a:t>
            </a:r>
            <a:endParaRPr lang="en-US" sz="2200" strike="noStrike" spc="-1" dirty="0">
              <a:solidFill>
                <a:srgbClr val="00454D"/>
              </a:solidFill>
              <a:latin typeface="Roboto"/>
            </a:endParaRPr>
          </a:p>
          <a:p>
            <a:pPr marL="1428840" lvl="2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200" u="sng" strike="noStrike" spc="-1" dirty="0">
                <a:solidFill>
                  <a:srgbClr val="00454D"/>
                </a:solidFill>
                <a:uFillTx/>
                <a:latin typeface="Roboto"/>
                <a:ea typeface="Roboto"/>
              </a:rPr>
              <a:t>Fixed by generating custom chain files for flux spectrum</a:t>
            </a:r>
            <a:endParaRPr lang="en-US" sz="2200" strike="noStrike" spc="-1" dirty="0">
              <a:solidFill>
                <a:srgbClr val="00454D"/>
              </a:solidFill>
              <a:latin typeface="Roboto"/>
            </a:endParaRPr>
          </a:p>
          <a:p>
            <a:pPr marL="971640" lvl="1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200" strike="noStrike" spc="-1" dirty="0">
                <a:solidFill>
                  <a:srgbClr val="00454D"/>
                </a:solidFill>
                <a:latin typeface="Roboto"/>
                <a:ea typeface="Roboto"/>
              </a:rPr>
              <a:t>Flexibility of nuclear data is important</a:t>
            </a:r>
            <a:endParaRPr lang="en-US" sz="2200" strike="noStrike" spc="-1" dirty="0">
              <a:solidFill>
                <a:srgbClr val="00454D"/>
              </a:solidFill>
              <a:latin typeface="Roboto"/>
            </a:endParaRPr>
          </a:p>
          <a:p>
            <a:pPr marL="1428840" lvl="2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200" strike="noStrike" spc="-1" dirty="0">
                <a:solidFill>
                  <a:srgbClr val="00454D"/>
                </a:solidFill>
                <a:latin typeface="Roboto"/>
                <a:ea typeface="Roboto"/>
              </a:rPr>
              <a:t>TENDL2019 outperforms older libraries</a:t>
            </a:r>
            <a:endParaRPr lang="en-US" sz="2200" strike="noStrike" spc="-1" dirty="0">
              <a:solidFill>
                <a:srgbClr val="00454D"/>
              </a:solidFill>
              <a:latin typeface="Roboto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tabLst>
                <a:tab pos="0" algn="l"/>
              </a:tabLst>
            </a:pPr>
            <a:endParaRPr lang="en-US" sz="2200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39" name="TextShape 2"/>
          <p:cNvSpPr txBox="1"/>
          <p:nvPr/>
        </p:nvSpPr>
        <p:spPr>
          <a:xfrm>
            <a:off x="314640" y="365040"/>
            <a:ext cx="630792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OpenMC</a:t>
            </a:r>
            <a:r>
              <a:rPr lang="en-US" sz="32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 activation validation for fusion neutron source benchmark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  <p:pic>
        <p:nvPicPr>
          <p:cNvPr id="140" name="Picture 5"/>
          <p:cNvPicPr/>
          <p:nvPr/>
        </p:nvPicPr>
        <p:blipFill>
          <a:blip r:embed="rId2"/>
          <a:stretch/>
        </p:blipFill>
        <p:spPr>
          <a:xfrm>
            <a:off x="7368120" y="78120"/>
            <a:ext cx="4307760" cy="3389760"/>
          </a:xfrm>
          <a:prstGeom prst="rect">
            <a:avLst/>
          </a:prstGeom>
          <a:ln>
            <a:noFill/>
          </a:ln>
        </p:spPr>
      </p:pic>
      <p:pic>
        <p:nvPicPr>
          <p:cNvPr id="141" name="Picture 7"/>
          <p:cNvPicPr/>
          <p:nvPr/>
        </p:nvPicPr>
        <p:blipFill>
          <a:blip r:embed="rId3"/>
          <a:stretch/>
        </p:blipFill>
        <p:spPr>
          <a:xfrm>
            <a:off x="7473960" y="3468240"/>
            <a:ext cx="4207680" cy="3311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417830-869D-7F53-8087-E6BA1682E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>
            <a:extLst>
              <a:ext uri="{FF2B5EF4-FFF2-40B4-BE49-F238E27FC236}">
                <a16:creationId xmlns:a16="http://schemas.microsoft.com/office/drawing/2014/main" id="{8D3B76DD-A646-1F47-028C-B6E4FF7F3BC6}"/>
              </a:ext>
            </a:extLst>
          </p:cNvPr>
          <p:cNvSpPr txBox="1"/>
          <p:nvPr/>
        </p:nvSpPr>
        <p:spPr>
          <a:xfrm>
            <a:off x="314640" y="365040"/>
            <a:ext cx="1149192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>
                <a:solidFill>
                  <a:srgbClr val="00454D"/>
                </a:solidFill>
                <a:latin typeface="Roboto"/>
                <a:ea typeface="Roboto"/>
              </a:rPr>
              <a:t>Uncertainty quantification is one of the focus areas</a:t>
            </a:r>
            <a:endParaRPr lang="en-US" sz="3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99" name="TextShape 2">
            <a:extLst>
              <a:ext uri="{FF2B5EF4-FFF2-40B4-BE49-F238E27FC236}">
                <a16:creationId xmlns:a16="http://schemas.microsoft.com/office/drawing/2014/main" id="{6F907D1B-5425-D0C0-C9D4-B9552344FCA6}"/>
              </a:ext>
            </a:extLst>
          </p:cNvPr>
          <p:cNvSpPr txBox="1"/>
          <p:nvPr/>
        </p:nvSpPr>
        <p:spPr>
          <a:xfrm>
            <a:off x="314640" y="1363320"/>
            <a:ext cx="11491920" cy="4131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2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Uncertainty quantification of two levels:</a:t>
            </a:r>
            <a:endParaRPr lang="en-US" sz="3200" b="1" strike="noStrike" spc="-1" dirty="0">
              <a:solidFill>
                <a:srgbClr val="00454D"/>
              </a:solidFill>
              <a:latin typeface="Roboto"/>
            </a:endParaRPr>
          </a:p>
          <a:p>
            <a:pPr marL="1028880" lvl="1" indent="-34272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Roboto Black"/>
              <a:buAutoNum type="arabicPeriod"/>
            </a:pPr>
            <a:r>
              <a:rPr lang="en-US" sz="32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Assessing the level of fidelity for an accurate but computationally efficient workflow</a:t>
            </a:r>
            <a:endParaRPr lang="en-US" sz="3200" b="1" strike="noStrike" spc="-1" dirty="0">
              <a:solidFill>
                <a:srgbClr val="00454D"/>
              </a:solidFill>
              <a:latin typeface="Roboto"/>
            </a:endParaRPr>
          </a:p>
          <a:p>
            <a:pPr marL="1486080" lvl="2" indent="-34272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8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E.g., Mesh refinement study – how many energy groups are sufficient for an accurate activation calculation ⟷ computational efficiency</a:t>
            </a:r>
            <a:endParaRPr lang="en-US" sz="3200" b="1" strike="noStrike" spc="-1" dirty="0">
              <a:solidFill>
                <a:srgbClr val="00454D"/>
              </a:solidFill>
              <a:latin typeface="Roboto"/>
            </a:endParaRPr>
          </a:p>
        </p:txBody>
      </p:sp>
      <p:pic>
        <p:nvPicPr>
          <p:cNvPr id="100" name="Picture 1">
            <a:extLst>
              <a:ext uri="{FF2B5EF4-FFF2-40B4-BE49-F238E27FC236}">
                <a16:creationId xmlns:a16="http://schemas.microsoft.com/office/drawing/2014/main" id="{8A2EAC79-F89E-1C78-4B21-E64AECA7F267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640255" y="4138740"/>
            <a:ext cx="5896080" cy="27111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21991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extShape 1"/>
          <p:cNvSpPr txBox="1"/>
          <p:nvPr/>
        </p:nvSpPr>
        <p:spPr>
          <a:xfrm>
            <a:off x="314640" y="1597306"/>
            <a:ext cx="5563080" cy="455602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tabLst>
                <a:tab pos="0" algn="l"/>
              </a:tabLst>
            </a:pPr>
            <a:r>
              <a:rPr lang="en-US" sz="28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SCALE/ORIGEN</a:t>
            </a:r>
            <a:endParaRPr lang="en-US" sz="2800" b="0" strike="noStrike" spc="-1" dirty="0">
              <a:solidFill>
                <a:srgbClr val="00454D"/>
              </a:solidFill>
              <a:latin typeface="Roboto"/>
            </a:endParaRPr>
          </a:p>
          <a:p>
            <a:pPr marL="971640" lvl="1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8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Identified missing isotopes in decay data</a:t>
            </a:r>
            <a:endParaRPr lang="en-US" sz="2800" b="0" strike="noStrike" spc="-1" dirty="0">
              <a:solidFill>
                <a:srgbClr val="00454D"/>
              </a:solidFill>
              <a:latin typeface="Roboto"/>
            </a:endParaRPr>
          </a:p>
          <a:p>
            <a:pPr marL="1428840" lvl="2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4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K38 and F18 missing in decay data for ORIGEN</a:t>
            </a:r>
            <a:endParaRPr lang="en-US" sz="2400" b="0" strike="noStrike" spc="-1" dirty="0">
              <a:solidFill>
                <a:srgbClr val="00454D"/>
              </a:solidFill>
              <a:latin typeface="Roboto"/>
            </a:endParaRPr>
          </a:p>
          <a:p>
            <a:pPr marL="1428840" lvl="2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4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Isotopes occurring in threshold reactions</a:t>
            </a:r>
            <a:endParaRPr lang="en-US" sz="2400" b="0" strike="noStrike" spc="-1" dirty="0">
              <a:solidFill>
                <a:srgbClr val="00454D"/>
              </a:solidFill>
              <a:latin typeface="Roboto"/>
            </a:endParaRPr>
          </a:p>
          <a:p>
            <a:pPr marL="1428840" lvl="2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  <a:tabLst>
                <a:tab pos="0" algn="l"/>
              </a:tabLst>
            </a:pPr>
            <a:r>
              <a:rPr lang="en-US" sz="2400" b="0" u="sng" strike="noStrike" spc="-1" dirty="0">
                <a:solidFill>
                  <a:srgbClr val="00454D"/>
                </a:solidFill>
                <a:uFillTx/>
                <a:latin typeface="Roboto"/>
                <a:ea typeface="Roboto"/>
              </a:rPr>
              <a:t>Reported to SCALE developers (will be patched in next version)</a:t>
            </a:r>
            <a:endParaRPr lang="en-US" sz="2400" b="0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43" name="TextShape 2"/>
          <p:cNvSpPr txBox="1"/>
          <p:nvPr/>
        </p:nvSpPr>
        <p:spPr>
          <a:xfrm>
            <a:off x="314640" y="365040"/>
            <a:ext cx="630792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OpenMC</a:t>
            </a:r>
            <a:r>
              <a:rPr lang="en-US" sz="32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 activation validation for fusion neutron source benchmark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  <p:pic>
        <p:nvPicPr>
          <p:cNvPr id="144" name="Picture 5"/>
          <p:cNvPicPr/>
          <p:nvPr/>
        </p:nvPicPr>
        <p:blipFill>
          <a:blip r:embed="rId2"/>
          <a:stretch/>
        </p:blipFill>
        <p:spPr>
          <a:xfrm>
            <a:off x="7368120" y="78120"/>
            <a:ext cx="4307760" cy="3389760"/>
          </a:xfrm>
          <a:prstGeom prst="rect">
            <a:avLst/>
          </a:prstGeom>
          <a:ln>
            <a:noFill/>
          </a:ln>
        </p:spPr>
      </p:pic>
      <p:pic>
        <p:nvPicPr>
          <p:cNvPr id="145" name="Picture 7"/>
          <p:cNvPicPr/>
          <p:nvPr/>
        </p:nvPicPr>
        <p:blipFill>
          <a:blip r:embed="rId3"/>
          <a:stretch/>
        </p:blipFill>
        <p:spPr>
          <a:xfrm>
            <a:off x="7473960" y="3468240"/>
            <a:ext cx="4207680" cy="3311280"/>
          </a:xfrm>
          <a:prstGeom prst="rect">
            <a:avLst/>
          </a:prstGeom>
          <a:ln>
            <a:noFill/>
          </a:ln>
        </p:spPr>
      </p:pic>
      <p:pic>
        <p:nvPicPr>
          <p:cNvPr id="146" name="Picture 2"/>
          <p:cNvPicPr/>
          <p:nvPr/>
        </p:nvPicPr>
        <p:blipFill>
          <a:blip r:embed="rId4"/>
          <a:stretch/>
        </p:blipFill>
        <p:spPr>
          <a:xfrm>
            <a:off x="7378920" y="42840"/>
            <a:ext cx="4397760" cy="3460680"/>
          </a:xfrm>
          <a:prstGeom prst="rect">
            <a:avLst/>
          </a:prstGeom>
          <a:ln>
            <a:noFill/>
          </a:ln>
        </p:spPr>
      </p:pic>
      <p:pic>
        <p:nvPicPr>
          <p:cNvPr id="147" name="Picture 4"/>
          <p:cNvPicPr/>
          <p:nvPr/>
        </p:nvPicPr>
        <p:blipFill>
          <a:blip r:embed="rId5"/>
          <a:stretch/>
        </p:blipFill>
        <p:spPr>
          <a:xfrm>
            <a:off x="7468560" y="3371760"/>
            <a:ext cx="4403160" cy="3465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TextShape 1"/>
          <p:cNvSpPr txBox="1"/>
          <p:nvPr/>
        </p:nvSpPr>
        <p:spPr>
          <a:xfrm>
            <a:off x="314640" y="952200"/>
            <a:ext cx="11538360" cy="4131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8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Development efforts to:</a:t>
            </a:r>
            <a:endParaRPr lang="en-US" sz="2800" b="1" strike="noStrike" spc="-1" dirty="0">
              <a:solidFill>
                <a:srgbClr val="00454D"/>
              </a:solidFill>
              <a:latin typeface="Roboto"/>
            </a:endParaRPr>
          </a:p>
          <a:p>
            <a:pPr marL="971640" lvl="1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8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Provide comprehensive engineering analysis of fusion device</a:t>
            </a:r>
            <a:endParaRPr lang="en-US" sz="2800" b="1" strike="noStrike" spc="-1" dirty="0">
              <a:solidFill>
                <a:srgbClr val="00454D"/>
              </a:solidFill>
              <a:latin typeface="Roboto"/>
            </a:endParaRPr>
          </a:p>
          <a:p>
            <a:pPr marL="971640" lvl="1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8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Develop streamlined workflows for advanced analysis or design optimization</a:t>
            </a:r>
            <a:endParaRPr lang="en-US" sz="2800" b="1" strike="noStrike" spc="-1" dirty="0">
              <a:solidFill>
                <a:srgbClr val="00454D"/>
              </a:solidFill>
              <a:latin typeface="Roboto"/>
            </a:endParaRPr>
          </a:p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28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Working to release this to public</a:t>
            </a:r>
            <a:endParaRPr lang="en-US" sz="2800" b="1" strike="noStrike" spc="-1" dirty="0">
              <a:solidFill>
                <a:srgbClr val="00454D"/>
              </a:solidFill>
              <a:latin typeface="Roboto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</a:pPr>
            <a:endParaRPr lang="en-US" sz="2800" b="1" strike="noStrike" spc="-1" dirty="0">
              <a:solidFill>
                <a:srgbClr val="00454D"/>
              </a:solidFill>
              <a:latin typeface="Roboto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</a:pPr>
            <a:endParaRPr lang="en-US" sz="2800" b="1" strike="noStrike" spc="-1" dirty="0">
              <a:solidFill>
                <a:srgbClr val="00454D"/>
              </a:solidFill>
              <a:latin typeface="Roboto"/>
            </a:endParaRPr>
          </a:p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tabLst>
                <a:tab pos="0" algn="l"/>
              </a:tabLst>
            </a:pPr>
            <a:endParaRPr lang="en-US" sz="2800" b="1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49" name="TextShape 2"/>
          <p:cNvSpPr txBox="1"/>
          <p:nvPr/>
        </p:nvSpPr>
        <p:spPr>
          <a:xfrm>
            <a:off x="314640" y="365040"/>
            <a:ext cx="1149192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>
                <a:solidFill>
                  <a:srgbClr val="00454D"/>
                </a:solidFill>
                <a:latin typeface="Roboto"/>
                <a:ea typeface="Roboto"/>
              </a:rPr>
              <a:t>Conclusion</a:t>
            </a:r>
            <a:endParaRPr lang="en-US" sz="3200" b="0" strike="noStrike" spc="-1">
              <a:solidFill>
                <a:srgbClr val="00454D"/>
              </a:solidFill>
              <a:latin typeface="Roboto"/>
            </a:endParaRPr>
          </a:p>
        </p:txBody>
      </p:sp>
      <p:pic>
        <p:nvPicPr>
          <p:cNvPr id="150" name="Content Placeholder 4"/>
          <p:cNvPicPr/>
          <p:nvPr/>
        </p:nvPicPr>
        <p:blipFill>
          <a:blip r:embed="rId2"/>
          <a:stretch/>
        </p:blipFill>
        <p:spPr>
          <a:xfrm>
            <a:off x="2471584" y="3368693"/>
            <a:ext cx="7178031" cy="3429013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FE8584-DFBB-AF92-E6E9-208091C84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>
            <a:extLst>
              <a:ext uri="{FF2B5EF4-FFF2-40B4-BE49-F238E27FC236}">
                <a16:creationId xmlns:a16="http://schemas.microsoft.com/office/drawing/2014/main" id="{EC6223E9-E8F5-41A7-632F-C4B241205B36}"/>
              </a:ext>
            </a:extLst>
          </p:cNvPr>
          <p:cNvSpPr txBox="1"/>
          <p:nvPr/>
        </p:nvSpPr>
        <p:spPr>
          <a:xfrm>
            <a:off x="314640" y="365040"/>
            <a:ext cx="1149192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>
                <a:solidFill>
                  <a:srgbClr val="00454D"/>
                </a:solidFill>
                <a:latin typeface="Roboto"/>
                <a:ea typeface="Roboto"/>
              </a:rPr>
              <a:t>Uncertainty quantification is one of the focus areas</a:t>
            </a:r>
            <a:endParaRPr lang="en-US" sz="3200" b="0" strike="noStrike" spc="-1">
              <a:solidFill>
                <a:srgbClr val="00454D"/>
              </a:solidFill>
              <a:latin typeface="Roboto"/>
            </a:endParaRPr>
          </a:p>
        </p:txBody>
      </p:sp>
      <p:pic>
        <p:nvPicPr>
          <p:cNvPr id="100" name="Picture 1">
            <a:extLst>
              <a:ext uri="{FF2B5EF4-FFF2-40B4-BE49-F238E27FC236}">
                <a16:creationId xmlns:a16="http://schemas.microsoft.com/office/drawing/2014/main" id="{2C8F646E-68B8-AB72-55A6-959417FFEFF8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314640" y="1025149"/>
            <a:ext cx="11028550" cy="495896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9934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0F2459-9B19-6B4C-907B-1ECD327FC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>
            <a:extLst>
              <a:ext uri="{FF2B5EF4-FFF2-40B4-BE49-F238E27FC236}">
                <a16:creationId xmlns:a16="http://schemas.microsoft.com/office/drawing/2014/main" id="{3884EB59-DA6A-5152-9F6E-BFAA30FEE7A8}"/>
              </a:ext>
            </a:extLst>
          </p:cNvPr>
          <p:cNvSpPr txBox="1"/>
          <p:nvPr/>
        </p:nvSpPr>
        <p:spPr>
          <a:xfrm>
            <a:off x="314640" y="365040"/>
            <a:ext cx="1149192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>
                <a:solidFill>
                  <a:srgbClr val="00454D"/>
                </a:solidFill>
                <a:latin typeface="Roboto"/>
                <a:ea typeface="Roboto"/>
              </a:rPr>
              <a:t>Uncertainty quantification is one of the focus areas</a:t>
            </a:r>
            <a:endParaRPr lang="en-US" sz="3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99" name="TextShape 2">
            <a:extLst>
              <a:ext uri="{FF2B5EF4-FFF2-40B4-BE49-F238E27FC236}">
                <a16:creationId xmlns:a16="http://schemas.microsoft.com/office/drawing/2014/main" id="{662007E6-B793-8604-CF54-4142C801D2B9}"/>
              </a:ext>
            </a:extLst>
          </p:cNvPr>
          <p:cNvSpPr txBox="1"/>
          <p:nvPr/>
        </p:nvSpPr>
        <p:spPr>
          <a:xfrm>
            <a:off x="314640" y="1363320"/>
            <a:ext cx="11491920" cy="4131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40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Uncertainty quantification of two levels:</a:t>
            </a:r>
            <a:endParaRPr lang="en-US" sz="4000" b="0" strike="noStrike" spc="-1" dirty="0">
              <a:solidFill>
                <a:srgbClr val="00454D"/>
              </a:solidFill>
              <a:latin typeface="Roboto"/>
            </a:endParaRPr>
          </a:p>
          <a:p>
            <a:pPr marL="686160" lvl="1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</a:pPr>
            <a:r>
              <a:rPr lang="en-US" sz="40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2. Impact of things that we don’t actually know well</a:t>
            </a:r>
            <a:endParaRPr lang="en-US" sz="4000" b="0" strike="noStrike" spc="-1" dirty="0">
              <a:solidFill>
                <a:srgbClr val="00454D"/>
              </a:solidFill>
              <a:latin typeface="Roboto"/>
            </a:endParaRPr>
          </a:p>
          <a:p>
            <a:pPr marL="1486080" lvl="2" indent="-34272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6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E.g., nuclear data uncertainty propagation</a:t>
            </a:r>
            <a:endParaRPr lang="en-US" sz="3600" b="0" strike="noStrike" spc="-1" dirty="0">
              <a:solidFill>
                <a:srgbClr val="00454D"/>
              </a:solidFill>
              <a:latin typeface="Roboto"/>
            </a:endParaRPr>
          </a:p>
          <a:p>
            <a:endParaRPr lang="en-US" sz="4000" b="0" strike="noStrike" spc="-1" dirty="0">
              <a:solidFill>
                <a:srgbClr val="00454D"/>
              </a:solidFill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949973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6BA483-C298-A185-816D-D5AF8EDC35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>
            <a:extLst>
              <a:ext uri="{FF2B5EF4-FFF2-40B4-BE49-F238E27FC236}">
                <a16:creationId xmlns:a16="http://schemas.microsoft.com/office/drawing/2014/main" id="{32560F42-ACBB-7D93-E6DF-55574370E85A}"/>
              </a:ext>
            </a:extLst>
          </p:cNvPr>
          <p:cNvSpPr txBox="1"/>
          <p:nvPr/>
        </p:nvSpPr>
        <p:spPr>
          <a:xfrm>
            <a:off x="314640" y="365040"/>
            <a:ext cx="1149192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>
                <a:solidFill>
                  <a:srgbClr val="00454D"/>
                </a:solidFill>
                <a:latin typeface="Roboto"/>
                <a:ea typeface="Roboto"/>
              </a:rPr>
              <a:t>Uncertainty quantification is one of the focus areas</a:t>
            </a:r>
            <a:endParaRPr lang="en-US" sz="3200" b="0" strike="noStrike" spc="-1">
              <a:solidFill>
                <a:srgbClr val="00454D"/>
              </a:solidFill>
              <a:latin typeface="Roboto"/>
            </a:endParaRPr>
          </a:p>
        </p:txBody>
      </p:sp>
      <p:sp>
        <p:nvSpPr>
          <p:cNvPr id="99" name="TextShape 2">
            <a:extLst>
              <a:ext uri="{FF2B5EF4-FFF2-40B4-BE49-F238E27FC236}">
                <a16:creationId xmlns:a16="http://schemas.microsoft.com/office/drawing/2014/main" id="{4FDC6155-4A72-B521-7C60-834A924A247C}"/>
              </a:ext>
            </a:extLst>
          </p:cNvPr>
          <p:cNvSpPr txBox="1"/>
          <p:nvPr/>
        </p:nvSpPr>
        <p:spPr>
          <a:xfrm>
            <a:off x="314640" y="1363320"/>
            <a:ext cx="11491920" cy="4131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343080" indent="-34272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60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Extending uncertainty propagation to coupled analyses like computational fluid dynamics (CFD)</a:t>
            </a:r>
            <a:endParaRPr lang="en-US" sz="6000" b="0" strike="noStrike" spc="-1" dirty="0">
              <a:solidFill>
                <a:srgbClr val="00454D"/>
              </a:solidFill>
              <a:latin typeface="Roboto"/>
            </a:endParaRPr>
          </a:p>
          <a:p>
            <a:endParaRPr lang="en-US" sz="6000" b="0" strike="noStrike" spc="-1" dirty="0">
              <a:solidFill>
                <a:srgbClr val="00454D"/>
              </a:solidFill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653457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314640" y="1363320"/>
            <a:ext cx="5563080" cy="4131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48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FREDA is modular</a:t>
            </a:r>
            <a:endParaRPr lang="en-US" sz="4800" b="0" strike="noStrike" spc="-1" dirty="0">
              <a:solidFill>
                <a:srgbClr val="00454D"/>
              </a:solidFill>
              <a:latin typeface="Roboto"/>
            </a:endParaRPr>
          </a:p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48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The CAD + materials csv → Full input set</a:t>
            </a:r>
            <a:endParaRPr lang="en-US" sz="4800" b="0" strike="noStrike" spc="-1" dirty="0">
              <a:solidFill>
                <a:srgbClr val="00454D"/>
              </a:solidFill>
              <a:latin typeface="Roboto"/>
            </a:endParaRPr>
          </a:p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endParaRPr lang="en-US" sz="4800" b="0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02" name="TextShape 2"/>
          <p:cNvSpPr txBox="1"/>
          <p:nvPr/>
        </p:nvSpPr>
        <p:spPr>
          <a:xfrm>
            <a:off x="314640" y="365040"/>
            <a:ext cx="1149192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Neutronics automation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  <p:pic>
        <p:nvPicPr>
          <p:cNvPr id="103" name="Content Placeholder 7"/>
          <p:cNvPicPr/>
          <p:nvPr/>
        </p:nvPicPr>
        <p:blipFill>
          <a:blip r:embed="rId2"/>
          <a:stretch/>
        </p:blipFill>
        <p:spPr>
          <a:xfrm>
            <a:off x="5878080" y="492840"/>
            <a:ext cx="6221520" cy="5872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EECEA-E080-1659-4243-3E3FB8DB9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>
            <a:extLst>
              <a:ext uri="{FF2B5EF4-FFF2-40B4-BE49-F238E27FC236}">
                <a16:creationId xmlns:a16="http://schemas.microsoft.com/office/drawing/2014/main" id="{7F0186C9-14F9-60B0-50A2-442A33FFC968}"/>
              </a:ext>
            </a:extLst>
          </p:cNvPr>
          <p:cNvSpPr txBox="1"/>
          <p:nvPr/>
        </p:nvSpPr>
        <p:spPr>
          <a:xfrm>
            <a:off x="314640" y="1363320"/>
            <a:ext cx="5563080" cy="4131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(somewhat) Code-agnostic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  <a:p>
            <a:pPr marL="971640" lvl="1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Standardized input format → code-specific input files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Other helpful modules: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  <a:p>
            <a:pPr marL="971640" lvl="1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Activation module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  <a:p>
            <a:pPr marL="971640" lvl="1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Exporting to other formats (VTK, </a:t>
            </a:r>
            <a:r>
              <a:rPr lang="en-US" sz="3200" b="0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OpenFOAM</a:t>
            </a:r>
            <a:r>
              <a:rPr lang="en-US" sz="32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)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02" name="TextShape 2">
            <a:extLst>
              <a:ext uri="{FF2B5EF4-FFF2-40B4-BE49-F238E27FC236}">
                <a16:creationId xmlns:a16="http://schemas.microsoft.com/office/drawing/2014/main" id="{5FF1BE00-405D-BC4F-D62A-6BDADEA7CAD1}"/>
              </a:ext>
            </a:extLst>
          </p:cNvPr>
          <p:cNvSpPr txBox="1"/>
          <p:nvPr/>
        </p:nvSpPr>
        <p:spPr>
          <a:xfrm>
            <a:off x="314640" y="365040"/>
            <a:ext cx="1149192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Neutronics automation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  <p:pic>
        <p:nvPicPr>
          <p:cNvPr id="103" name="Content Placeholder 7">
            <a:extLst>
              <a:ext uri="{FF2B5EF4-FFF2-40B4-BE49-F238E27FC236}">
                <a16:creationId xmlns:a16="http://schemas.microsoft.com/office/drawing/2014/main" id="{D9F42B8E-6E5D-BB0E-CCA7-D187795DF3F3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5878080" y="492840"/>
            <a:ext cx="6221520" cy="587232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1406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9C36A4-DAFB-6F89-2049-196C3BFC63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>
            <a:extLst>
              <a:ext uri="{FF2B5EF4-FFF2-40B4-BE49-F238E27FC236}">
                <a16:creationId xmlns:a16="http://schemas.microsoft.com/office/drawing/2014/main" id="{446B555E-D844-DD1F-A4F9-0869CE63E788}"/>
              </a:ext>
            </a:extLst>
          </p:cNvPr>
          <p:cNvSpPr txBox="1"/>
          <p:nvPr/>
        </p:nvSpPr>
        <p:spPr>
          <a:xfrm>
            <a:off x="314640" y="1363320"/>
            <a:ext cx="5563080" cy="4131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44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Enables automated perturbation runs</a:t>
            </a:r>
            <a:endParaRPr lang="en-US" sz="4400" b="0" strike="noStrike" spc="-1" dirty="0">
              <a:solidFill>
                <a:srgbClr val="00454D"/>
              </a:solidFill>
              <a:latin typeface="Roboto"/>
            </a:endParaRPr>
          </a:p>
          <a:p>
            <a:pPr marL="971640" lvl="1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44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Design space exploration</a:t>
            </a:r>
            <a:endParaRPr lang="en-US" sz="4400" b="0" strike="noStrike" spc="-1" dirty="0">
              <a:solidFill>
                <a:srgbClr val="00454D"/>
              </a:solidFill>
              <a:latin typeface="Roboto"/>
            </a:endParaRPr>
          </a:p>
          <a:p>
            <a:pPr marL="971640" lvl="1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44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Optimization</a:t>
            </a:r>
            <a:endParaRPr lang="en-US" sz="4400" b="0" strike="noStrike" spc="-1" dirty="0">
              <a:solidFill>
                <a:srgbClr val="00454D"/>
              </a:solidFill>
              <a:latin typeface="Roboto"/>
            </a:endParaRPr>
          </a:p>
          <a:p>
            <a:pPr marL="285840" indent="-285480">
              <a:lnSpc>
                <a:spcPct val="90000"/>
              </a:lnSpc>
              <a:spcBef>
                <a:spcPts val="1199"/>
              </a:spcBef>
              <a:spcAft>
                <a:spcPts val="60"/>
              </a:spcAft>
              <a:buClr>
                <a:srgbClr val="00454D"/>
              </a:buClr>
              <a:buFont typeface="Arial"/>
              <a:buChar char="•"/>
            </a:pPr>
            <a:r>
              <a:rPr lang="en-US" sz="4400" b="0" strike="noStrike" spc="-1" dirty="0" err="1">
                <a:solidFill>
                  <a:srgbClr val="00454D"/>
                </a:solidFill>
                <a:latin typeface="Roboto"/>
                <a:ea typeface="Roboto"/>
              </a:rPr>
              <a:t>OpenMC</a:t>
            </a:r>
            <a:r>
              <a:rPr lang="en-US" sz="4400" b="0" strike="noStrike" spc="-1" dirty="0">
                <a:solidFill>
                  <a:srgbClr val="00454D"/>
                </a:solidFill>
                <a:latin typeface="Roboto"/>
                <a:ea typeface="Roboto"/>
              </a:rPr>
              <a:t> is mostly used for FREDA</a:t>
            </a:r>
            <a:endParaRPr lang="en-US" sz="4400" b="0" strike="noStrike" spc="-1" dirty="0">
              <a:solidFill>
                <a:srgbClr val="00454D"/>
              </a:solidFill>
              <a:latin typeface="Roboto"/>
            </a:endParaRPr>
          </a:p>
        </p:txBody>
      </p:sp>
      <p:sp>
        <p:nvSpPr>
          <p:cNvPr id="102" name="TextShape 2">
            <a:extLst>
              <a:ext uri="{FF2B5EF4-FFF2-40B4-BE49-F238E27FC236}">
                <a16:creationId xmlns:a16="http://schemas.microsoft.com/office/drawing/2014/main" id="{F86DB772-F356-8729-AD84-5EB59BBCC698}"/>
              </a:ext>
            </a:extLst>
          </p:cNvPr>
          <p:cNvSpPr txBox="1"/>
          <p:nvPr/>
        </p:nvSpPr>
        <p:spPr>
          <a:xfrm>
            <a:off x="314640" y="365040"/>
            <a:ext cx="11491920" cy="8859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b="1" strike="noStrike" spc="-1" dirty="0">
                <a:solidFill>
                  <a:srgbClr val="00454D"/>
                </a:solidFill>
                <a:latin typeface="Roboto"/>
                <a:ea typeface="Roboto"/>
              </a:rPr>
              <a:t>Neutronics automation</a:t>
            </a:r>
            <a:endParaRPr lang="en-US" sz="3200" b="0" strike="noStrike" spc="-1" dirty="0">
              <a:solidFill>
                <a:srgbClr val="00454D"/>
              </a:solidFill>
              <a:latin typeface="Roboto"/>
            </a:endParaRPr>
          </a:p>
        </p:txBody>
      </p:sp>
      <p:pic>
        <p:nvPicPr>
          <p:cNvPr id="103" name="Content Placeholder 7">
            <a:extLst>
              <a:ext uri="{FF2B5EF4-FFF2-40B4-BE49-F238E27FC236}">
                <a16:creationId xmlns:a16="http://schemas.microsoft.com/office/drawing/2014/main" id="{275D182A-8018-2D86-194F-4B1200A0CFD8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5878080" y="492840"/>
            <a:ext cx="6221520" cy="587232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646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662C"/>
      </a:dk2>
      <a:lt2>
        <a:srgbClr val="DBDCDB"/>
      </a:lt2>
      <a:accent1>
        <a:srgbClr val="373A36"/>
      </a:accent1>
      <a:accent2>
        <a:srgbClr val="005776"/>
      </a:accent2>
      <a:accent3>
        <a:srgbClr val="006BA6"/>
      </a:accent3>
      <a:accent4>
        <a:srgbClr val="7DBA00"/>
      </a:accent4>
      <a:accent5>
        <a:srgbClr val="00BDB5"/>
      </a:accent5>
      <a:accent6>
        <a:srgbClr val="00B38F"/>
      </a:accent6>
      <a:hlink>
        <a:srgbClr val="00444D"/>
      </a:hlink>
      <a:folHlink>
        <a:srgbClr val="00662C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662C"/>
      </a:dk2>
      <a:lt2>
        <a:srgbClr val="DBDCDB"/>
      </a:lt2>
      <a:accent1>
        <a:srgbClr val="373A36"/>
      </a:accent1>
      <a:accent2>
        <a:srgbClr val="005776"/>
      </a:accent2>
      <a:accent3>
        <a:srgbClr val="006BA6"/>
      </a:accent3>
      <a:accent4>
        <a:srgbClr val="7DBA00"/>
      </a:accent4>
      <a:accent5>
        <a:srgbClr val="00BDB5"/>
      </a:accent5>
      <a:accent6>
        <a:srgbClr val="00B38F"/>
      </a:accent6>
      <a:hlink>
        <a:srgbClr val="00444D"/>
      </a:hlink>
      <a:folHlink>
        <a:srgbClr val="00662C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03DE618DB0A0C46A666FD2065503EE5" ma:contentTypeVersion="18" ma:contentTypeDescription="Crear nuevo documento." ma:contentTypeScope="" ma:versionID="a55d6e1f82753bc75c1276a45bfc3239">
  <xsd:schema xmlns:xsd="http://www.w3.org/2001/XMLSchema" xmlns:xs="http://www.w3.org/2001/XMLSchema" xmlns:p="http://schemas.microsoft.com/office/2006/metadata/properties" xmlns:ns2="6d625785-42e5-40a3-b03d-802bc6493bd9" xmlns:ns3="ed024c05-7945-4ac1-9cc3-716220b6cc02" targetNamespace="http://schemas.microsoft.com/office/2006/metadata/properties" ma:root="true" ma:fieldsID="57071e801e9544907012f04dcc364622" ns2:_="" ns3:_="">
    <xsd:import namespace="6d625785-42e5-40a3-b03d-802bc6493bd9"/>
    <xsd:import namespace="ed024c05-7945-4ac1-9cc3-716220b6cc0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625785-42e5-40a3-b03d-802bc6493b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Etiquetas de imagen" ma:readOnly="false" ma:fieldId="{5cf76f15-5ced-4ddc-b409-7134ff3c332f}" ma:taxonomyMulti="true" ma:sspId="d06a5c8c-1a73-4ba3-b11e-d38f132e128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024c05-7945-4ac1-9cc3-716220b6cc02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2d51215-bb1d-46df-9824-fec85c9f8692}" ma:internalName="TaxCatchAll" ma:showField="CatchAllData" ma:web="ed024c05-7945-4ac1-9cc3-716220b6cc0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d024c05-7945-4ac1-9cc3-716220b6cc02" xsi:nil="true"/>
    <lcf76f155ced4ddcb4097134ff3c332f xmlns="6d625785-42e5-40a3-b03d-802bc6493bd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E0AE679-35D1-467D-8332-02626ED337E2}"/>
</file>

<file path=customXml/itemProps2.xml><?xml version="1.0" encoding="utf-8"?>
<ds:datastoreItem xmlns:ds="http://schemas.openxmlformats.org/officeDocument/2006/customXml" ds:itemID="{D946F1DD-AB9B-497C-A796-306444231668}"/>
</file>

<file path=customXml/itemProps3.xml><?xml version="1.0" encoding="utf-8"?>
<ds:datastoreItem xmlns:ds="http://schemas.openxmlformats.org/officeDocument/2006/customXml" ds:itemID="{2084A53A-F0F4-4138-BAC3-44C9A3F596A2}"/>
</file>

<file path=docMetadata/LabelInfo.xml><?xml version="1.0" encoding="utf-8"?>
<clbl:labelList xmlns:clbl="http://schemas.microsoft.com/office/2020/mipLabelMetadata">
  <clbl:label id="{db3dbd43-4c4b-4544-9f8a-0553f9f5f25e}" enabled="0" method="" siteId="{db3dbd43-4c4b-4544-9f8a-0553f9f5f25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ORNL Presentation</Template>
  <TotalTime>4633</TotalTime>
  <Words>1036</Words>
  <Application>Microsoft Macintosh PowerPoint</Application>
  <PresentationFormat>Widescreen</PresentationFormat>
  <Paragraphs>135</Paragraphs>
  <Slides>31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MS Mincho</vt:lpstr>
      <vt:lpstr>Aptos</vt:lpstr>
      <vt:lpstr>Arial</vt:lpstr>
      <vt:lpstr>Century Gothic</vt:lpstr>
      <vt:lpstr>Roboto</vt:lpstr>
      <vt:lpstr>Roboto Black</vt:lpstr>
      <vt:lpstr>Roboto Light</vt:lpstr>
      <vt:lpstr>Symbol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Added parametric geometry generation (Katarzyna Borowiec) </vt:lpstr>
      <vt:lpstr>Previous works: Exploring impact of material dimension and composition for tokamaks</vt:lpstr>
      <vt:lpstr>Previous works: Exploring impact of material dimension and composition for tokamaks</vt:lpstr>
      <vt:lpstr>Previous works: Automated optimization of tokamak geometry</vt:lpstr>
      <vt:lpstr>Previous works: Automated optimization of tokamak geometry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Coupled neutronics and CFD enable tritium tracking in FREDA workflow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Jin Whan Bae</dc:creator>
  <dc:description/>
  <cp:lastModifiedBy>Bae, Jin Whan</cp:lastModifiedBy>
  <cp:revision>162</cp:revision>
  <dcterms:created xsi:type="dcterms:W3CDTF">2025-03-01T16:05:24Z</dcterms:created>
  <dcterms:modified xsi:type="dcterms:W3CDTF">2025-04-08T10:05:17Z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Widescreen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16</vt:i4>
  </property>
  <property fmtid="{D5CDD505-2E9C-101B-9397-08002B2CF9AE}" pid="12" name="ContentTypeId">
    <vt:lpwstr>0x010100503DE618DB0A0C46A666FD2065503EE5</vt:lpwstr>
  </property>
</Properties>
</file>