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sldIdLst>
    <p:sldId id="269" r:id="rId5"/>
    <p:sldId id="357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72" r:id="rId21"/>
    <p:sldId id="373" r:id="rId22"/>
    <p:sldId id="374" r:id="rId23"/>
    <p:sldId id="355" r:id="rId24"/>
    <p:sldId id="379" r:id="rId25"/>
    <p:sldId id="356" r:id="rId26"/>
    <p:sldId id="380" r:id="rId27"/>
    <p:sldId id="375" r:id="rId28"/>
    <p:sldId id="376" r:id="rId29"/>
    <p:sldId id="377" r:id="rId30"/>
    <p:sldId id="37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4CA717F-E67A-4900-BC12-F10CD5D6359F}">
          <p14:sldIdLst>
            <p14:sldId id="269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  <p14:sldId id="368"/>
            <p14:sldId id="369"/>
            <p14:sldId id="370"/>
            <p14:sldId id="371"/>
            <p14:sldId id="372"/>
            <p14:sldId id="373"/>
            <p14:sldId id="374"/>
            <p14:sldId id="355"/>
            <p14:sldId id="379"/>
            <p14:sldId id="356"/>
            <p14:sldId id="380"/>
            <p14:sldId id="375"/>
            <p14:sldId id="376"/>
            <p14:sldId id="377"/>
            <p14:sldId id="3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66A7"/>
    <a:srgbClr val="043589"/>
    <a:srgbClr val="1F427E"/>
    <a:srgbClr val="FFFFFF"/>
    <a:srgbClr val="0069A4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1FE446-724E-43BF-808B-311DA78218E3}" v="8" dt="2024-11-18T09:28:05.781"/>
    <p1510:client id="{D0E70D8C-47A1-31C8-C345-D42E75729CC8}" v="16" dt="2024-11-19T11:56:24.2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63" y="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DF3367-8529-4C73-AFAF-BB82F8114BC5}" type="datetimeFigureOut">
              <a:rPr lang="en-US" smtClean="0"/>
              <a:pPr/>
              <a:t>4/7/2025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1EF14-A77B-4F29-8F05-C2C964821A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000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27380" y="2233337"/>
            <a:ext cx="5043739" cy="1631216"/>
          </a:xfrm>
          <a:custGeom>
            <a:avLst/>
            <a:gdLst>
              <a:gd name="connsiteX0" fmla="*/ 0 w 4248472"/>
              <a:gd name="connsiteY0" fmla="*/ 0 h 1569660"/>
              <a:gd name="connsiteX1" fmla="*/ 4248472 w 4248472"/>
              <a:gd name="connsiteY1" fmla="*/ 0 h 1569660"/>
              <a:gd name="connsiteX2" fmla="*/ 4248472 w 4248472"/>
              <a:gd name="connsiteY2" fmla="*/ 1569660 h 1569660"/>
              <a:gd name="connsiteX3" fmla="*/ 0 w 4248472"/>
              <a:gd name="connsiteY3" fmla="*/ 1569660 h 1569660"/>
              <a:gd name="connsiteX4" fmla="*/ 0 w 4248472"/>
              <a:gd name="connsiteY4" fmla="*/ 0 h 1569660"/>
              <a:gd name="connsiteX0" fmla="*/ 0 w 4248472"/>
              <a:gd name="connsiteY0" fmla="*/ 0 h 1569660"/>
              <a:gd name="connsiteX1" fmla="*/ 4248472 w 4248472"/>
              <a:gd name="connsiteY1" fmla="*/ 0 h 1569660"/>
              <a:gd name="connsiteX2" fmla="*/ 3859005 w 4248472"/>
              <a:gd name="connsiteY2" fmla="*/ 1535793 h 1569660"/>
              <a:gd name="connsiteX3" fmla="*/ 0 w 4248472"/>
              <a:gd name="connsiteY3" fmla="*/ 1569660 h 1569660"/>
              <a:gd name="connsiteX4" fmla="*/ 0 w 4248472"/>
              <a:gd name="connsiteY4" fmla="*/ 0 h 1569660"/>
              <a:gd name="connsiteX0" fmla="*/ 0 w 4333138"/>
              <a:gd name="connsiteY0" fmla="*/ 0 h 1569660"/>
              <a:gd name="connsiteX1" fmla="*/ 4333138 w 4333138"/>
              <a:gd name="connsiteY1" fmla="*/ 25400 h 1569660"/>
              <a:gd name="connsiteX2" fmla="*/ 3859005 w 4333138"/>
              <a:gd name="connsiteY2" fmla="*/ 1535793 h 1569660"/>
              <a:gd name="connsiteX3" fmla="*/ 0 w 4333138"/>
              <a:gd name="connsiteY3" fmla="*/ 1569660 h 1569660"/>
              <a:gd name="connsiteX4" fmla="*/ 0 w 4333138"/>
              <a:gd name="connsiteY4" fmla="*/ 0 h 1569660"/>
              <a:gd name="connsiteX0" fmla="*/ 0 w 4333138"/>
              <a:gd name="connsiteY0" fmla="*/ 0 h 2255459"/>
              <a:gd name="connsiteX1" fmla="*/ 4333138 w 4333138"/>
              <a:gd name="connsiteY1" fmla="*/ 25400 h 2255459"/>
              <a:gd name="connsiteX2" fmla="*/ 3562671 w 4333138"/>
              <a:gd name="connsiteY2" fmla="*/ 2255459 h 2255459"/>
              <a:gd name="connsiteX3" fmla="*/ 0 w 4333138"/>
              <a:gd name="connsiteY3" fmla="*/ 1569660 h 2255459"/>
              <a:gd name="connsiteX4" fmla="*/ 0 w 4333138"/>
              <a:gd name="connsiteY4" fmla="*/ 0 h 2255459"/>
              <a:gd name="connsiteX0" fmla="*/ 0 w 4333138"/>
              <a:gd name="connsiteY0" fmla="*/ 0 h 2255459"/>
              <a:gd name="connsiteX1" fmla="*/ 4333138 w 4333138"/>
              <a:gd name="connsiteY1" fmla="*/ 25400 h 2255459"/>
              <a:gd name="connsiteX2" fmla="*/ 3562671 w 4333138"/>
              <a:gd name="connsiteY2" fmla="*/ 2255459 h 2255459"/>
              <a:gd name="connsiteX3" fmla="*/ 8467 w 4333138"/>
              <a:gd name="connsiteY3" fmla="*/ 2246993 h 2255459"/>
              <a:gd name="connsiteX4" fmla="*/ 0 w 4333138"/>
              <a:gd name="connsiteY4" fmla="*/ 0 h 2255459"/>
              <a:gd name="connsiteX0" fmla="*/ 0 w 4265404"/>
              <a:gd name="connsiteY0" fmla="*/ 0 h 2255459"/>
              <a:gd name="connsiteX1" fmla="*/ 4265404 w 4265404"/>
              <a:gd name="connsiteY1" fmla="*/ 25400 h 2255459"/>
              <a:gd name="connsiteX2" fmla="*/ 3562671 w 4265404"/>
              <a:gd name="connsiteY2" fmla="*/ 2255459 h 2255459"/>
              <a:gd name="connsiteX3" fmla="*/ 8467 w 4265404"/>
              <a:gd name="connsiteY3" fmla="*/ 2246993 h 2255459"/>
              <a:gd name="connsiteX4" fmla="*/ 0 w 4265404"/>
              <a:gd name="connsiteY4" fmla="*/ 0 h 2255459"/>
              <a:gd name="connsiteX0" fmla="*/ 0 w 4265404"/>
              <a:gd name="connsiteY0" fmla="*/ 0 h 2263926"/>
              <a:gd name="connsiteX1" fmla="*/ 4265404 w 4265404"/>
              <a:gd name="connsiteY1" fmla="*/ 25400 h 2263926"/>
              <a:gd name="connsiteX2" fmla="*/ 3494937 w 4265404"/>
              <a:gd name="connsiteY2" fmla="*/ 2263926 h 2263926"/>
              <a:gd name="connsiteX3" fmla="*/ 8467 w 4265404"/>
              <a:gd name="connsiteY3" fmla="*/ 2246993 h 2263926"/>
              <a:gd name="connsiteX4" fmla="*/ 0 w 4265404"/>
              <a:gd name="connsiteY4" fmla="*/ 0 h 2263926"/>
              <a:gd name="connsiteX0" fmla="*/ 0 w 3757404"/>
              <a:gd name="connsiteY0" fmla="*/ 16934 h 2280860"/>
              <a:gd name="connsiteX1" fmla="*/ 3757404 w 3757404"/>
              <a:gd name="connsiteY1" fmla="*/ 0 h 2280860"/>
              <a:gd name="connsiteX2" fmla="*/ 3494937 w 3757404"/>
              <a:gd name="connsiteY2" fmla="*/ 2280860 h 2280860"/>
              <a:gd name="connsiteX3" fmla="*/ 8467 w 3757404"/>
              <a:gd name="connsiteY3" fmla="*/ 2263927 h 2280860"/>
              <a:gd name="connsiteX4" fmla="*/ 0 w 3757404"/>
              <a:gd name="connsiteY4" fmla="*/ 16934 h 2280860"/>
              <a:gd name="connsiteX0" fmla="*/ 0 w 4206138"/>
              <a:gd name="connsiteY0" fmla="*/ 8467 h 2272393"/>
              <a:gd name="connsiteX1" fmla="*/ 4206138 w 4206138"/>
              <a:gd name="connsiteY1" fmla="*/ 0 h 2272393"/>
              <a:gd name="connsiteX2" fmla="*/ 3494937 w 4206138"/>
              <a:gd name="connsiteY2" fmla="*/ 2272393 h 2272393"/>
              <a:gd name="connsiteX3" fmla="*/ 8467 w 4206138"/>
              <a:gd name="connsiteY3" fmla="*/ 2255460 h 2272393"/>
              <a:gd name="connsiteX4" fmla="*/ 0 w 4206138"/>
              <a:gd name="connsiteY4" fmla="*/ 8467 h 2272393"/>
              <a:gd name="connsiteX0" fmla="*/ 0 w 4256938"/>
              <a:gd name="connsiteY0" fmla="*/ 8467 h 2272393"/>
              <a:gd name="connsiteX1" fmla="*/ 4256938 w 4256938"/>
              <a:gd name="connsiteY1" fmla="*/ 0 h 2272393"/>
              <a:gd name="connsiteX2" fmla="*/ 3494937 w 4256938"/>
              <a:gd name="connsiteY2" fmla="*/ 2272393 h 2272393"/>
              <a:gd name="connsiteX3" fmla="*/ 8467 w 4256938"/>
              <a:gd name="connsiteY3" fmla="*/ 2255460 h 2272393"/>
              <a:gd name="connsiteX4" fmla="*/ 0 w 4256938"/>
              <a:gd name="connsiteY4" fmla="*/ 8467 h 2272393"/>
              <a:gd name="connsiteX0" fmla="*/ 0 w 3494937"/>
              <a:gd name="connsiteY0" fmla="*/ 0 h 2263926"/>
              <a:gd name="connsiteX1" fmla="*/ 3274804 w 3494937"/>
              <a:gd name="connsiteY1" fmla="*/ 27425 h 2263926"/>
              <a:gd name="connsiteX2" fmla="*/ 3494937 w 3494937"/>
              <a:gd name="connsiteY2" fmla="*/ 2263926 h 2263926"/>
              <a:gd name="connsiteX3" fmla="*/ 8467 w 3494937"/>
              <a:gd name="connsiteY3" fmla="*/ 2246993 h 2263926"/>
              <a:gd name="connsiteX4" fmla="*/ 0 w 3494937"/>
              <a:gd name="connsiteY4" fmla="*/ 0 h 2263926"/>
              <a:gd name="connsiteX0" fmla="*/ 0 w 3994470"/>
              <a:gd name="connsiteY0" fmla="*/ 0 h 2246993"/>
              <a:gd name="connsiteX1" fmla="*/ 3274804 w 3994470"/>
              <a:gd name="connsiteY1" fmla="*/ 27425 h 2246993"/>
              <a:gd name="connsiteX2" fmla="*/ 3994470 w 3994470"/>
              <a:gd name="connsiteY2" fmla="*/ 2228034 h 2246993"/>
              <a:gd name="connsiteX3" fmla="*/ 8467 w 3994470"/>
              <a:gd name="connsiteY3" fmla="*/ 2246993 h 2246993"/>
              <a:gd name="connsiteX4" fmla="*/ 0 w 3994470"/>
              <a:gd name="connsiteY4" fmla="*/ 0 h 2246993"/>
              <a:gd name="connsiteX0" fmla="*/ 0 w 3994470"/>
              <a:gd name="connsiteY0" fmla="*/ 0 h 2246993"/>
              <a:gd name="connsiteX1" fmla="*/ 3190137 w 3994470"/>
              <a:gd name="connsiteY1" fmla="*/ 9480 h 2246993"/>
              <a:gd name="connsiteX2" fmla="*/ 3994470 w 3994470"/>
              <a:gd name="connsiteY2" fmla="*/ 2228034 h 2246993"/>
              <a:gd name="connsiteX3" fmla="*/ 8467 w 3994470"/>
              <a:gd name="connsiteY3" fmla="*/ 2246993 h 2246993"/>
              <a:gd name="connsiteX4" fmla="*/ 0 w 3994470"/>
              <a:gd name="connsiteY4" fmla="*/ 0 h 2246993"/>
              <a:gd name="connsiteX0" fmla="*/ 0 w 3850537"/>
              <a:gd name="connsiteY0" fmla="*/ 0 h 2246993"/>
              <a:gd name="connsiteX1" fmla="*/ 3190137 w 3850537"/>
              <a:gd name="connsiteY1" fmla="*/ 9480 h 2246993"/>
              <a:gd name="connsiteX2" fmla="*/ 3850537 w 3850537"/>
              <a:gd name="connsiteY2" fmla="*/ 2228034 h 2246993"/>
              <a:gd name="connsiteX3" fmla="*/ 8467 w 3850537"/>
              <a:gd name="connsiteY3" fmla="*/ 2246993 h 2246993"/>
              <a:gd name="connsiteX4" fmla="*/ 0 w 3850537"/>
              <a:gd name="connsiteY4" fmla="*/ 0 h 2246993"/>
              <a:gd name="connsiteX0" fmla="*/ 0 w 3850537"/>
              <a:gd name="connsiteY0" fmla="*/ 0 h 2246993"/>
              <a:gd name="connsiteX1" fmla="*/ 3130871 w 3850537"/>
              <a:gd name="connsiteY1" fmla="*/ 18353 h 2246993"/>
              <a:gd name="connsiteX2" fmla="*/ 3850537 w 3850537"/>
              <a:gd name="connsiteY2" fmla="*/ 2228034 h 2246993"/>
              <a:gd name="connsiteX3" fmla="*/ 8467 w 3850537"/>
              <a:gd name="connsiteY3" fmla="*/ 2246993 h 2246993"/>
              <a:gd name="connsiteX4" fmla="*/ 0 w 3850537"/>
              <a:gd name="connsiteY4" fmla="*/ 0 h 2246993"/>
              <a:gd name="connsiteX0" fmla="*/ 0 w 3850537"/>
              <a:gd name="connsiteY0" fmla="*/ 0 h 2246993"/>
              <a:gd name="connsiteX1" fmla="*/ 3037738 w 3850537"/>
              <a:gd name="connsiteY1" fmla="*/ 18353 h 2246993"/>
              <a:gd name="connsiteX2" fmla="*/ 3850537 w 3850537"/>
              <a:gd name="connsiteY2" fmla="*/ 2228034 h 2246993"/>
              <a:gd name="connsiteX3" fmla="*/ 8467 w 3850537"/>
              <a:gd name="connsiteY3" fmla="*/ 2246993 h 2246993"/>
              <a:gd name="connsiteX4" fmla="*/ 0 w 3850537"/>
              <a:gd name="connsiteY4" fmla="*/ 0 h 2246993"/>
              <a:gd name="connsiteX0" fmla="*/ 0 w 3782804"/>
              <a:gd name="connsiteY0" fmla="*/ 0 h 2246993"/>
              <a:gd name="connsiteX1" fmla="*/ 3037738 w 3782804"/>
              <a:gd name="connsiteY1" fmla="*/ 18353 h 2246993"/>
              <a:gd name="connsiteX2" fmla="*/ 3782804 w 3782804"/>
              <a:gd name="connsiteY2" fmla="*/ 2245781 h 2246993"/>
              <a:gd name="connsiteX3" fmla="*/ 8467 w 3782804"/>
              <a:gd name="connsiteY3" fmla="*/ 2246993 h 2246993"/>
              <a:gd name="connsiteX4" fmla="*/ 0 w 3782804"/>
              <a:gd name="connsiteY4" fmla="*/ 0 h 224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2804" h="2246993">
                <a:moveTo>
                  <a:pt x="0" y="0"/>
                </a:moveTo>
                <a:lnTo>
                  <a:pt x="3037738" y="18353"/>
                </a:lnTo>
                <a:lnTo>
                  <a:pt x="3782804" y="2245781"/>
                </a:lnTo>
                <a:lnTo>
                  <a:pt x="8467" y="2246993"/>
                </a:lnTo>
                <a:cubicBezTo>
                  <a:pt x="5645" y="1497995"/>
                  <a:pt x="2822" y="748998"/>
                  <a:pt x="0" y="0"/>
                </a:cubicBezTo>
                <a:close/>
              </a:path>
            </a:pathLst>
          </a:custGeom>
          <a:ln>
            <a:noFill/>
          </a:ln>
        </p:spPr>
        <p:txBody>
          <a:bodyPr wrap="square" anchor="ctr">
            <a:spAutoFit/>
          </a:bodyPr>
          <a:lstStyle>
            <a:lvl1pPr marL="0" indent="0" algn="l">
              <a:lnSpc>
                <a:spcPts val="4000"/>
              </a:lnSpc>
              <a:spcBef>
                <a:spcPts val="0"/>
              </a:spcBef>
              <a:buNone/>
              <a:defRPr sz="3600" b="1" baseline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style on two lines</a:t>
            </a:r>
          </a:p>
          <a:p>
            <a:r>
              <a:rPr lang="en-US"/>
              <a:t>Or more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9403" y="4693787"/>
            <a:ext cx="4416061" cy="461665"/>
          </a:xfrm>
        </p:spPr>
        <p:txBody>
          <a:bodyPr wrap="square" anchor="ctr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pPr>
              <a:defRPr/>
            </a:pPr>
            <a:r>
              <a:rPr lang="en-GB">
                <a:ea typeface="+mn-ea"/>
              </a:rPr>
              <a:t>Subtitle or author’s name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719403" y="5661249"/>
            <a:ext cx="3551767" cy="504825"/>
          </a:xfrm>
        </p:spPr>
        <p:txBody>
          <a:bodyPr/>
          <a:lstStyle>
            <a:lvl1pPr>
              <a:defRPr b="1">
                <a:solidFill>
                  <a:srgbClr val="FFC000"/>
                </a:solidFill>
                <a:latin typeface="+mj-lt"/>
              </a:defRPr>
            </a:lvl1pPr>
          </a:lstStyle>
          <a:p>
            <a:pPr lvl="0"/>
            <a:r>
              <a:rPr lang="en-US"/>
              <a:t>Date</a:t>
            </a:r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76200" algn="ctr" rotWithShape="0">
                    <a:prstClr val="black">
                      <a:alpha val="52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31801" y="1916832"/>
            <a:ext cx="11233151" cy="4249018"/>
          </a:xfrm>
        </p:spPr>
        <p:txBody>
          <a:bodyPr>
            <a:normAutofit/>
          </a:bodyPr>
          <a:lstStyle>
            <a:lvl1pPr indent="-180000">
              <a:buFont typeface="Arial" pitchFamily="34" charset="0"/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buFont typeface="Arial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2pPr>
            <a:lvl3pPr>
              <a:buFont typeface="Arial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3pPr>
            <a:lvl4pPr>
              <a:buFont typeface="Arial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4pPr>
            <a:lvl5pPr>
              <a:buFont typeface="Arial" pitchFamily="34" charset="0"/>
              <a:buChar char="•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31801" y="1268289"/>
            <a:ext cx="11233151" cy="446276"/>
          </a:xfrm>
          <a:ln w="6350">
            <a:noFill/>
          </a:ln>
        </p:spPr>
        <p:txBody>
          <a:bodyPr>
            <a:spAutoFit/>
          </a:bodyPr>
          <a:lstStyle>
            <a:lvl1pPr marL="0" indent="0">
              <a:defRPr sz="23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908720"/>
            <a:ext cx="12192000" cy="5616624"/>
          </a:xfrm>
          <a:prstGeom prst="rect">
            <a:avLst/>
          </a:prstGeom>
          <a:gradFill>
            <a:gsLst>
              <a:gs pos="0">
                <a:schemeClr val="bg1"/>
              </a:gs>
              <a:gs pos="51000">
                <a:srgbClr val="E8E8E8"/>
              </a:gs>
              <a:gs pos="100000">
                <a:schemeClr val="bg1"/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912285" y="3356794"/>
            <a:ext cx="10272183" cy="576263"/>
          </a:xfr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3600" b="1" i="0" u="none" strike="noStrike" kern="1200" cap="none" spc="0" normalizeH="0" baseline="0" noProof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4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cs typeface="Arial" pitchFamily="34" charset="0"/>
              </a:defRPr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marL="0" marR="0" lvl="0" indent="0" algn="ctr" defTabSz="914400" rtl="0" eaLnBrk="1" fontAlgn="auto" latinLnBrk="0" hangingPunct="1">
              <a:lnSpc>
                <a:spcPts val="2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82000">
                      <a:schemeClr val="accent4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Click</a:t>
            </a:r>
            <a:r>
              <a:rPr kumimoji="0" lang="en-US" sz="3500" b="1" i="0" u="none" strike="noStrike" kern="1200" cap="none" spc="0" normalizeH="0" baseline="0" noProof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500" b="1" i="0" u="none" strike="noStrike" kern="1200" cap="none" spc="0" normalizeH="0" baseline="0" noProof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4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to edit Master</a:t>
            </a:r>
            <a:r>
              <a:rPr kumimoji="0" lang="en-US" sz="3500" b="1" i="0" u="none" strike="noStrike" kern="1200" cap="none" spc="0" normalizeH="0" baseline="0" noProof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500" b="1" i="0" u="none" strike="noStrike" kern="1200" cap="none" spc="0" normalizeH="0" baseline="0" noProof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80000">
                      <a:schemeClr val="accent4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title</a:t>
            </a:r>
            <a:r>
              <a:rPr kumimoji="0" lang="en-US" sz="3500" b="1" i="0" u="none" strike="noStrike" kern="1200" cap="none" spc="0" normalizeH="0" baseline="0" noProof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3500" b="1" i="0" u="none" strike="noStrike" kern="1200" cap="none" spc="0" normalizeH="0" baseline="0" noProof="0">
                <a:ln w="1905"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4">
                        <a:lumMod val="75000"/>
                      </a:schemeClr>
                    </a:gs>
                  </a:gsLst>
                  <a:lin ang="5400000"/>
                </a:gra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31371" y="250969"/>
            <a:ext cx="8448939" cy="45140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31371" y="1268289"/>
            <a:ext cx="11233580" cy="446276"/>
          </a:xfrm>
        </p:spPr>
        <p:txBody>
          <a:bodyPr>
            <a:spAutoFit/>
          </a:bodyPr>
          <a:lstStyle>
            <a:lvl1pPr>
              <a:defRPr sz="23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5"/>
          </p:nvPr>
        </p:nvSpPr>
        <p:spPr>
          <a:xfrm>
            <a:off x="431635" y="1916113"/>
            <a:ext cx="5376333" cy="1528624"/>
          </a:xfrm>
        </p:spPr>
        <p:txBody>
          <a:bodyPr>
            <a:spAutoFit/>
          </a:bodyPr>
          <a:lstStyle>
            <a:lvl1pPr marL="0" indent="-201600">
              <a:buFont typeface="Arial" pitchFamily="34" charset="0"/>
              <a:buNone/>
              <a:defRPr sz="1600">
                <a:latin typeface="+mj-lt"/>
              </a:defRPr>
            </a:lvl1pPr>
            <a:lvl2pPr>
              <a:defRPr sz="1600">
                <a:latin typeface="+mj-lt"/>
              </a:defRPr>
            </a:lvl2pPr>
            <a:lvl3pPr>
              <a:defRPr sz="16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6"/>
          </p:nvPr>
        </p:nvSpPr>
        <p:spPr>
          <a:xfrm>
            <a:off x="6288022" y="1916832"/>
            <a:ext cx="5376333" cy="1528624"/>
          </a:xfrm>
        </p:spPr>
        <p:txBody>
          <a:bodyPr>
            <a:spAutoFit/>
          </a:bodyPr>
          <a:lstStyle>
            <a:lvl1pPr>
              <a:defRPr sz="1600">
                <a:latin typeface="+mj-lt"/>
              </a:defRPr>
            </a:lvl1pPr>
            <a:lvl2pPr>
              <a:defRPr sz="1600">
                <a:latin typeface="+mj-lt"/>
              </a:defRPr>
            </a:lvl2pPr>
            <a:lvl3pPr>
              <a:defRPr sz="16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cap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31371" y="250969"/>
            <a:ext cx="8448939" cy="45140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31801" y="1268289"/>
            <a:ext cx="11233151" cy="446276"/>
          </a:xfrm>
        </p:spPr>
        <p:txBody>
          <a:bodyPr>
            <a:spAutoFit/>
          </a:bodyPr>
          <a:lstStyle>
            <a:lvl1pPr>
              <a:defRPr sz="23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6288617" y="5792634"/>
            <a:ext cx="5376000" cy="307777"/>
          </a:xfrm>
        </p:spPr>
        <p:txBody>
          <a:bodyPr wrap="square" anchor="t">
            <a:spAutoFit/>
          </a:bodyPr>
          <a:lstStyle>
            <a:lvl1pPr>
              <a:defRPr sz="1400" i="1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buNone/>
              <a:defRPr sz="1800" baseline="0"/>
            </a:lvl2pPr>
          </a:lstStyle>
          <a:p>
            <a:pPr lvl="0"/>
            <a:r>
              <a:rPr lang="en-GB"/>
              <a:t>Caption text</a:t>
            </a:r>
            <a:endParaRPr lang="en-US"/>
          </a:p>
        </p:txBody>
      </p:sp>
      <p:sp>
        <p:nvSpPr>
          <p:cNvPr id="13" name="Content Placeholder 10"/>
          <p:cNvSpPr>
            <a:spLocks noGrp="1"/>
          </p:cNvSpPr>
          <p:nvPr>
            <p:ph sz="quarter" idx="16"/>
          </p:nvPr>
        </p:nvSpPr>
        <p:spPr>
          <a:xfrm>
            <a:off x="431635" y="1916113"/>
            <a:ext cx="5376333" cy="1528624"/>
          </a:xfrm>
        </p:spPr>
        <p:txBody>
          <a:bodyPr>
            <a:spAutoFit/>
          </a:bodyPr>
          <a:lstStyle>
            <a:lvl1pPr indent="-180000">
              <a:defRPr sz="1600">
                <a:latin typeface="+mj-lt"/>
              </a:defRPr>
            </a:lvl1pPr>
            <a:lvl2pPr>
              <a:defRPr sz="1600">
                <a:latin typeface="+mj-lt"/>
              </a:defRPr>
            </a:lvl2pPr>
            <a:lvl3pPr>
              <a:defRPr sz="16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0"/>
          <p:cNvSpPr>
            <a:spLocks noGrp="1"/>
          </p:cNvSpPr>
          <p:nvPr>
            <p:ph sz="quarter" idx="17"/>
          </p:nvPr>
        </p:nvSpPr>
        <p:spPr>
          <a:xfrm>
            <a:off x="6288022" y="1916833"/>
            <a:ext cx="5376333" cy="1528624"/>
          </a:xfrm>
        </p:spPr>
        <p:txBody>
          <a:bodyPr>
            <a:spAutoFit/>
          </a:bodyPr>
          <a:lstStyle>
            <a:lvl1pPr indent="-180000">
              <a:defRPr sz="1600">
                <a:latin typeface="+mj-lt"/>
              </a:defRPr>
            </a:lvl1pPr>
            <a:lvl2pPr>
              <a:defRPr sz="1600">
                <a:latin typeface="+mj-lt"/>
              </a:defRPr>
            </a:lvl2pPr>
            <a:lvl3pPr>
              <a:defRPr sz="16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431371" y="5805265"/>
            <a:ext cx="5376000" cy="307777"/>
          </a:xfrm>
        </p:spPr>
        <p:txBody>
          <a:bodyPr wrap="square" anchor="t">
            <a:spAutoFit/>
          </a:bodyPr>
          <a:lstStyle>
            <a:lvl1pPr>
              <a:defRPr sz="1400" i="1">
                <a:solidFill>
                  <a:schemeClr val="accent2">
                    <a:lumMod val="50000"/>
                  </a:schemeClr>
                </a:solidFill>
              </a:defRPr>
            </a:lvl1pPr>
            <a:lvl2pPr algn="l">
              <a:buNone/>
              <a:defRPr sz="1800" baseline="0"/>
            </a:lvl2pPr>
          </a:lstStyle>
          <a:p>
            <a:pPr lvl="0"/>
            <a:r>
              <a:rPr lang="en-GB"/>
              <a:t>Caption text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0" y="0"/>
            <a:ext cx="12192000" cy="6525344"/>
          </a:xfrm>
        </p:spPr>
        <p:txBody>
          <a:bodyPr/>
          <a:lstStyle>
            <a:lvl1pPr indent="-1800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516052"/>
            <a:ext cx="12192000" cy="369332"/>
          </a:xfrm>
          <a:solidFill>
            <a:schemeClr val="tx2"/>
          </a:solidFill>
        </p:spPr>
        <p:txBody>
          <a:bodyPr wrap="square">
            <a:spAutoFit/>
          </a:bodyPr>
          <a:lstStyle>
            <a:lvl1pPr>
              <a:defRPr sz="1800">
                <a:solidFill>
                  <a:schemeClr val="bg2"/>
                </a:solidFill>
              </a:defRPr>
            </a:lvl1pPr>
            <a:lvl2pPr>
              <a:buNone/>
              <a:defRPr>
                <a:solidFill>
                  <a:schemeClr val="bg2"/>
                </a:solidFill>
              </a:defRPr>
            </a:lvl2pPr>
          </a:lstStyle>
          <a:p>
            <a:pPr lvl="1"/>
            <a:r>
              <a:rPr lang="en-GB"/>
              <a:t>Caption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31371" y="250969"/>
            <a:ext cx="8448939" cy="45140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ig Si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76200" algn="ctr" rotWithShape="0">
                    <a:prstClr val="black">
                      <a:alpha val="52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31801" y="1916832"/>
            <a:ext cx="11233151" cy="4249018"/>
          </a:xfrm>
        </p:spPr>
        <p:txBody>
          <a:bodyPr>
            <a:normAutofit/>
          </a:bodyPr>
          <a:lstStyle>
            <a:lvl1pPr indent="-180000">
              <a:buFont typeface="Arial" pitchFamily="34" charset="0"/>
              <a:buNone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Font typeface="Arial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buFont typeface="Arial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buFont typeface="Arial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buFont typeface="Arial" pitchFamily="34" charset="0"/>
              <a:buChar char="•"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31801" y="1268289"/>
            <a:ext cx="11233151" cy="446276"/>
          </a:xfrm>
          <a:ln w="6350">
            <a:noFill/>
          </a:ln>
        </p:spPr>
        <p:txBody>
          <a:bodyPr>
            <a:spAutoFit/>
          </a:bodyPr>
          <a:lstStyle>
            <a:lvl1pPr marL="0" indent="0">
              <a:defRPr sz="23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435" y="2257514"/>
            <a:ext cx="10081120" cy="451406"/>
          </a:xfrm>
        </p:spPr>
        <p:txBody>
          <a:bodyPr/>
          <a:lstStyle>
            <a:lvl1pPr algn="ctr">
              <a:defRPr sz="3200" b="1" cap="none" spc="0">
                <a:ln w="1905"/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78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52000"/>
                    </a:srgbClr>
                  </a:inn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1007534" y="3964686"/>
            <a:ext cx="10081684" cy="369332"/>
          </a:xfrm>
        </p:spPr>
        <p:txBody>
          <a:bodyPr anchor="ctr">
            <a:spAutoFit/>
          </a:bodyPr>
          <a:lstStyle>
            <a:lvl1pPr algn="l">
              <a:defRPr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innerShdw blurRad="63500" dist="50800" dir="16200000">
                    <a:schemeClr val="tx1">
                      <a:alpha val="54000"/>
                    </a:schemeClr>
                  </a:innerShdw>
                </a:effectLst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1371" y="250969"/>
            <a:ext cx="8448939" cy="45140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1371" y="1196754"/>
            <a:ext cx="11184000" cy="4929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1371" y="6525344"/>
            <a:ext cx="10177131" cy="3326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88555" y="6520261"/>
            <a:ext cx="9245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0B55C215-7F9A-4AB7-8398-183B47447B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61" r:id="rId4"/>
    <p:sldLayoutId id="2147483660" r:id="rId5"/>
    <p:sldLayoutId id="2147483654" r:id="rId6"/>
    <p:sldLayoutId id="2147483655" r:id="rId7"/>
    <p:sldLayoutId id="2147483662" r:id="rId8"/>
    <p:sldLayoutId id="2147483663" r:id="rId9"/>
  </p:sldLayoutIdLst>
  <p:hf hdr="0" dt="0"/>
  <p:txStyles>
    <p:titleStyle>
      <a:lvl1pPr indent="0" algn="l" defTabSz="914400" rtl="0" eaLnBrk="1" latinLnBrk="0" hangingPunct="1">
        <a:lnSpc>
          <a:spcPts val="2800"/>
        </a:lnSpc>
        <a:spcBef>
          <a:spcPct val="0"/>
        </a:spcBef>
        <a:buNone/>
        <a:defRPr sz="2800" b="1" kern="1200" spc="0">
          <a:solidFill>
            <a:schemeClr val="bg2"/>
          </a:solidFill>
          <a:effectLst>
            <a:outerShdw blurRad="63500" algn="ctr" rotWithShape="0">
              <a:prstClr val="black">
                <a:alpha val="50000"/>
              </a:prst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400"/>
        </a:spcBef>
        <a:buFont typeface="Arial" pitchFamily="34" charset="0"/>
        <a:buNone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39750" indent="-200025" algn="l" defTabSz="914400" rtl="0" eaLnBrk="1" latinLnBrk="0" hangingPunct="1">
        <a:lnSpc>
          <a:spcPct val="100000"/>
        </a:lnSpc>
        <a:spcBef>
          <a:spcPts val="400"/>
        </a:spcBef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98525" indent="-179388" algn="l" defTabSz="914400" rtl="0" eaLnBrk="1" latinLnBrk="0" hangingPunct="1">
        <a:lnSpc>
          <a:spcPct val="100000"/>
        </a:lnSpc>
        <a:spcBef>
          <a:spcPts val="400"/>
        </a:spcBef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58888" indent="-180975" algn="l" defTabSz="914400" rtl="0" eaLnBrk="1" latinLnBrk="0" hangingPunct="1">
        <a:lnSpc>
          <a:spcPct val="100000"/>
        </a:lnSpc>
        <a:spcBef>
          <a:spcPts val="400"/>
        </a:spcBef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17663" indent="-179388" algn="l" defTabSz="914400" rtl="0" eaLnBrk="1" latinLnBrk="0" hangingPunct="1">
        <a:lnSpc>
          <a:spcPct val="100000"/>
        </a:lnSpc>
        <a:spcBef>
          <a:spcPts val="400"/>
        </a:spcBef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7" Type="http://schemas.openxmlformats.org/officeDocument/2006/relationships/image" Target="../media/image27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3.svg"/><Relationship Id="rId7" Type="http://schemas.openxmlformats.org/officeDocument/2006/relationships/image" Target="../media/image3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svg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sv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Fusion4Energy/gitronics" TargetMode="External"/><Relationship Id="rId2" Type="http://schemas.openxmlformats.org/officeDocument/2006/relationships/hyperlink" Target="mailto:alvaro.cubi@f4e.europa.e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43096" y="2290111"/>
            <a:ext cx="5054648" cy="1514197"/>
          </a:xfrm>
          <a:custGeom>
            <a:avLst/>
            <a:gdLst>
              <a:gd name="connsiteX0" fmla="*/ 0 w 3850537"/>
              <a:gd name="connsiteY0" fmla="*/ 0 h 1215588"/>
              <a:gd name="connsiteX1" fmla="*/ 3647935 w 3850537"/>
              <a:gd name="connsiteY1" fmla="*/ 0 h 1215588"/>
              <a:gd name="connsiteX2" fmla="*/ 3850537 w 3850537"/>
              <a:gd name="connsiteY2" fmla="*/ 202602 h 1215588"/>
              <a:gd name="connsiteX3" fmla="*/ 3850537 w 3850537"/>
              <a:gd name="connsiteY3" fmla="*/ 1215588 h 1215588"/>
              <a:gd name="connsiteX4" fmla="*/ 0 w 3850537"/>
              <a:gd name="connsiteY4" fmla="*/ 1215588 h 1215588"/>
              <a:gd name="connsiteX5" fmla="*/ 0 w 3850537"/>
              <a:gd name="connsiteY5" fmla="*/ 0 h 1215588"/>
              <a:gd name="connsiteX0" fmla="*/ 0 w 3850537"/>
              <a:gd name="connsiteY0" fmla="*/ 8467 h 1224055"/>
              <a:gd name="connsiteX1" fmla="*/ 3224601 w 3850537"/>
              <a:gd name="connsiteY1" fmla="*/ 0 h 1224055"/>
              <a:gd name="connsiteX2" fmla="*/ 3850537 w 3850537"/>
              <a:gd name="connsiteY2" fmla="*/ 211069 h 1224055"/>
              <a:gd name="connsiteX3" fmla="*/ 3850537 w 3850537"/>
              <a:gd name="connsiteY3" fmla="*/ 1224055 h 1224055"/>
              <a:gd name="connsiteX4" fmla="*/ 0 w 3850537"/>
              <a:gd name="connsiteY4" fmla="*/ 1224055 h 1224055"/>
              <a:gd name="connsiteX5" fmla="*/ 0 w 3850537"/>
              <a:gd name="connsiteY5" fmla="*/ 8467 h 1224055"/>
              <a:gd name="connsiteX0" fmla="*/ 0 w 3850537"/>
              <a:gd name="connsiteY0" fmla="*/ 8467 h 1224055"/>
              <a:gd name="connsiteX1" fmla="*/ 3224601 w 3850537"/>
              <a:gd name="connsiteY1" fmla="*/ 0 h 1224055"/>
              <a:gd name="connsiteX2" fmla="*/ 3605004 w 3850537"/>
              <a:gd name="connsiteY2" fmla="*/ 1066203 h 1224055"/>
              <a:gd name="connsiteX3" fmla="*/ 3850537 w 3850537"/>
              <a:gd name="connsiteY3" fmla="*/ 1224055 h 1224055"/>
              <a:gd name="connsiteX4" fmla="*/ 0 w 3850537"/>
              <a:gd name="connsiteY4" fmla="*/ 1224055 h 1224055"/>
              <a:gd name="connsiteX5" fmla="*/ 0 w 3850537"/>
              <a:gd name="connsiteY5" fmla="*/ 8467 h 1224055"/>
              <a:gd name="connsiteX0" fmla="*/ 0 w 3706603"/>
              <a:gd name="connsiteY0" fmla="*/ 8467 h 1224055"/>
              <a:gd name="connsiteX1" fmla="*/ 3224601 w 3706603"/>
              <a:gd name="connsiteY1" fmla="*/ 0 h 1224055"/>
              <a:gd name="connsiteX2" fmla="*/ 3605004 w 3706603"/>
              <a:gd name="connsiteY2" fmla="*/ 1066203 h 1224055"/>
              <a:gd name="connsiteX3" fmla="*/ 3706603 w 3706603"/>
              <a:gd name="connsiteY3" fmla="*/ 1215589 h 1224055"/>
              <a:gd name="connsiteX4" fmla="*/ 0 w 3706603"/>
              <a:gd name="connsiteY4" fmla="*/ 1224055 h 1224055"/>
              <a:gd name="connsiteX5" fmla="*/ 0 w 3706603"/>
              <a:gd name="connsiteY5" fmla="*/ 8467 h 1224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06603" h="1224055">
                <a:moveTo>
                  <a:pt x="0" y="8467"/>
                </a:moveTo>
                <a:lnTo>
                  <a:pt x="3224601" y="0"/>
                </a:lnTo>
                <a:lnTo>
                  <a:pt x="3605004" y="1066203"/>
                </a:lnTo>
                <a:lnTo>
                  <a:pt x="3706603" y="1215589"/>
                </a:lnTo>
                <a:lnTo>
                  <a:pt x="0" y="1224055"/>
                </a:lnTo>
                <a:lnTo>
                  <a:pt x="0" y="8467"/>
                </a:lnTo>
                <a:close/>
              </a:path>
            </a:pathLst>
          </a:custGeom>
          <a:ln>
            <a:noFill/>
          </a:ln>
        </p:spPr>
        <p:txBody>
          <a:bodyPr/>
          <a:lstStyle/>
          <a:p>
            <a:pPr>
              <a:lnSpc>
                <a:spcPts val="3800"/>
              </a:lnSpc>
            </a:pPr>
            <a:r>
              <a:rPr lang="en-US" sz="2800" spc="-20" dirty="0"/>
              <a:t>Radiation transport model development with Gitronics applied to JT-60SA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88264" y="4191000"/>
            <a:ext cx="3755136" cy="930518"/>
          </a:xfrm>
        </p:spPr>
        <p:txBody>
          <a:bodyPr>
            <a:normAutofit/>
          </a:bodyPr>
          <a:lstStyle/>
          <a:p>
            <a:r>
              <a:rPr lang="en-US" sz="2000" dirty="0"/>
              <a:t>Fusion Neutronics Meeting</a:t>
            </a:r>
          </a:p>
          <a:p>
            <a:r>
              <a:rPr lang="en-US" sz="2000" dirty="0"/>
              <a:t>April 2025</a:t>
            </a:r>
          </a:p>
          <a:p>
            <a:endParaRPr lang="en-US" sz="2000" dirty="0"/>
          </a:p>
          <a:p>
            <a:endParaRPr lang="en-IE" sz="20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609600" y="3886200"/>
            <a:ext cx="3456384" cy="0"/>
          </a:xfrm>
          <a:prstGeom prst="line">
            <a:avLst/>
          </a:prstGeom>
          <a:ln w="19050">
            <a:solidFill>
              <a:srgbClr val="FFFFFF">
                <a:alpha val="52157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D53F34A5-206D-C5A2-51DA-E83A8C5C6586}"/>
              </a:ext>
            </a:extLst>
          </p:cNvPr>
          <p:cNvSpPr txBox="1">
            <a:spLocks/>
          </p:cNvSpPr>
          <p:nvPr/>
        </p:nvSpPr>
        <p:spPr>
          <a:xfrm>
            <a:off x="588264" y="5201213"/>
            <a:ext cx="3755136" cy="930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None/>
              <a:defRPr sz="1800" b="1" kern="1200">
                <a:solidFill>
                  <a:srgbClr val="FFC000"/>
                </a:solidFill>
                <a:latin typeface="+mj-lt"/>
                <a:ea typeface="+mn-ea"/>
                <a:cs typeface="+mn-cs"/>
              </a:defRPr>
            </a:lvl1pPr>
            <a:lvl2pPr marL="539750" indent="-200025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98525" indent="-17938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58888" indent="-180975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17663" indent="-179388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A. Cubi</a:t>
            </a:r>
          </a:p>
          <a:p>
            <a:r>
              <a:rPr lang="en-US" sz="1400" dirty="0"/>
              <a:t>alvaro.cubi@f4e.europa.eu</a:t>
            </a:r>
            <a:endParaRPr lang="en-US" sz="2000" dirty="0"/>
          </a:p>
          <a:p>
            <a:endParaRPr lang="en-US" sz="2000" dirty="0"/>
          </a:p>
          <a:p>
            <a:endParaRPr lang="en-IE" sz="2000" dirty="0"/>
          </a:p>
        </p:txBody>
      </p:sp>
    </p:spTree>
    <p:extLst>
      <p:ext uri="{BB962C8B-B14F-4D97-AF65-F5344CB8AC3E}">
        <p14:creationId xmlns:p14="http://schemas.microsoft.com/office/powerpoint/2010/main" val="2751581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844E0-716C-75C2-ACD0-04C34AF00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A51A5A-5D1D-059D-4708-E8EE41AA73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B80807-E9BF-E3E8-309B-1A93A3B4FB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Gitronics: modularization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9AB0107-61F6-FCC8-CA8D-749367A260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811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EDDFA-91AA-92C3-7070-57A7858D7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BFBACE-C8C0-702E-974F-0C59D7AC3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3FDCF29-B190-C514-2EB6-20FE070DE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Modularization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995C09D-9D89-349E-3D58-71F5A19E57E0}"/>
              </a:ext>
            </a:extLst>
          </p:cNvPr>
          <p:cNvGrpSpPr/>
          <p:nvPr/>
        </p:nvGrpSpPr>
        <p:grpSpPr>
          <a:xfrm>
            <a:off x="6768407" y="1122407"/>
            <a:ext cx="5059615" cy="2012795"/>
            <a:chOff x="4942660" y="1212530"/>
            <a:chExt cx="5914136" cy="2352737"/>
          </a:xfrm>
        </p:grpSpPr>
        <p:pic>
          <p:nvPicPr>
            <p:cNvPr id="10" name="Graphic 9" descr="Construction worker female with solid fill">
              <a:extLst>
                <a:ext uri="{FF2B5EF4-FFF2-40B4-BE49-F238E27FC236}">
                  <a16:creationId xmlns:a16="http://schemas.microsoft.com/office/drawing/2014/main" id="{F9D47A68-71CD-C475-F7D7-2F6AF143B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942660" y="1212530"/>
              <a:ext cx="634394" cy="634394"/>
            </a:xfrm>
            <a:prstGeom prst="rect">
              <a:avLst/>
            </a:prstGeom>
          </p:spPr>
        </p:pic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E9BEE64-19A2-14A1-31D5-ED64C0DB5286}"/>
                </a:ext>
              </a:extLst>
            </p:cNvPr>
            <p:cNvGrpSpPr/>
            <p:nvPr/>
          </p:nvGrpSpPr>
          <p:grpSpPr>
            <a:xfrm>
              <a:off x="5686424" y="1268289"/>
              <a:ext cx="5170372" cy="1592650"/>
              <a:chOff x="4105274" y="1268289"/>
              <a:chExt cx="5170372" cy="1592650"/>
            </a:xfrm>
          </p:grpSpPr>
          <p:pic>
            <p:nvPicPr>
              <p:cNvPr id="8" name="Graphic 7" descr="Document outline">
                <a:extLst>
                  <a:ext uri="{FF2B5EF4-FFF2-40B4-BE49-F238E27FC236}">
                    <a16:creationId xmlns:a16="http://schemas.microsoft.com/office/drawing/2014/main" id="{A54EEC6A-810F-0AD3-B390-71997B13EF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105274" y="1268289"/>
                <a:ext cx="1581491" cy="1581491"/>
              </a:xfrm>
              <a:prstGeom prst="rect">
                <a:avLst/>
              </a:prstGeom>
            </p:spPr>
          </p:pic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935214F2-69B4-D41E-E9EC-D5841670165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91518" y="2059033"/>
                <a:ext cx="409235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5" name="Graphic 14" descr="Document outline">
                <a:extLst>
                  <a:ext uri="{FF2B5EF4-FFF2-40B4-BE49-F238E27FC236}">
                    <a16:creationId xmlns:a16="http://schemas.microsoft.com/office/drawing/2014/main" id="{98918946-2DFC-E211-D314-E72971DE35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905506" y="1279448"/>
                <a:ext cx="1581491" cy="1581491"/>
              </a:xfrm>
              <a:prstGeom prst="rect">
                <a:avLst/>
              </a:prstGeom>
            </p:spPr>
          </p:pic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42EBFC76-3AD0-3DA4-D76A-B0315E172F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380167" y="2047874"/>
                <a:ext cx="409235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18" name="Graphic 17" descr="Document outline">
                <a:extLst>
                  <a:ext uri="{FF2B5EF4-FFF2-40B4-BE49-F238E27FC236}">
                    <a16:creationId xmlns:a16="http://schemas.microsoft.com/office/drawing/2014/main" id="{E93B8341-320E-EACD-BB43-A64CE9BD40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694155" y="1268289"/>
                <a:ext cx="1581491" cy="1581491"/>
              </a:xfrm>
              <a:prstGeom prst="rect">
                <a:avLst/>
              </a:prstGeom>
            </p:spPr>
          </p:pic>
        </p:grp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FEB45985-74E6-ED00-DDC4-AA31A4D79261}"/>
                </a:ext>
              </a:extLst>
            </p:cNvPr>
            <p:cNvCxnSpPr>
              <a:cxnSpLocks/>
            </p:cNvCxnSpPr>
            <p:nvPr/>
          </p:nvCxnSpPr>
          <p:spPr>
            <a:xfrm>
              <a:off x="5577054" y="1498438"/>
              <a:ext cx="742552" cy="64368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pic>
          <p:nvPicPr>
            <p:cNvPr id="22" name="Graphic 21" descr="Construction worker female with solid fill">
              <a:extLst>
                <a:ext uri="{FF2B5EF4-FFF2-40B4-BE49-F238E27FC236}">
                  <a16:creationId xmlns:a16="http://schemas.microsoft.com/office/drawing/2014/main" id="{ED98C545-9FDA-776F-3B3A-5FBFD1B43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600466" y="2930873"/>
              <a:ext cx="634394" cy="634394"/>
            </a:xfrm>
            <a:prstGeom prst="rect">
              <a:avLst/>
            </a:prstGeom>
          </p:spPr>
        </p:pic>
        <p:pic>
          <p:nvPicPr>
            <p:cNvPr id="23" name="Graphic 22" descr="Construction worker female with solid fill">
              <a:extLst>
                <a:ext uri="{FF2B5EF4-FFF2-40B4-BE49-F238E27FC236}">
                  <a16:creationId xmlns:a16="http://schemas.microsoft.com/office/drawing/2014/main" id="{D892756F-0EEE-1A47-F24C-1ECB00911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001631" y="2357079"/>
              <a:ext cx="634394" cy="634394"/>
            </a:xfrm>
            <a:prstGeom prst="rect">
              <a:avLst/>
            </a:prstGeom>
          </p:spPr>
        </p:pic>
        <p:pic>
          <p:nvPicPr>
            <p:cNvPr id="24" name="Graphic 23" descr="Construction worker female with solid fill">
              <a:extLst>
                <a:ext uri="{FF2B5EF4-FFF2-40B4-BE49-F238E27FC236}">
                  <a16:creationId xmlns:a16="http://schemas.microsoft.com/office/drawing/2014/main" id="{4AB2AFE3-2C00-7274-BAB0-48EEEAA0FA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95709" y="2920584"/>
              <a:ext cx="634394" cy="634394"/>
            </a:xfrm>
            <a:prstGeom prst="rect">
              <a:avLst/>
            </a:prstGeom>
          </p:spPr>
        </p:pic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CED81ED4-499A-ECAD-ABC1-3621492E96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79932" y="2294527"/>
              <a:ext cx="792074" cy="413514"/>
            </a:xfrm>
            <a:prstGeom prst="straightConnector1">
              <a:avLst/>
            </a:prstGeom>
            <a:ln>
              <a:solidFill>
                <a:schemeClr val="bg2"/>
              </a:solidFill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4BBCE2B0-CEC1-25D2-1A0C-F8F3CAAD2C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53504" y="2446927"/>
              <a:ext cx="70902" cy="421748"/>
            </a:xfrm>
            <a:prstGeom prst="straightConnector1">
              <a:avLst/>
            </a:prstGeom>
            <a:ln>
              <a:solidFill>
                <a:srgbClr val="7030A0"/>
              </a:solidFill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82D4213F-E36F-F121-412C-FBBB756A768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72245" y="2357079"/>
              <a:ext cx="1145418" cy="596358"/>
            </a:xfrm>
            <a:prstGeom prst="straightConnector1">
              <a:avLst/>
            </a:prstGeom>
            <a:ln>
              <a:solidFill>
                <a:srgbClr val="00B050"/>
              </a:solidFill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69D0D3F4-1576-91D7-55D4-94C8EE48BC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46998" y="2081205"/>
              <a:ext cx="420151" cy="839379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044" name="Group 1043">
            <a:extLst>
              <a:ext uri="{FF2B5EF4-FFF2-40B4-BE49-F238E27FC236}">
                <a16:creationId xmlns:a16="http://schemas.microsoft.com/office/drawing/2014/main" id="{68C2B3CD-0FB3-23C5-C7B5-7D33E88649C3}"/>
              </a:ext>
            </a:extLst>
          </p:cNvPr>
          <p:cNvGrpSpPr/>
          <p:nvPr/>
        </p:nvGrpSpPr>
        <p:grpSpPr>
          <a:xfrm>
            <a:off x="5427966" y="3429000"/>
            <a:ext cx="6496480" cy="2719887"/>
            <a:chOff x="4362020" y="3108026"/>
            <a:chExt cx="7407002" cy="3101096"/>
          </a:xfrm>
        </p:grpSpPr>
        <p:pic>
          <p:nvPicPr>
            <p:cNvPr id="12" name="Graphic 11" descr="Processor with solid fill">
              <a:extLst>
                <a:ext uri="{FF2B5EF4-FFF2-40B4-BE49-F238E27FC236}">
                  <a16:creationId xmlns:a16="http://schemas.microsoft.com/office/drawing/2014/main" id="{16282F6D-4377-1B9E-486A-829FA4A819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841015" y="4573451"/>
              <a:ext cx="914400" cy="914400"/>
            </a:xfrm>
            <a:prstGeom prst="rect">
              <a:avLst/>
            </a:prstGeom>
          </p:spPr>
        </p:pic>
        <p:pic>
          <p:nvPicPr>
            <p:cNvPr id="39" name="Graphic 38" descr="Document outline">
              <a:extLst>
                <a:ext uri="{FF2B5EF4-FFF2-40B4-BE49-F238E27FC236}">
                  <a16:creationId xmlns:a16="http://schemas.microsoft.com/office/drawing/2014/main" id="{CADBE1E4-8737-1944-4444-D3E8594C6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343914" y="4485100"/>
              <a:ext cx="485387" cy="485387"/>
            </a:xfrm>
            <a:prstGeom prst="rect">
              <a:avLst/>
            </a:prstGeom>
          </p:spPr>
        </p:pic>
        <p:pic>
          <p:nvPicPr>
            <p:cNvPr id="40" name="Graphic 39" descr="Document outline">
              <a:extLst>
                <a:ext uri="{FF2B5EF4-FFF2-40B4-BE49-F238E27FC236}">
                  <a16:creationId xmlns:a16="http://schemas.microsoft.com/office/drawing/2014/main" id="{F4E6F95C-A284-24A3-CC83-C0AA7FC9F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343914" y="5104418"/>
              <a:ext cx="485387" cy="485387"/>
            </a:xfrm>
            <a:prstGeom prst="rect">
              <a:avLst/>
            </a:prstGeom>
          </p:spPr>
        </p:pic>
        <p:pic>
          <p:nvPicPr>
            <p:cNvPr id="41" name="Graphic 40" descr="Document outline">
              <a:extLst>
                <a:ext uri="{FF2B5EF4-FFF2-40B4-BE49-F238E27FC236}">
                  <a16:creationId xmlns:a16="http://schemas.microsoft.com/office/drawing/2014/main" id="{4755BE46-3058-CAD7-10B6-C8FA34ECC8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343914" y="5723735"/>
              <a:ext cx="485387" cy="485387"/>
            </a:xfrm>
            <a:prstGeom prst="rect">
              <a:avLst/>
            </a:prstGeom>
          </p:spPr>
        </p:pic>
        <p:pic>
          <p:nvPicPr>
            <p:cNvPr id="42" name="Graphic 41" descr="Document outline">
              <a:extLst>
                <a:ext uri="{FF2B5EF4-FFF2-40B4-BE49-F238E27FC236}">
                  <a16:creationId xmlns:a16="http://schemas.microsoft.com/office/drawing/2014/main" id="{B86B2A01-DD81-26B4-1C25-B5FD5A9FA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614882" y="3865782"/>
              <a:ext cx="485387" cy="485387"/>
            </a:xfrm>
            <a:prstGeom prst="rect">
              <a:avLst/>
            </a:prstGeom>
          </p:spPr>
        </p:pic>
        <p:pic>
          <p:nvPicPr>
            <p:cNvPr id="43" name="Graphic 42" descr="Document outline">
              <a:extLst>
                <a:ext uri="{FF2B5EF4-FFF2-40B4-BE49-F238E27FC236}">
                  <a16:creationId xmlns:a16="http://schemas.microsoft.com/office/drawing/2014/main" id="{1582446B-92D3-F64C-1A2F-C2B441A7D5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614882" y="4485100"/>
              <a:ext cx="485387" cy="485387"/>
            </a:xfrm>
            <a:prstGeom prst="rect">
              <a:avLst/>
            </a:prstGeom>
          </p:spPr>
        </p:pic>
        <p:pic>
          <p:nvPicPr>
            <p:cNvPr id="44" name="Graphic 43" descr="Document outline">
              <a:extLst>
                <a:ext uri="{FF2B5EF4-FFF2-40B4-BE49-F238E27FC236}">
                  <a16:creationId xmlns:a16="http://schemas.microsoft.com/office/drawing/2014/main" id="{2B5D9ABA-723A-E2A7-BF3D-B3B9A881C2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614882" y="5104418"/>
              <a:ext cx="485387" cy="485387"/>
            </a:xfrm>
            <a:prstGeom prst="rect">
              <a:avLst/>
            </a:prstGeom>
          </p:spPr>
        </p:pic>
        <p:pic>
          <p:nvPicPr>
            <p:cNvPr id="45" name="Graphic 44" descr="Document outline">
              <a:extLst>
                <a:ext uri="{FF2B5EF4-FFF2-40B4-BE49-F238E27FC236}">
                  <a16:creationId xmlns:a16="http://schemas.microsoft.com/office/drawing/2014/main" id="{6D194B89-7FAB-DFEC-9059-A87ADB8C2F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614882" y="5723735"/>
              <a:ext cx="485387" cy="485387"/>
            </a:xfrm>
            <a:prstGeom prst="rect">
              <a:avLst/>
            </a:prstGeom>
          </p:spPr>
        </p:pic>
        <p:pic>
          <p:nvPicPr>
            <p:cNvPr id="46" name="Graphic 45" descr="Document outline">
              <a:extLst>
                <a:ext uri="{FF2B5EF4-FFF2-40B4-BE49-F238E27FC236}">
                  <a16:creationId xmlns:a16="http://schemas.microsoft.com/office/drawing/2014/main" id="{92BAD6D4-6408-B64B-B673-39D9DD85A3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885850" y="3865782"/>
              <a:ext cx="485387" cy="485387"/>
            </a:xfrm>
            <a:prstGeom prst="rect">
              <a:avLst/>
            </a:prstGeom>
          </p:spPr>
        </p:pic>
        <p:pic>
          <p:nvPicPr>
            <p:cNvPr id="47" name="Graphic 46" descr="Document outline">
              <a:extLst>
                <a:ext uri="{FF2B5EF4-FFF2-40B4-BE49-F238E27FC236}">
                  <a16:creationId xmlns:a16="http://schemas.microsoft.com/office/drawing/2014/main" id="{C3AD7EC4-B512-0B41-AE34-727A5DA5DD5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885850" y="4485100"/>
              <a:ext cx="485387" cy="485387"/>
            </a:xfrm>
            <a:prstGeom prst="rect">
              <a:avLst/>
            </a:prstGeom>
          </p:spPr>
        </p:pic>
        <p:pic>
          <p:nvPicPr>
            <p:cNvPr id="48" name="Graphic 47" descr="Document outline">
              <a:extLst>
                <a:ext uri="{FF2B5EF4-FFF2-40B4-BE49-F238E27FC236}">
                  <a16:creationId xmlns:a16="http://schemas.microsoft.com/office/drawing/2014/main" id="{16C52727-96F1-6B0A-C013-C104823078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885850" y="5104418"/>
              <a:ext cx="485387" cy="485387"/>
            </a:xfrm>
            <a:prstGeom prst="rect">
              <a:avLst/>
            </a:prstGeom>
          </p:spPr>
        </p:pic>
        <p:pic>
          <p:nvPicPr>
            <p:cNvPr id="49" name="Graphic 48" descr="Document outline">
              <a:extLst>
                <a:ext uri="{FF2B5EF4-FFF2-40B4-BE49-F238E27FC236}">
                  <a16:creationId xmlns:a16="http://schemas.microsoft.com/office/drawing/2014/main" id="{8928AC2D-135A-7BE7-A99B-00213564C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885850" y="5723735"/>
              <a:ext cx="485387" cy="485387"/>
            </a:xfrm>
            <a:prstGeom prst="rect">
              <a:avLst/>
            </a:prstGeom>
          </p:spPr>
        </p:pic>
        <p:pic>
          <p:nvPicPr>
            <p:cNvPr id="50" name="Graphic 49" descr="Document outline">
              <a:extLst>
                <a:ext uri="{FF2B5EF4-FFF2-40B4-BE49-F238E27FC236}">
                  <a16:creationId xmlns:a16="http://schemas.microsoft.com/office/drawing/2014/main" id="{FAF25690-AC56-C80D-5FD0-808021F22E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187531" y="4179741"/>
              <a:ext cx="1581491" cy="1581491"/>
            </a:xfrm>
            <a:prstGeom prst="rect">
              <a:avLst/>
            </a:prstGeom>
          </p:spPr>
        </p:pic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E24A002A-CAD4-3AF1-096A-E50AF3B3179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17473" y="4754610"/>
              <a:ext cx="409235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2AD9E964-1BA8-22BB-1743-9B81055899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17472" y="5337073"/>
              <a:ext cx="409235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FE7F052D-54E9-BAF9-EC93-5C061D8691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17471" y="5919536"/>
              <a:ext cx="409235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899A9D6E-42AF-6B09-9571-597E9F19443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90772" y="4167782"/>
              <a:ext cx="409235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07F06C4D-C482-6BE9-5D15-BCEACD6A54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90772" y="4754610"/>
              <a:ext cx="409235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814EA2D9-138B-B15F-1073-A1BBCDBB35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90772" y="5341438"/>
              <a:ext cx="409235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56F00A8D-D126-117B-B7A5-DEA6CA52B7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90772" y="5928266"/>
              <a:ext cx="409235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0" name="Right Brace 59">
              <a:extLst>
                <a:ext uri="{FF2B5EF4-FFF2-40B4-BE49-F238E27FC236}">
                  <a16:creationId xmlns:a16="http://schemas.microsoft.com/office/drawing/2014/main" id="{E6650F1F-5710-940A-9F66-62FA532C81C9}"/>
                </a:ext>
              </a:extLst>
            </p:cNvPr>
            <p:cNvSpPr/>
            <p:nvPr/>
          </p:nvSpPr>
          <p:spPr>
            <a:xfrm>
              <a:off x="8448252" y="3968397"/>
              <a:ext cx="315748" cy="2124509"/>
            </a:xfrm>
            <a:prstGeom prst="rightBrac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B4A9BA48-AA62-C322-CB09-2C33507532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07365" y="5030651"/>
              <a:ext cx="409235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2" name="Graphic 61" descr="Construction worker female with solid fill">
              <a:extLst>
                <a:ext uri="{FF2B5EF4-FFF2-40B4-BE49-F238E27FC236}">
                  <a16:creationId xmlns:a16="http://schemas.microsoft.com/office/drawing/2014/main" id="{84F6A184-B54A-B957-9183-8573C52EA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362020" y="5512176"/>
              <a:ext cx="634394" cy="634394"/>
            </a:xfrm>
            <a:prstGeom prst="rect">
              <a:avLst/>
            </a:prstGeom>
          </p:spPr>
        </p:pic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67EDADF3-5F0B-95B8-66F2-9676223433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69720" y="5347111"/>
              <a:ext cx="606297" cy="263958"/>
            </a:xfrm>
            <a:prstGeom prst="straightConnector1">
              <a:avLst/>
            </a:prstGeom>
            <a:ln>
              <a:solidFill>
                <a:schemeClr val="bg2"/>
              </a:solidFill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pic>
          <p:nvPicPr>
            <p:cNvPr id="1031" name="Graphic 1030" descr="Construction worker female with solid fill">
              <a:extLst>
                <a:ext uri="{FF2B5EF4-FFF2-40B4-BE49-F238E27FC236}">
                  <a16:creationId xmlns:a16="http://schemas.microsoft.com/office/drawing/2014/main" id="{F6D9459A-1877-9AE9-B458-97342091F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362020" y="4410596"/>
              <a:ext cx="634394" cy="634394"/>
            </a:xfrm>
            <a:prstGeom prst="rect">
              <a:avLst/>
            </a:prstGeom>
          </p:spPr>
        </p:pic>
        <p:cxnSp>
          <p:nvCxnSpPr>
            <p:cNvPr id="1032" name="Straight Arrow Connector 1031">
              <a:extLst>
                <a:ext uri="{FF2B5EF4-FFF2-40B4-BE49-F238E27FC236}">
                  <a16:creationId xmlns:a16="http://schemas.microsoft.com/office/drawing/2014/main" id="{DA07AA97-0ECB-7B55-11B6-643CCD9BB853}"/>
                </a:ext>
              </a:extLst>
            </p:cNvPr>
            <p:cNvCxnSpPr>
              <a:cxnSpLocks/>
            </p:cNvCxnSpPr>
            <p:nvPr/>
          </p:nvCxnSpPr>
          <p:spPr>
            <a:xfrm>
              <a:off x="4955322" y="4818355"/>
              <a:ext cx="547177" cy="0"/>
            </a:xfrm>
            <a:prstGeom prst="straightConnector1">
              <a:avLst/>
            </a:prstGeom>
            <a:ln>
              <a:solidFill>
                <a:srgbClr val="00B050"/>
              </a:solidFill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pic>
          <p:nvPicPr>
            <p:cNvPr id="1036" name="Graphic 1035" descr="Construction worker female with solid fill">
              <a:extLst>
                <a:ext uri="{FF2B5EF4-FFF2-40B4-BE49-F238E27FC236}">
                  <a16:creationId xmlns:a16="http://schemas.microsoft.com/office/drawing/2014/main" id="{9DEEA47E-512B-C1F0-6445-D1BEFE439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77925" y="3108026"/>
              <a:ext cx="634394" cy="634394"/>
            </a:xfrm>
            <a:prstGeom prst="rect">
              <a:avLst/>
            </a:prstGeom>
          </p:spPr>
        </p:pic>
        <p:cxnSp>
          <p:nvCxnSpPr>
            <p:cNvPr id="1037" name="Straight Arrow Connector 1036">
              <a:extLst>
                <a:ext uri="{FF2B5EF4-FFF2-40B4-BE49-F238E27FC236}">
                  <a16:creationId xmlns:a16="http://schemas.microsoft.com/office/drawing/2014/main" id="{D719D958-0E19-E1FA-80B4-8E02BB67A601}"/>
                </a:ext>
              </a:extLst>
            </p:cNvPr>
            <p:cNvCxnSpPr>
              <a:cxnSpLocks/>
            </p:cNvCxnSpPr>
            <p:nvPr/>
          </p:nvCxnSpPr>
          <p:spPr>
            <a:xfrm>
              <a:off x="6528932" y="3755155"/>
              <a:ext cx="198384" cy="27912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87D49EB-AED8-979B-024F-B0422A9EF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12CC05B1-5884-826E-5571-C8FBA17DD0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1" y="1152525"/>
            <a:ext cx="4857480" cy="5143500"/>
          </a:xfrm>
        </p:spPr>
        <p:txBody>
          <a:bodyPr>
            <a:normAutofit/>
          </a:bodyPr>
          <a:lstStyle/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Dedicated Python package developed in-house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Acts as a sort of linker/compiler for MCNP files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The huge monolithic MCNP input can now be divided into a set of much smaller, single-responsibility files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The analyst works by adding or modifying small files and therefore:</a:t>
            </a:r>
          </a:p>
          <a:p>
            <a:pPr marL="645500" lvl="1" indent="-285750"/>
            <a:r>
              <a:rPr lang="en-US" dirty="0"/>
              <a:t>Changes between versions become easily identifiable</a:t>
            </a:r>
          </a:p>
          <a:p>
            <a:pPr marL="645500" lvl="1" indent="-285750"/>
            <a:r>
              <a:rPr lang="en-US" dirty="0"/>
              <a:t>The process is less error-prone</a:t>
            </a:r>
          </a:p>
          <a:p>
            <a:pPr marL="645500" lvl="1" indent="-285750"/>
            <a:r>
              <a:rPr lang="en-US" dirty="0"/>
              <a:t>The model is much easier to understand, work with, explain and audit.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10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148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7E995-F7DE-3E16-68E2-43452FC83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C3E565-7830-0F2D-51D9-59478392D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F614469-2D8E-6C2C-EBAC-F3C296CA2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Modularization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6D346A0-7094-3FD2-D36B-FC0E277F2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1765D46-62D9-3E88-3608-FA8646245A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600" y="1096908"/>
            <a:ext cx="3627546" cy="51435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Each system, tally, particle source, material definitions and other parameters can be their own single file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During the “compilation” of the MCNP input file, gitronics does:</a:t>
            </a:r>
          </a:p>
          <a:p>
            <a:pPr marL="825500" lvl="1" indent="-285750"/>
            <a:r>
              <a:rPr lang="en-US" sz="1400" dirty="0"/>
              <a:t>Select only the desired files according to a configuration file</a:t>
            </a:r>
          </a:p>
          <a:p>
            <a:pPr marL="825500" lvl="1" indent="-285750"/>
            <a:r>
              <a:rPr lang="en-US" sz="1400" dirty="0"/>
              <a:t>Orders each of the files according to card IDs and a standard</a:t>
            </a:r>
          </a:p>
          <a:p>
            <a:pPr marL="825500" lvl="1" indent="-285750"/>
            <a:r>
              <a:rPr lang="en-US" sz="1400" dirty="0"/>
              <a:t>Detects and warns of errors like:</a:t>
            </a:r>
          </a:p>
          <a:p>
            <a:pPr marL="1184275" lvl="2" indent="-285750"/>
            <a:r>
              <a:rPr lang="en-US" sz="1400" dirty="0"/>
              <a:t>No particle source</a:t>
            </a:r>
          </a:p>
          <a:p>
            <a:pPr marL="1184275" lvl="2" indent="-285750"/>
            <a:r>
              <a:rPr lang="en-US" sz="1400" dirty="0"/>
              <a:t>More than one particle source</a:t>
            </a:r>
          </a:p>
          <a:p>
            <a:pPr marL="1184275" lvl="2" indent="-285750"/>
            <a:r>
              <a:rPr lang="en-US" sz="1400" dirty="0"/>
              <a:t>No tallies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3073979-CEA1-D8B8-A9CB-24C825EE80F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78"/>
          <a:stretch/>
        </p:blipFill>
        <p:spPr>
          <a:xfrm>
            <a:off x="3878175" y="1252904"/>
            <a:ext cx="8222225" cy="4618455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0312575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19974-0DDE-5F0B-63F4-A251ED11F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3EE13B-FA38-B7F4-2CD8-E408829B1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BFBD304-F165-3B29-B589-DBE893B7C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Modularization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A444A37-F855-86EF-085C-212A0B074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pic>
        <p:nvPicPr>
          <p:cNvPr id="6" name="Graphic 5" descr="Document outline">
            <a:extLst>
              <a:ext uri="{FF2B5EF4-FFF2-40B4-BE49-F238E27FC236}">
                <a16:creationId xmlns:a16="http://schemas.microsoft.com/office/drawing/2014/main" id="{3339961F-5A6C-EB94-FA25-6004075F0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3349" y="1204080"/>
            <a:ext cx="425720" cy="425720"/>
          </a:xfrm>
          <a:prstGeom prst="rect">
            <a:avLst/>
          </a:prstGeom>
        </p:spPr>
      </p:pic>
      <p:pic>
        <p:nvPicPr>
          <p:cNvPr id="7" name="Graphic 6" descr="Document outline">
            <a:extLst>
              <a:ext uri="{FF2B5EF4-FFF2-40B4-BE49-F238E27FC236}">
                <a16:creationId xmlns:a16="http://schemas.microsoft.com/office/drawing/2014/main" id="{5B38672B-DEEA-B3AE-B9BE-15FDB30D1E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3349" y="1647804"/>
            <a:ext cx="425720" cy="425720"/>
          </a:xfrm>
          <a:prstGeom prst="rect">
            <a:avLst/>
          </a:prstGeom>
        </p:spPr>
      </p:pic>
      <p:pic>
        <p:nvPicPr>
          <p:cNvPr id="9" name="Graphic 8" descr="Document outline">
            <a:extLst>
              <a:ext uri="{FF2B5EF4-FFF2-40B4-BE49-F238E27FC236}">
                <a16:creationId xmlns:a16="http://schemas.microsoft.com/office/drawing/2014/main" id="{AB1CF707-340C-EBEF-7C3C-1F12A9A27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3349" y="2091528"/>
            <a:ext cx="425720" cy="425720"/>
          </a:xfrm>
          <a:prstGeom prst="rect">
            <a:avLst/>
          </a:prstGeom>
        </p:spPr>
      </p:pic>
      <p:pic>
        <p:nvPicPr>
          <p:cNvPr id="11" name="Graphic 10" descr="Document outline">
            <a:extLst>
              <a:ext uri="{FF2B5EF4-FFF2-40B4-BE49-F238E27FC236}">
                <a16:creationId xmlns:a16="http://schemas.microsoft.com/office/drawing/2014/main" id="{E3CAB24C-FB66-CAA3-64B2-80120CF94B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03349" y="2535252"/>
            <a:ext cx="425720" cy="425720"/>
          </a:xfrm>
          <a:prstGeom prst="rect">
            <a:avLst/>
          </a:prstGeom>
        </p:spPr>
      </p:pic>
      <p:pic>
        <p:nvPicPr>
          <p:cNvPr id="16" name="Graphic 15" descr="Document outline">
            <a:extLst>
              <a:ext uri="{FF2B5EF4-FFF2-40B4-BE49-F238E27FC236}">
                <a16:creationId xmlns:a16="http://schemas.microsoft.com/office/drawing/2014/main" id="{648E2374-A16F-0BE8-7F88-0F244574E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3349" y="2978975"/>
            <a:ext cx="425720" cy="425720"/>
          </a:xfrm>
          <a:prstGeom prst="rect">
            <a:avLst/>
          </a:prstGeom>
        </p:spPr>
      </p:pic>
      <p:pic>
        <p:nvPicPr>
          <p:cNvPr id="1033" name="Graphic 1032" descr="Document outline">
            <a:extLst>
              <a:ext uri="{FF2B5EF4-FFF2-40B4-BE49-F238E27FC236}">
                <a16:creationId xmlns:a16="http://schemas.microsoft.com/office/drawing/2014/main" id="{0614D535-09FA-7704-B5A9-E20DDFE9F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9069" y="1204080"/>
            <a:ext cx="425720" cy="425720"/>
          </a:xfrm>
          <a:prstGeom prst="rect">
            <a:avLst/>
          </a:prstGeom>
        </p:spPr>
      </p:pic>
      <p:pic>
        <p:nvPicPr>
          <p:cNvPr id="1034" name="Graphic 1033" descr="Document outline">
            <a:extLst>
              <a:ext uri="{FF2B5EF4-FFF2-40B4-BE49-F238E27FC236}">
                <a16:creationId xmlns:a16="http://schemas.microsoft.com/office/drawing/2014/main" id="{62548169-7C11-92A5-1E38-2E4E45E263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29069" y="1647804"/>
            <a:ext cx="425720" cy="425720"/>
          </a:xfrm>
          <a:prstGeom prst="rect">
            <a:avLst/>
          </a:prstGeom>
        </p:spPr>
      </p:pic>
      <p:pic>
        <p:nvPicPr>
          <p:cNvPr id="1035" name="Graphic 1034" descr="Document outline">
            <a:extLst>
              <a:ext uri="{FF2B5EF4-FFF2-40B4-BE49-F238E27FC236}">
                <a16:creationId xmlns:a16="http://schemas.microsoft.com/office/drawing/2014/main" id="{6F988EA1-5B00-1396-CCA9-2593C3A043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9069" y="2091528"/>
            <a:ext cx="425720" cy="425720"/>
          </a:xfrm>
          <a:prstGeom prst="rect">
            <a:avLst/>
          </a:prstGeom>
        </p:spPr>
      </p:pic>
      <p:pic>
        <p:nvPicPr>
          <p:cNvPr id="1038" name="Graphic 1037" descr="Document outline">
            <a:extLst>
              <a:ext uri="{FF2B5EF4-FFF2-40B4-BE49-F238E27FC236}">
                <a16:creationId xmlns:a16="http://schemas.microsoft.com/office/drawing/2014/main" id="{CBA9506A-5413-B291-9DB0-1806C16D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9069" y="2535252"/>
            <a:ext cx="425720" cy="425720"/>
          </a:xfrm>
          <a:prstGeom prst="rect">
            <a:avLst/>
          </a:prstGeom>
        </p:spPr>
      </p:pic>
      <p:pic>
        <p:nvPicPr>
          <p:cNvPr id="1039" name="Graphic 1038" descr="Document outline">
            <a:extLst>
              <a:ext uri="{FF2B5EF4-FFF2-40B4-BE49-F238E27FC236}">
                <a16:creationId xmlns:a16="http://schemas.microsoft.com/office/drawing/2014/main" id="{F7BA4EAE-92D8-8AF3-0E90-D0EEFA949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9069" y="2978975"/>
            <a:ext cx="425720" cy="425720"/>
          </a:xfrm>
          <a:prstGeom prst="rect">
            <a:avLst/>
          </a:prstGeom>
        </p:spPr>
      </p:pic>
      <p:pic>
        <p:nvPicPr>
          <p:cNvPr id="1041" name="Graphic 1040" descr="Document outline">
            <a:extLst>
              <a:ext uri="{FF2B5EF4-FFF2-40B4-BE49-F238E27FC236}">
                <a16:creationId xmlns:a16="http://schemas.microsoft.com/office/drawing/2014/main" id="{50A94AB6-3B27-F453-7C0D-F16A24AC6F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54789" y="1204080"/>
            <a:ext cx="425720" cy="425720"/>
          </a:xfrm>
          <a:prstGeom prst="rect">
            <a:avLst/>
          </a:prstGeom>
        </p:spPr>
      </p:pic>
      <p:pic>
        <p:nvPicPr>
          <p:cNvPr id="1042" name="Graphic 1041" descr="Document outline">
            <a:extLst>
              <a:ext uri="{FF2B5EF4-FFF2-40B4-BE49-F238E27FC236}">
                <a16:creationId xmlns:a16="http://schemas.microsoft.com/office/drawing/2014/main" id="{E081AD22-6BF3-6E08-03B3-134AACE30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54789" y="1647804"/>
            <a:ext cx="425720" cy="425720"/>
          </a:xfrm>
          <a:prstGeom prst="rect">
            <a:avLst/>
          </a:prstGeom>
        </p:spPr>
      </p:pic>
      <p:pic>
        <p:nvPicPr>
          <p:cNvPr id="1043" name="Graphic 1042" descr="Document outline">
            <a:extLst>
              <a:ext uri="{FF2B5EF4-FFF2-40B4-BE49-F238E27FC236}">
                <a16:creationId xmlns:a16="http://schemas.microsoft.com/office/drawing/2014/main" id="{580B48D1-09EF-A8BA-C49A-AFC6817A1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54789" y="2091528"/>
            <a:ext cx="425720" cy="425720"/>
          </a:xfrm>
          <a:prstGeom prst="rect">
            <a:avLst/>
          </a:prstGeom>
        </p:spPr>
      </p:pic>
      <p:pic>
        <p:nvPicPr>
          <p:cNvPr id="1045" name="Graphic 1044" descr="Document outline">
            <a:extLst>
              <a:ext uri="{FF2B5EF4-FFF2-40B4-BE49-F238E27FC236}">
                <a16:creationId xmlns:a16="http://schemas.microsoft.com/office/drawing/2014/main" id="{68A3BB69-FB95-CB41-30A0-CB18E9BEB5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54789" y="2535252"/>
            <a:ext cx="425720" cy="425720"/>
          </a:xfrm>
          <a:prstGeom prst="rect">
            <a:avLst/>
          </a:prstGeom>
        </p:spPr>
      </p:pic>
      <p:pic>
        <p:nvPicPr>
          <p:cNvPr id="1046" name="Graphic 1045" descr="Document outline">
            <a:extLst>
              <a:ext uri="{FF2B5EF4-FFF2-40B4-BE49-F238E27FC236}">
                <a16:creationId xmlns:a16="http://schemas.microsoft.com/office/drawing/2014/main" id="{70CACA32-80A2-6B12-C962-63C4D15968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54789" y="2978975"/>
            <a:ext cx="425720" cy="425720"/>
          </a:xfrm>
          <a:prstGeom prst="rect">
            <a:avLst/>
          </a:prstGeom>
        </p:spPr>
      </p:pic>
      <p:sp>
        <p:nvSpPr>
          <p:cNvPr id="1059" name="Right Brace 1058">
            <a:extLst>
              <a:ext uri="{FF2B5EF4-FFF2-40B4-BE49-F238E27FC236}">
                <a16:creationId xmlns:a16="http://schemas.microsoft.com/office/drawing/2014/main" id="{66680C4E-506B-D081-7681-7C46BCC397FF}"/>
              </a:ext>
            </a:extLst>
          </p:cNvPr>
          <p:cNvSpPr/>
          <p:nvPr/>
        </p:nvSpPr>
        <p:spPr>
          <a:xfrm>
            <a:off x="4254902" y="1416940"/>
            <a:ext cx="276934" cy="1863349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60" name="Graphic 1059" descr="Document outline">
            <a:extLst>
              <a:ext uri="{FF2B5EF4-FFF2-40B4-BE49-F238E27FC236}">
                <a16:creationId xmlns:a16="http://schemas.microsoft.com/office/drawing/2014/main" id="{366CE9F1-86CE-FA77-D2D6-F4C79ADBC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269" y="1501634"/>
            <a:ext cx="1387083" cy="1387083"/>
          </a:xfrm>
          <a:prstGeom prst="rect">
            <a:avLst/>
          </a:prstGeom>
        </p:spPr>
      </p:pic>
      <p:pic>
        <p:nvPicPr>
          <p:cNvPr id="1061" name="Graphic 1060" descr="Document outline">
            <a:extLst>
              <a:ext uri="{FF2B5EF4-FFF2-40B4-BE49-F238E27FC236}">
                <a16:creationId xmlns:a16="http://schemas.microsoft.com/office/drawing/2014/main" id="{77DD8432-C267-BCA5-2750-1F5025D4B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03349" y="3745949"/>
            <a:ext cx="425720" cy="425720"/>
          </a:xfrm>
          <a:prstGeom prst="rect">
            <a:avLst/>
          </a:prstGeom>
        </p:spPr>
      </p:pic>
      <p:pic>
        <p:nvPicPr>
          <p:cNvPr id="1062" name="Graphic 1061" descr="Document outline">
            <a:extLst>
              <a:ext uri="{FF2B5EF4-FFF2-40B4-BE49-F238E27FC236}">
                <a16:creationId xmlns:a16="http://schemas.microsoft.com/office/drawing/2014/main" id="{677F5835-DFA1-1B5E-6221-E810F0B51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3349" y="4189673"/>
            <a:ext cx="425720" cy="425720"/>
          </a:xfrm>
          <a:prstGeom prst="rect">
            <a:avLst/>
          </a:prstGeom>
        </p:spPr>
      </p:pic>
      <p:pic>
        <p:nvPicPr>
          <p:cNvPr id="1063" name="Graphic 1062" descr="Document outline">
            <a:extLst>
              <a:ext uri="{FF2B5EF4-FFF2-40B4-BE49-F238E27FC236}">
                <a16:creationId xmlns:a16="http://schemas.microsoft.com/office/drawing/2014/main" id="{A724B5B0-89DC-26B6-520E-F06D53603F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3349" y="4633397"/>
            <a:ext cx="425720" cy="425720"/>
          </a:xfrm>
          <a:prstGeom prst="rect">
            <a:avLst/>
          </a:prstGeom>
        </p:spPr>
      </p:pic>
      <p:pic>
        <p:nvPicPr>
          <p:cNvPr id="1064" name="Graphic 1063" descr="Document outline">
            <a:extLst>
              <a:ext uri="{FF2B5EF4-FFF2-40B4-BE49-F238E27FC236}">
                <a16:creationId xmlns:a16="http://schemas.microsoft.com/office/drawing/2014/main" id="{88B6655F-56BA-0E7F-12DC-D878B070B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3349" y="5077121"/>
            <a:ext cx="425720" cy="425720"/>
          </a:xfrm>
          <a:prstGeom prst="rect">
            <a:avLst/>
          </a:prstGeom>
        </p:spPr>
      </p:pic>
      <p:pic>
        <p:nvPicPr>
          <p:cNvPr id="1065" name="Graphic 1064" descr="Document outline">
            <a:extLst>
              <a:ext uri="{FF2B5EF4-FFF2-40B4-BE49-F238E27FC236}">
                <a16:creationId xmlns:a16="http://schemas.microsoft.com/office/drawing/2014/main" id="{323C91F3-3209-F366-A9AD-F12253D813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03349" y="5520844"/>
            <a:ext cx="425720" cy="425720"/>
          </a:xfrm>
          <a:prstGeom prst="rect">
            <a:avLst/>
          </a:prstGeom>
        </p:spPr>
      </p:pic>
      <p:pic>
        <p:nvPicPr>
          <p:cNvPr id="1066" name="Graphic 1065" descr="Document outline">
            <a:extLst>
              <a:ext uri="{FF2B5EF4-FFF2-40B4-BE49-F238E27FC236}">
                <a16:creationId xmlns:a16="http://schemas.microsoft.com/office/drawing/2014/main" id="{3F7C302C-FA8A-D764-67D5-DC427E413F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9069" y="3745949"/>
            <a:ext cx="425720" cy="425720"/>
          </a:xfrm>
          <a:prstGeom prst="rect">
            <a:avLst/>
          </a:prstGeom>
        </p:spPr>
      </p:pic>
      <p:pic>
        <p:nvPicPr>
          <p:cNvPr id="1067" name="Graphic 1066" descr="Document outline">
            <a:extLst>
              <a:ext uri="{FF2B5EF4-FFF2-40B4-BE49-F238E27FC236}">
                <a16:creationId xmlns:a16="http://schemas.microsoft.com/office/drawing/2014/main" id="{4B2E2348-3FEB-805C-E503-5EA29DF1A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9069" y="4189673"/>
            <a:ext cx="425720" cy="425720"/>
          </a:xfrm>
          <a:prstGeom prst="rect">
            <a:avLst/>
          </a:prstGeom>
        </p:spPr>
      </p:pic>
      <p:pic>
        <p:nvPicPr>
          <p:cNvPr id="1068" name="Graphic 1067" descr="Document outline">
            <a:extLst>
              <a:ext uri="{FF2B5EF4-FFF2-40B4-BE49-F238E27FC236}">
                <a16:creationId xmlns:a16="http://schemas.microsoft.com/office/drawing/2014/main" id="{9B3A6433-478D-AB48-994D-3DD081D487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9069" y="4633397"/>
            <a:ext cx="425720" cy="425720"/>
          </a:xfrm>
          <a:prstGeom prst="rect">
            <a:avLst/>
          </a:prstGeom>
        </p:spPr>
      </p:pic>
      <p:pic>
        <p:nvPicPr>
          <p:cNvPr id="1069" name="Graphic 1068" descr="Document outline">
            <a:extLst>
              <a:ext uri="{FF2B5EF4-FFF2-40B4-BE49-F238E27FC236}">
                <a16:creationId xmlns:a16="http://schemas.microsoft.com/office/drawing/2014/main" id="{EA4A58F9-7778-690D-B35A-2A783FC2F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29069" y="5077121"/>
            <a:ext cx="425720" cy="425720"/>
          </a:xfrm>
          <a:prstGeom prst="rect">
            <a:avLst/>
          </a:prstGeom>
        </p:spPr>
      </p:pic>
      <p:pic>
        <p:nvPicPr>
          <p:cNvPr id="1070" name="Graphic 1069" descr="Document outline">
            <a:extLst>
              <a:ext uri="{FF2B5EF4-FFF2-40B4-BE49-F238E27FC236}">
                <a16:creationId xmlns:a16="http://schemas.microsoft.com/office/drawing/2014/main" id="{B9E6B642-6F58-FD53-FFC9-5F25BE7557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29069" y="5520844"/>
            <a:ext cx="425720" cy="425720"/>
          </a:xfrm>
          <a:prstGeom prst="rect">
            <a:avLst/>
          </a:prstGeom>
        </p:spPr>
      </p:pic>
      <p:pic>
        <p:nvPicPr>
          <p:cNvPr id="1071" name="Graphic 1070" descr="Document outline">
            <a:extLst>
              <a:ext uri="{FF2B5EF4-FFF2-40B4-BE49-F238E27FC236}">
                <a16:creationId xmlns:a16="http://schemas.microsoft.com/office/drawing/2014/main" id="{614B01E8-4466-5899-86D3-7467E3F21E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54789" y="3745949"/>
            <a:ext cx="425720" cy="425720"/>
          </a:xfrm>
          <a:prstGeom prst="rect">
            <a:avLst/>
          </a:prstGeom>
        </p:spPr>
      </p:pic>
      <p:pic>
        <p:nvPicPr>
          <p:cNvPr id="1072" name="Graphic 1071" descr="Document outline">
            <a:extLst>
              <a:ext uri="{FF2B5EF4-FFF2-40B4-BE49-F238E27FC236}">
                <a16:creationId xmlns:a16="http://schemas.microsoft.com/office/drawing/2014/main" id="{B185F50A-7036-BA46-DC1A-66FC5AE4A4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54789" y="4189673"/>
            <a:ext cx="425720" cy="425720"/>
          </a:xfrm>
          <a:prstGeom prst="rect">
            <a:avLst/>
          </a:prstGeom>
        </p:spPr>
      </p:pic>
      <p:pic>
        <p:nvPicPr>
          <p:cNvPr id="1073" name="Graphic 1072" descr="Document outline">
            <a:extLst>
              <a:ext uri="{FF2B5EF4-FFF2-40B4-BE49-F238E27FC236}">
                <a16:creationId xmlns:a16="http://schemas.microsoft.com/office/drawing/2014/main" id="{2A90D356-B845-2BC6-BB8F-E368051CE0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54789" y="4633397"/>
            <a:ext cx="425720" cy="425720"/>
          </a:xfrm>
          <a:prstGeom prst="rect">
            <a:avLst/>
          </a:prstGeom>
        </p:spPr>
      </p:pic>
      <p:pic>
        <p:nvPicPr>
          <p:cNvPr id="1074" name="Graphic 1073" descr="Document outline">
            <a:extLst>
              <a:ext uri="{FF2B5EF4-FFF2-40B4-BE49-F238E27FC236}">
                <a16:creationId xmlns:a16="http://schemas.microsoft.com/office/drawing/2014/main" id="{5D43C628-C859-D234-1397-972432C26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54789" y="5077121"/>
            <a:ext cx="425720" cy="425720"/>
          </a:xfrm>
          <a:prstGeom prst="rect">
            <a:avLst/>
          </a:prstGeom>
        </p:spPr>
      </p:pic>
      <p:pic>
        <p:nvPicPr>
          <p:cNvPr id="1075" name="Graphic 1074" descr="Document outline">
            <a:extLst>
              <a:ext uri="{FF2B5EF4-FFF2-40B4-BE49-F238E27FC236}">
                <a16:creationId xmlns:a16="http://schemas.microsoft.com/office/drawing/2014/main" id="{2E596B96-51EC-CB89-95C4-EF0B12C41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54789" y="5520844"/>
            <a:ext cx="425720" cy="425720"/>
          </a:xfrm>
          <a:prstGeom prst="rect">
            <a:avLst/>
          </a:prstGeom>
        </p:spPr>
      </p:pic>
      <p:sp>
        <p:nvSpPr>
          <p:cNvPr id="1076" name="Right Brace 1075">
            <a:extLst>
              <a:ext uri="{FF2B5EF4-FFF2-40B4-BE49-F238E27FC236}">
                <a16:creationId xmlns:a16="http://schemas.microsoft.com/office/drawing/2014/main" id="{4E7A1AF9-6D52-6C6E-A025-B98457B9ABE5}"/>
              </a:ext>
            </a:extLst>
          </p:cNvPr>
          <p:cNvSpPr/>
          <p:nvPr/>
        </p:nvSpPr>
        <p:spPr>
          <a:xfrm>
            <a:off x="4254902" y="3958809"/>
            <a:ext cx="276934" cy="1863349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77" name="Graphic 1076" descr="Document outline">
            <a:extLst>
              <a:ext uri="{FF2B5EF4-FFF2-40B4-BE49-F238E27FC236}">
                <a16:creationId xmlns:a16="http://schemas.microsoft.com/office/drawing/2014/main" id="{437AB210-F93B-1913-6D0F-0274618415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61269" y="4152201"/>
            <a:ext cx="1387083" cy="1387083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82A169D6-C57B-3B70-B3B9-28C12C64942F}"/>
              </a:ext>
            </a:extLst>
          </p:cNvPr>
          <p:cNvGrpSpPr/>
          <p:nvPr/>
        </p:nvGrpSpPr>
        <p:grpSpPr>
          <a:xfrm>
            <a:off x="85385" y="2005635"/>
            <a:ext cx="1861535" cy="2627761"/>
            <a:chOff x="85385" y="2005635"/>
            <a:chExt cx="1861535" cy="2627761"/>
          </a:xfrm>
        </p:grpSpPr>
        <p:pic>
          <p:nvPicPr>
            <p:cNvPr id="1095" name="Graphic 1094" descr="Document outline">
              <a:extLst>
                <a:ext uri="{FF2B5EF4-FFF2-40B4-BE49-F238E27FC236}">
                  <a16:creationId xmlns:a16="http://schemas.microsoft.com/office/drawing/2014/main" id="{9097C86C-DA4C-84A5-2463-0C3EA55EE3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77573" y="2432781"/>
              <a:ext cx="425720" cy="425720"/>
            </a:xfrm>
            <a:prstGeom prst="rect">
              <a:avLst/>
            </a:prstGeom>
          </p:spPr>
        </p:pic>
        <p:pic>
          <p:nvPicPr>
            <p:cNvPr id="1096" name="Graphic 1095" descr="Document outline">
              <a:extLst>
                <a:ext uri="{FF2B5EF4-FFF2-40B4-BE49-F238E27FC236}">
                  <a16:creationId xmlns:a16="http://schemas.microsoft.com/office/drawing/2014/main" id="{F3DE7DC8-38E1-0D24-39EC-67D81906FF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77573" y="2876505"/>
              <a:ext cx="425720" cy="425720"/>
            </a:xfrm>
            <a:prstGeom prst="rect">
              <a:avLst/>
            </a:prstGeom>
          </p:spPr>
        </p:pic>
        <p:pic>
          <p:nvPicPr>
            <p:cNvPr id="1097" name="Graphic 1096" descr="Document outline">
              <a:extLst>
                <a:ext uri="{FF2B5EF4-FFF2-40B4-BE49-F238E27FC236}">
                  <a16:creationId xmlns:a16="http://schemas.microsoft.com/office/drawing/2014/main" id="{A4561FA0-4C6A-7CA3-05FE-B0A3FA58B0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77573" y="3320229"/>
              <a:ext cx="425720" cy="425720"/>
            </a:xfrm>
            <a:prstGeom prst="rect">
              <a:avLst/>
            </a:prstGeom>
          </p:spPr>
        </p:pic>
        <p:pic>
          <p:nvPicPr>
            <p:cNvPr id="1098" name="Graphic 1097" descr="Document outline">
              <a:extLst>
                <a:ext uri="{FF2B5EF4-FFF2-40B4-BE49-F238E27FC236}">
                  <a16:creationId xmlns:a16="http://schemas.microsoft.com/office/drawing/2014/main" id="{4B982499-93C3-9480-9FC6-E06CDD72C3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77573" y="3763953"/>
              <a:ext cx="425720" cy="425720"/>
            </a:xfrm>
            <a:prstGeom prst="rect">
              <a:avLst/>
            </a:prstGeom>
          </p:spPr>
        </p:pic>
        <p:pic>
          <p:nvPicPr>
            <p:cNvPr id="1099" name="Graphic 1098" descr="Document outline">
              <a:extLst>
                <a:ext uri="{FF2B5EF4-FFF2-40B4-BE49-F238E27FC236}">
                  <a16:creationId xmlns:a16="http://schemas.microsoft.com/office/drawing/2014/main" id="{06B9697E-3EB1-CDCB-46D2-55F35A6CA7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77573" y="4207676"/>
              <a:ext cx="425720" cy="425720"/>
            </a:xfrm>
            <a:prstGeom prst="rect">
              <a:avLst/>
            </a:prstGeom>
          </p:spPr>
        </p:pic>
        <p:pic>
          <p:nvPicPr>
            <p:cNvPr id="1100" name="Graphic 1099" descr="Document outline">
              <a:extLst>
                <a:ext uri="{FF2B5EF4-FFF2-40B4-BE49-F238E27FC236}">
                  <a16:creationId xmlns:a16="http://schemas.microsoft.com/office/drawing/2014/main" id="{A2087BFD-FF1D-85FD-E99B-69CE11577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03293" y="2432781"/>
              <a:ext cx="425720" cy="425720"/>
            </a:xfrm>
            <a:prstGeom prst="rect">
              <a:avLst/>
            </a:prstGeom>
          </p:spPr>
        </p:pic>
        <p:pic>
          <p:nvPicPr>
            <p:cNvPr id="1101" name="Graphic 1100" descr="Document outline">
              <a:extLst>
                <a:ext uri="{FF2B5EF4-FFF2-40B4-BE49-F238E27FC236}">
                  <a16:creationId xmlns:a16="http://schemas.microsoft.com/office/drawing/2014/main" id="{20CBB52C-1761-A0A6-507B-44FDEDBC9D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03293" y="2876505"/>
              <a:ext cx="425720" cy="425720"/>
            </a:xfrm>
            <a:prstGeom prst="rect">
              <a:avLst/>
            </a:prstGeom>
          </p:spPr>
        </p:pic>
        <p:pic>
          <p:nvPicPr>
            <p:cNvPr id="1102" name="Graphic 1101" descr="Document outline">
              <a:extLst>
                <a:ext uri="{FF2B5EF4-FFF2-40B4-BE49-F238E27FC236}">
                  <a16:creationId xmlns:a16="http://schemas.microsoft.com/office/drawing/2014/main" id="{9AB9E57B-CC09-3781-D79E-8D4AAAC57E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03293" y="3320229"/>
              <a:ext cx="425720" cy="425720"/>
            </a:xfrm>
            <a:prstGeom prst="rect">
              <a:avLst/>
            </a:prstGeom>
          </p:spPr>
        </p:pic>
        <p:pic>
          <p:nvPicPr>
            <p:cNvPr id="1103" name="Graphic 1102" descr="Document outline">
              <a:extLst>
                <a:ext uri="{FF2B5EF4-FFF2-40B4-BE49-F238E27FC236}">
                  <a16:creationId xmlns:a16="http://schemas.microsoft.com/office/drawing/2014/main" id="{E44E4DE0-B571-6864-6A9A-A8975A27E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03293" y="3763953"/>
              <a:ext cx="425720" cy="425720"/>
            </a:xfrm>
            <a:prstGeom prst="rect">
              <a:avLst/>
            </a:prstGeom>
          </p:spPr>
        </p:pic>
        <p:pic>
          <p:nvPicPr>
            <p:cNvPr id="1104" name="Graphic 1103" descr="Document outline">
              <a:extLst>
                <a:ext uri="{FF2B5EF4-FFF2-40B4-BE49-F238E27FC236}">
                  <a16:creationId xmlns:a16="http://schemas.microsoft.com/office/drawing/2014/main" id="{54082F07-2579-3133-C5F6-61007647E7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03293" y="4207676"/>
              <a:ext cx="425720" cy="425720"/>
            </a:xfrm>
            <a:prstGeom prst="rect">
              <a:avLst/>
            </a:prstGeom>
          </p:spPr>
        </p:pic>
        <p:pic>
          <p:nvPicPr>
            <p:cNvPr id="1105" name="Graphic 1104" descr="Document outline">
              <a:extLst>
                <a:ext uri="{FF2B5EF4-FFF2-40B4-BE49-F238E27FC236}">
                  <a16:creationId xmlns:a16="http://schemas.microsoft.com/office/drawing/2014/main" id="{65AC7D09-DAEF-7ADD-BC8D-F673373757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229013" y="2432781"/>
              <a:ext cx="425720" cy="425720"/>
            </a:xfrm>
            <a:prstGeom prst="rect">
              <a:avLst/>
            </a:prstGeom>
          </p:spPr>
        </p:pic>
        <p:pic>
          <p:nvPicPr>
            <p:cNvPr id="1106" name="Graphic 1105" descr="Document outline">
              <a:extLst>
                <a:ext uri="{FF2B5EF4-FFF2-40B4-BE49-F238E27FC236}">
                  <a16:creationId xmlns:a16="http://schemas.microsoft.com/office/drawing/2014/main" id="{E839861C-00B0-9825-432D-B139607A3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229013" y="2876505"/>
              <a:ext cx="425720" cy="425720"/>
            </a:xfrm>
            <a:prstGeom prst="rect">
              <a:avLst/>
            </a:prstGeom>
          </p:spPr>
        </p:pic>
        <p:pic>
          <p:nvPicPr>
            <p:cNvPr id="1107" name="Graphic 1106" descr="Document outline">
              <a:extLst>
                <a:ext uri="{FF2B5EF4-FFF2-40B4-BE49-F238E27FC236}">
                  <a16:creationId xmlns:a16="http://schemas.microsoft.com/office/drawing/2014/main" id="{482BAEDB-345A-A423-3591-DD386BE73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229013" y="3320229"/>
              <a:ext cx="425720" cy="425720"/>
            </a:xfrm>
            <a:prstGeom prst="rect">
              <a:avLst/>
            </a:prstGeom>
          </p:spPr>
        </p:pic>
        <p:pic>
          <p:nvPicPr>
            <p:cNvPr id="1108" name="Graphic 1107" descr="Document outline">
              <a:extLst>
                <a:ext uri="{FF2B5EF4-FFF2-40B4-BE49-F238E27FC236}">
                  <a16:creationId xmlns:a16="http://schemas.microsoft.com/office/drawing/2014/main" id="{47233E7A-D205-526C-8BB4-308C15B7E5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229013" y="3763953"/>
              <a:ext cx="425720" cy="425720"/>
            </a:xfrm>
            <a:prstGeom prst="rect">
              <a:avLst/>
            </a:prstGeom>
          </p:spPr>
        </p:pic>
        <p:pic>
          <p:nvPicPr>
            <p:cNvPr id="1109" name="Graphic 1108" descr="Document outline">
              <a:extLst>
                <a:ext uri="{FF2B5EF4-FFF2-40B4-BE49-F238E27FC236}">
                  <a16:creationId xmlns:a16="http://schemas.microsoft.com/office/drawing/2014/main" id="{5AF45FDB-C099-F6A3-3569-E4E91A3009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229013" y="4207676"/>
              <a:ext cx="425720" cy="425720"/>
            </a:xfrm>
            <a:prstGeom prst="rect">
              <a:avLst/>
            </a:prstGeom>
          </p:spPr>
        </p:pic>
        <p:sp>
          <p:nvSpPr>
            <p:cNvPr id="1110" name="TextBox 1109">
              <a:extLst>
                <a:ext uri="{FF2B5EF4-FFF2-40B4-BE49-F238E27FC236}">
                  <a16:creationId xmlns:a16="http://schemas.microsoft.com/office/drawing/2014/main" id="{7B290909-1643-A152-8C39-1090C8ECFF87}"/>
                </a:ext>
              </a:extLst>
            </p:cNvPr>
            <p:cNvSpPr txBox="1"/>
            <p:nvPr/>
          </p:nvSpPr>
          <p:spPr>
            <a:xfrm>
              <a:off x="85385" y="2005635"/>
              <a:ext cx="1861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V2.1.9</a:t>
              </a:r>
            </a:p>
          </p:txBody>
        </p:sp>
      </p:grpSp>
      <p:cxnSp>
        <p:nvCxnSpPr>
          <p:cNvPr id="1111" name="Straight Arrow Connector 1110">
            <a:extLst>
              <a:ext uri="{FF2B5EF4-FFF2-40B4-BE49-F238E27FC236}">
                <a16:creationId xmlns:a16="http://schemas.microsoft.com/office/drawing/2014/main" id="{31E1A6F8-25E8-8B27-763E-DCE2CB096F33}"/>
              </a:ext>
            </a:extLst>
          </p:cNvPr>
          <p:cNvCxnSpPr>
            <a:cxnSpLocks/>
          </p:cNvCxnSpPr>
          <p:nvPr/>
        </p:nvCxnSpPr>
        <p:spPr>
          <a:xfrm flipV="1">
            <a:off x="1769875" y="2432781"/>
            <a:ext cx="1133474" cy="113382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13" name="Straight Arrow Connector 1112">
            <a:extLst>
              <a:ext uri="{FF2B5EF4-FFF2-40B4-BE49-F238E27FC236}">
                <a16:creationId xmlns:a16="http://schemas.microsoft.com/office/drawing/2014/main" id="{AFF798D9-A143-837C-C25D-C52F7A54E0D2}"/>
              </a:ext>
            </a:extLst>
          </p:cNvPr>
          <p:cNvCxnSpPr>
            <a:cxnSpLocks/>
          </p:cNvCxnSpPr>
          <p:nvPr/>
        </p:nvCxnSpPr>
        <p:spPr>
          <a:xfrm>
            <a:off x="1769875" y="3763953"/>
            <a:ext cx="1133474" cy="10296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16" name="TextBox 1115">
            <a:extLst>
              <a:ext uri="{FF2B5EF4-FFF2-40B4-BE49-F238E27FC236}">
                <a16:creationId xmlns:a16="http://schemas.microsoft.com/office/drawing/2014/main" id="{B02B23B8-24FE-C436-968B-41EE3798948F}"/>
              </a:ext>
            </a:extLst>
          </p:cNvPr>
          <p:cNvSpPr txBox="1"/>
          <p:nvPr/>
        </p:nvSpPr>
        <p:spPr>
          <a:xfrm>
            <a:off x="4419865" y="2808176"/>
            <a:ext cx="1861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V2.1.9</a:t>
            </a:r>
          </a:p>
          <a:p>
            <a:pPr algn="ctr"/>
            <a:r>
              <a:rPr lang="en-US" dirty="0"/>
              <a:t>Radmaps 2025</a:t>
            </a:r>
          </a:p>
        </p:txBody>
      </p:sp>
      <p:sp>
        <p:nvSpPr>
          <p:cNvPr id="1117" name="TextBox 1116">
            <a:extLst>
              <a:ext uri="{FF2B5EF4-FFF2-40B4-BE49-F238E27FC236}">
                <a16:creationId xmlns:a16="http://schemas.microsoft.com/office/drawing/2014/main" id="{EB2B2878-065B-81B2-1F3D-B58B86D32179}"/>
              </a:ext>
            </a:extLst>
          </p:cNvPr>
          <p:cNvSpPr txBox="1"/>
          <p:nvPr/>
        </p:nvSpPr>
        <p:spPr>
          <a:xfrm>
            <a:off x="4211046" y="5437115"/>
            <a:ext cx="2279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V2.1.9</a:t>
            </a:r>
          </a:p>
          <a:p>
            <a:pPr algn="ctr"/>
            <a:r>
              <a:rPr lang="en-US" dirty="0"/>
              <a:t>Lost Particle check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198D294-AF7B-25B4-ECF3-D0FED77221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9651" y="1380045"/>
            <a:ext cx="4984415" cy="2545449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43B9300-FEEB-CC2B-A377-0A5DFBCDE2B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3746"/>
          <a:stretch/>
        </p:blipFill>
        <p:spPr>
          <a:xfrm>
            <a:off x="6619651" y="4560194"/>
            <a:ext cx="4984415" cy="1448815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41457529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D444C-19BD-BC99-3231-AB6F837F5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F58F17-2A17-81FA-1F4C-680C4BBDDA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68EC3A-4E0F-1769-DE61-8345A2BA6C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Gitronics: Git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D52244B-88CE-4C15-85B7-767065F307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530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3CF2EA-4414-D08C-25E8-B259C466C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222058-6FA1-BCD6-759C-6C2A55BAF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1D7339D-41B5-EC10-5022-AA6D7C72C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7B1892B-CE56-46EC-04BA-B0B5C5128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393438C-FBA4-9168-4270-3D1C59385B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77287" y="1168122"/>
            <a:ext cx="4578349" cy="5143500"/>
          </a:xfrm>
        </p:spPr>
        <p:txBody>
          <a:bodyPr>
            <a:normAutofit/>
          </a:bodyPr>
          <a:lstStyle/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Git is one of the most popular VCS in the software industry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Efficient version tracking and distributed development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Creates snapshots (commits) of the state of the project and all its files at specific points in time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Can revert to any previous version and to make comparisons between them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Favors a branching and merging approach that allows several people to work in the model while minimizing conflicts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Git can be used with the huge monolithic MCNP input file, but its effectiveness is greatly diminished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The gitronics package has been designed to maximize the usefulness of Git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F3AB30-A543-10F5-51F5-2DCC17567B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0000"/>
          <a:stretch/>
        </p:blipFill>
        <p:spPr>
          <a:xfrm>
            <a:off x="786780" y="3948152"/>
            <a:ext cx="5309220" cy="2430584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0CDE22-F91F-541C-9CFD-B54D67B8C7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22" y="1123303"/>
            <a:ext cx="5309220" cy="3234625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917394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C7A7E-45A0-0D79-B1B6-3BC8E4302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A24BDB-C5E9-6B2B-B5AA-EE1C3F28F9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16684F-09A1-F19C-CD0F-EFF803BA29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Gitronics: GitLab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6DD58A6-0525-8F36-84B4-A2C7292451E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180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52DDF-59C7-61BF-2F0A-BF2B77076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D267F2-2179-7B66-A31F-B77E5199D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0C15A51-D096-F600-86AE-80F41664A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GitLab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FA27174-1F8E-83A5-0622-49942351C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C670EF91-87D7-1DE1-B3F1-9959EBB789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1" y="1152525"/>
            <a:ext cx="4578349" cy="5143500"/>
          </a:xfrm>
        </p:spPr>
        <p:txBody>
          <a:bodyPr>
            <a:normAutofit/>
          </a:bodyPr>
          <a:lstStyle/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Platform for software development that hosts Git repositories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Unlike GitHub, allows self-hosting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Collaboration features available in our private server without uploading anything to the Internet:</a:t>
            </a:r>
          </a:p>
          <a:p>
            <a:pPr marL="645500" lvl="1" indent="-285750"/>
            <a:r>
              <a:rPr lang="en-US" dirty="0"/>
              <a:t>Only a selected group of users can access the model</a:t>
            </a:r>
          </a:p>
          <a:p>
            <a:pPr marL="645500" lvl="1" indent="-285750"/>
            <a:r>
              <a:rPr lang="en-US" dirty="0"/>
              <a:t>Wikis for documentation</a:t>
            </a:r>
          </a:p>
          <a:p>
            <a:pPr marL="645500" lvl="1" indent="-285750"/>
            <a:r>
              <a:rPr lang="en-US" dirty="0"/>
              <a:t>Review capabilities</a:t>
            </a:r>
          </a:p>
          <a:p>
            <a:pPr marL="645500" lvl="1" indent="-285750"/>
            <a:r>
              <a:rPr lang="en-US" dirty="0"/>
              <a:t>Issue tracking</a:t>
            </a:r>
          </a:p>
          <a:p>
            <a:pPr marL="645500" lvl="1" indent="-285750"/>
            <a:r>
              <a:rPr lang="en-US" dirty="0"/>
              <a:t>Continuous integration</a:t>
            </a:r>
          </a:p>
          <a:p>
            <a:endParaRPr lang="en-US" dirty="0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15A35EAD-B936-3AEF-DF9F-8B44E088B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678" y="1238250"/>
            <a:ext cx="4791075" cy="561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C9032B9B-21EE-C03D-3DCF-DD6B9CBA20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" t="10627" r="3498"/>
          <a:stretch/>
        </p:blipFill>
        <p:spPr bwMode="auto">
          <a:xfrm>
            <a:off x="7712173" y="445008"/>
            <a:ext cx="4300969" cy="5967983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65877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DE2AA-4AF5-CADC-D44E-C7BFEC5CD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0E786F-3ECC-B708-A2FC-7127ACC4F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B9BB041-7BE8-C7DB-6EB8-CF6F0D69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GitLab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06A48DD-E164-4B72-A83F-5E5CD75BC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270D76E-19BF-74DF-D7CA-73BD3FF3E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89093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C9BAFF-56C9-C465-B56B-A3C63D6219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3255" y="3834091"/>
            <a:ext cx="5831086" cy="30481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1162828-0282-84D5-B9DD-0634D36051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6024" y="394345"/>
            <a:ext cx="7726680" cy="36445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662644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0A7067-B507-1C52-53AA-F92FDC6BE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788B97-171B-10C2-80EC-03CB014FDD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6B168-471F-CAA6-D48C-4CE9733F3E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JT-60SA reference model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F462AA8-A1FD-9945-36CC-853C51DDD99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955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C778A7-BC1B-08F6-4CC3-9DE39177F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31DEF54-E7A6-63F8-CF38-6159414A9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066D9E-308A-53A3-4C45-8088C21B0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1E65437-6D8E-02C4-2BBC-268628AA1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03CBAD-8A5E-E2A1-9066-1582DDA2CE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1" y="1152525"/>
            <a:ext cx="11233151" cy="5013325"/>
          </a:xfrm>
        </p:spPr>
        <p:txBody>
          <a:bodyPr>
            <a:normAutofit/>
          </a:bodyPr>
          <a:lstStyle/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sz="1800" dirty="0"/>
              <a:t>Radiation transport model development and management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sz="1800" dirty="0"/>
              <a:t>Traditional methodology limitations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sz="1800" dirty="0"/>
              <a:t>Novel methodology: Gitronics</a:t>
            </a:r>
          </a:p>
          <a:p>
            <a:pPr marL="645500" lvl="1" indent="-285750"/>
            <a:r>
              <a:rPr lang="en-US" sz="1800" dirty="0"/>
              <a:t>Modularization</a:t>
            </a:r>
          </a:p>
          <a:p>
            <a:pPr marL="645500" lvl="1" indent="-285750"/>
            <a:r>
              <a:rPr lang="en-US" sz="1800" dirty="0"/>
              <a:t>Git</a:t>
            </a:r>
          </a:p>
          <a:p>
            <a:pPr marL="645500" lvl="1" indent="-285750"/>
            <a:r>
              <a:rPr lang="en-US" sz="1800" dirty="0"/>
              <a:t>GitLab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sz="1800" dirty="0"/>
              <a:t>JT-60SA reference model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sz="1800" dirty="0"/>
              <a:t>Conclusions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019220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02052-D53C-C1FE-7D29-08FC91D5A8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C86BA8A-DAC3-F8F6-A967-D1D106C6F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C81733-F99C-C50E-A613-5AB56D665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AC2154-517D-A1B9-0077-65796C9D1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JT-60SA reference model: history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03FBE39-6673-8865-44DB-419F6CB5EA30}"/>
              </a:ext>
            </a:extLst>
          </p:cNvPr>
          <p:cNvGrpSpPr/>
          <p:nvPr/>
        </p:nvGrpSpPr>
        <p:grpSpPr>
          <a:xfrm>
            <a:off x="1274651" y="1175749"/>
            <a:ext cx="1524000" cy="1756415"/>
            <a:chOff x="698620" y="1163492"/>
            <a:chExt cx="1524000" cy="1756415"/>
          </a:xfrm>
        </p:grpSpPr>
        <p:pic>
          <p:nvPicPr>
            <p:cNvPr id="7" name="Graphic 6" descr="Document outline">
              <a:extLst>
                <a:ext uri="{FF2B5EF4-FFF2-40B4-BE49-F238E27FC236}">
                  <a16:creationId xmlns:a16="http://schemas.microsoft.com/office/drawing/2014/main" id="{87A2CDC7-6229-6094-C065-D0B008D2B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67079" y="1163492"/>
              <a:ext cx="1387083" cy="138708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4BE493E-19B9-245C-546C-8458FA9A623C}"/>
                </a:ext>
              </a:extLst>
            </p:cNvPr>
            <p:cNvSpPr txBox="1"/>
            <p:nvPr/>
          </p:nvSpPr>
          <p:spPr>
            <a:xfrm>
              <a:off x="698620" y="2550575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QST model</a:t>
              </a:r>
            </a:p>
          </p:txBody>
        </p: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AF48C22-2250-B5AD-F614-FECC2661CDB8}"/>
              </a:ext>
            </a:extLst>
          </p:cNvPr>
          <p:cNvCxnSpPr>
            <a:cxnSpLocks/>
          </p:cNvCxnSpPr>
          <p:nvPr/>
        </p:nvCxnSpPr>
        <p:spPr>
          <a:xfrm>
            <a:off x="2621280" y="1952817"/>
            <a:ext cx="92964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2503FBF-1E7E-A270-EDAF-FE60C46307DC}"/>
              </a:ext>
            </a:extLst>
          </p:cNvPr>
          <p:cNvGrpSpPr/>
          <p:nvPr/>
        </p:nvGrpSpPr>
        <p:grpSpPr>
          <a:xfrm>
            <a:off x="3766687" y="1229210"/>
            <a:ext cx="1524000" cy="1702954"/>
            <a:chOff x="2923407" y="1272833"/>
            <a:chExt cx="1524000" cy="170295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D89A808-BCBA-315F-72C7-BC5855529A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74759" y="1272833"/>
              <a:ext cx="1421296" cy="128016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D25509D-9E9E-58B0-5C8E-6852E5A09587}"/>
                </a:ext>
              </a:extLst>
            </p:cNvPr>
            <p:cNvSpPr txBox="1"/>
            <p:nvPr/>
          </p:nvSpPr>
          <p:spPr>
            <a:xfrm>
              <a:off x="2923407" y="2606455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CAD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6B21AB2-36A2-45C8-D6AA-74F7D2E78392}"/>
              </a:ext>
            </a:extLst>
          </p:cNvPr>
          <p:cNvSpPr txBox="1"/>
          <p:nvPr/>
        </p:nvSpPr>
        <p:spPr>
          <a:xfrm>
            <a:off x="2503379" y="1574965"/>
            <a:ext cx="1165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SuperMC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3E82003-FAFC-8492-F1D3-EB08FA0298EF}"/>
              </a:ext>
            </a:extLst>
          </p:cNvPr>
          <p:cNvGrpSpPr/>
          <p:nvPr/>
        </p:nvGrpSpPr>
        <p:grpSpPr>
          <a:xfrm>
            <a:off x="5948680" y="1229210"/>
            <a:ext cx="1524000" cy="1702954"/>
            <a:chOff x="2923407" y="1272833"/>
            <a:chExt cx="1524000" cy="1702954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C1A93E7-E749-3EBB-EA1B-7578D4195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74759" y="1272833"/>
              <a:ext cx="1421296" cy="1280160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2BB5F15-9216-C062-D732-50F2A342B77E}"/>
                </a:ext>
              </a:extLst>
            </p:cNvPr>
            <p:cNvSpPr txBox="1"/>
            <p:nvPr/>
          </p:nvSpPr>
          <p:spPr>
            <a:xfrm>
              <a:off x="2923407" y="2606455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Mod_1. CAD</a:t>
              </a:r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2CF25C1-8408-AE8D-4B25-5DE4C945E04E}"/>
              </a:ext>
            </a:extLst>
          </p:cNvPr>
          <p:cNvCxnSpPr>
            <a:cxnSpLocks/>
          </p:cNvCxnSpPr>
          <p:nvPr/>
        </p:nvCxnSpPr>
        <p:spPr>
          <a:xfrm>
            <a:off x="5334000" y="1952817"/>
            <a:ext cx="6146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531DA5B-550C-9118-4418-CAB306AC5886}"/>
              </a:ext>
            </a:extLst>
          </p:cNvPr>
          <p:cNvCxnSpPr>
            <a:cxnSpLocks/>
          </p:cNvCxnSpPr>
          <p:nvPr/>
        </p:nvCxnSpPr>
        <p:spPr>
          <a:xfrm>
            <a:off x="7548880" y="1952817"/>
            <a:ext cx="10668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276333E-D0D8-770A-E508-05B9F99CEFFF}"/>
              </a:ext>
            </a:extLst>
          </p:cNvPr>
          <p:cNvGrpSpPr/>
          <p:nvPr/>
        </p:nvGrpSpPr>
        <p:grpSpPr>
          <a:xfrm>
            <a:off x="8536521" y="1175749"/>
            <a:ext cx="1524000" cy="1756415"/>
            <a:chOff x="698620" y="1163492"/>
            <a:chExt cx="1524000" cy="1756415"/>
          </a:xfrm>
        </p:grpSpPr>
        <p:pic>
          <p:nvPicPr>
            <p:cNvPr id="27" name="Graphic 26" descr="Document outline">
              <a:extLst>
                <a:ext uri="{FF2B5EF4-FFF2-40B4-BE49-F238E27FC236}">
                  <a16:creationId xmlns:a16="http://schemas.microsoft.com/office/drawing/2014/main" id="{AE86516C-2988-42FE-71EA-B4E12EA69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67079" y="1163492"/>
              <a:ext cx="1387083" cy="138708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DBC8A71-074F-F311-A564-FB466821F0DD}"/>
                </a:ext>
              </a:extLst>
            </p:cNvPr>
            <p:cNvSpPr txBox="1"/>
            <p:nvPr/>
          </p:nvSpPr>
          <p:spPr>
            <a:xfrm>
              <a:off x="698620" y="2550575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F4E legacy v1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691DC98-A344-8230-99D3-893E4E41C9DB}"/>
              </a:ext>
            </a:extLst>
          </p:cNvPr>
          <p:cNvGrpSpPr/>
          <p:nvPr/>
        </p:nvGrpSpPr>
        <p:grpSpPr>
          <a:xfrm>
            <a:off x="6024880" y="3487777"/>
            <a:ext cx="1524000" cy="1702954"/>
            <a:chOff x="2923407" y="1272833"/>
            <a:chExt cx="1524000" cy="1702954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7CD4602C-76E9-077B-D7B2-8B43458CC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74759" y="1272833"/>
              <a:ext cx="1421296" cy="128016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B08E898-9EF3-2EB9-660D-C4B915CFA281}"/>
                </a:ext>
              </a:extLst>
            </p:cNvPr>
            <p:cNvSpPr txBox="1"/>
            <p:nvPr/>
          </p:nvSpPr>
          <p:spPr>
            <a:xfrm>
              <a:off x="2923407" y="2606455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Mod_2. CAD</a:t>
              </a:r>
            </a:p>
          </p:txBody>
        </p:sp>
      </p:grp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C2A4D38-A156-863E-811A-CA556CC7FF98}"/>
              </a:ext>
            </a:extLst>
          </p:cNvPr>
          <p:cNvCxnSpPr>
            <a:cxnSpLocks/>
          </p:cNvCxnSpPr>
          <p:nvPr/>
        </p:nvCxnSpPr>
        <p:spPr>
          <a:xfrm>
            <a:off x="6756400" y="2993752"/>
            <a:ext cx="0" cy="3916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99ECDB9C-A3A0-EBEA-6568-B80FBD31918C}"/>
              </a:ext>
            </a:extLst>
          </p:cNvPr>
          <p:cNvSpPr txBox="1"/>
          <p:nvPr/>
        </p:nvSpPr>
        <p:spPr>
          <a:xfrm>
            <a:off x="7485767" y="1574965"/>
            <a:ext cx="1165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GEOUNED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116E078D-9E58-31EE-A47D-316BF1E12681}"/>
              </a:ext>
            </a:extLst>
          </p:cNvPr>
          <p:cNvCxnSpPr>
            <a:cxnSpLocks/>
          </p:cNvCxnSpPr>
          <p:nvPr/>
        </p:nvCxnSpPr>
        <p:spPr>
          <a:xfrm>
            <a:off x="7617339" y="4229043"/>
            <a:ext cx="10668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46FDD5F-FD8D-FAD4-89CC-6035A1086903}"/>
              </a:ext>
            </a:extLst>
          </p:cNvPr>
          <p:cNvGrpSpPr/>
          <p:nvPr/>
        </p:nvGrpSpPr>
        <p:grpSpPr>
          <a:xfrm>
            <a:off x="8604980" y="3451975"/>
            <a:ext cx="1524000" cy="1756415"/>
            <a:chOff x="698620" y="1163492"/>
            <a:chExt cx="1524000" cy="1756415"/>
          </a:xfrm>
        </p:grpSpPr>
        <p:pic>
          <p:nvPicPr>
            <p:cNvPr id="42" name="Graphic 41" descr="Document outline">
              <a:extLst>
                <a:ext uri="{FF2B5EF4-FFF2-40B4-BE49-F238E27FC236}">
                  <a16:creationId xmlns:a16="http://schemas.microsoft.com/office/drawing/2014/main" id="{095C28A0-2F0B-9C92-2755-35FDAB5982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67079" y="1163492"/>
              <a:ext cx="1387083" cy="1387083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E1D6220-B5EE-408F-F563-09813478BBEB}"/>
                </a:ext>
              </a:extLst>
            </p:cNvPr>
            <p:cNvSpPr txBox="1"/>
            <p:nvPr/>
          </p:nvSpPr>
          <p:spPr>
            <a:xfrm>
              <a:off x="698620" y="2550575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F4E legacy v2</a:t>
              </a: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11E5191D-3ECB-8793-5737-8393B260CD21}"/>
              </a:ext>
            </a:extLst>
          </p:cNvPr>
          <p:cNvSpPr txBox="1"/>
          <p:nvPr/>
        </p:nvSpPr>
        <p:spPr>
          <a:xfrm>
            <a:off x="7507998" y="3840007"/>
            <a:ext cx="1165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GEOUNED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6000F14-CE98-F9E2-3095-FE52D4858EC7}"/>
              </a:ext>
            </a:extLst>
          </p:cNvPr>
          <p:cNvCxnSpPr>
            <a:cxnSpLocks/>
          </p:cNvCxnSpPr>
          <p:nvPr/>
        </p:nvCxnSpPr>
        <p:spPr>
          <a:xfrm>
            <a:off x="6786880" y="5340712"/>
            <a:ext cx="0" cy="3916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2C511DCA-46EF-6B17-1154-085DA9FE154E}"/>
              </a:ext>
            </a:extLst>
          </p:cNvPr>
          <p:cNvSpPr txBox="1"/>
          <p:nvPr/>
        </p:nvSpPr>
        <p:spPr>
          <a:xfrm>
            <a:off x="6204159" y="5744192"/>
            <a:ext cx="1165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…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260A473-FB99-E501-0789-A236A8AEB529}"/>
              </a:ext>
            </a:extLst>
          </p:cNvPr>
          <p:cNvSpPr/>
          <p:nvPr/>
        </p:nvSpPr>
        <p:spPr>
          <a:xfrm>
            <a:off x="1337497" y="4049446"/>
            <a:ext cx="3149600" cy="14667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Traditional neutronics model management</a:t>
            </a:r>
          </a:p>
        </p:txBody>
      </p:sp>
    </p:spTree>
    <p:extLst>
      <p:ext uri="{BB962C8B-B14F-4D97-AF65-F5344CB8AC3E}">
        <p14:creationId xmlns:p14="http://schemas.microsoft.com/office/powerpoint/2010/main" val="10071721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C0088-D01C-7714-A0E5-38A399FEF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D4CA2B9-E4BE-BDA3-1EE2-C47114A8F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B71D6A-AB7D-60CB-6766-81DA69AF6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046DAB5-FA8F-67E1-798B-6BCA91E17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JT-60SA reference model: history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ABA5B3E-3F11-146D-7288-3B8B70920020}"/>
              </a:ext>
            </a:extLst>
          </p:cNvPr>
          <p:cNvGrpSpPr/>
          <p:nvPr/>
        </p:nvGrpSpPr>
        <p:grpSpPr>
          <a:xfrm>
            <a:off x="-35989" y="1140189"/>
            <a:ext cx="1524000" cy="1756415"/>
            <a:chOff x="698620" y="1163492"/>
            <a:chExt cx="1524000" cy="1756415"/>
          </a:xfrm>
        </p:grpSpPr>
        <p:pic>
          <p:nvPicPr>
            <p:cNvPr id="7" name="Graphic 6" descr="Document outline">
              <a:extLst>
                <a:ext uri="{FF2B5EF4-FFF2-40B4-BE49-F238E27FC236}">
                  <a16:creationId xmlns:a16="http://schemas.microsoft.com/office/drawing/2014/main" id="{B6882EDE-84B8-2431-C0A7-E155C27553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67079" y="1163492"/>
              <a:ext cx="1387083" cy="138708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1251645-9D24-2205-16CC-A1776B48152C}"/>
                </a:ext>
              </a:extLst>
            </p:cNvPr>
            <p:cNvSpPr txBox="1"/>
            <p:nvPr/>
          </p:nvSpPr>
          <p:spPr>
            <a:xfrm>
              <a:off x="698620" y="2550575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QST model</a:t>
              </a:r>
            </a:p>
          </p:txBody>
        </p: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A314323-7785-972C-83EF-F9208191EE99}"/>
              </a:ext>
            </a:extLst>
          </p:cNvPr>
          <p:cNvCxnSpPr>
            <a:cxnSpLocks/>
          </p:cNvCxnSpPr>
          <p:nvPr/>
        </p:nvCxnSpPr>
        <p:spPr>
          <a:xfrm>
            <a:off x="1310640" y="1917257"/>
            <a:ext cx="92964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74481FA-8485-5267-0B24-3277260D856D}"/>
              </a:ext>
            </a:extLst>
          </p:cNvPr>
          <p:cNvGrpSpPr/>
          <p:nvPr/>
        </p:nvGrpSpPr>
        <p:grpSpPr>
          <a:xfrm>
            <a:off x="2456047" y="1193650"/>
            <a:ext cx="1524000" cy="1702954"/>
            <a:chOff x="2923407" y="1272833"/>
            <a:chExt cx="1524000" cy="170295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B12E2A2-5C3D-2DB1-304E-960AF30D53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74759" y="1272833"/>
              <a:ext cx="1421296" cy="128016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CE5F9C9-1AAF-20C8-D38C-12AAAB2F2E8E}"/>
                </a:ext>
              </a:extLst>
            </p:cNvPr>
            <p:cNvSpPr txBox="1"/>
            <p:nvPr/>
          </p:nvSpPr>
          <p:spPr>
            <a:xfrm>
              <a:off x="2923407" y="2606455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CAD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93BA54D-AB5A-B78B-A6B6-F3F0B9404B85}"/>
              </a:ext>
            </a:extLst>
          </p:cNvPr>
          <p:cNvSpPr txBox="1"/>
          <p:nvPr/>
        </p:nvSpPr>
        <p:spPr>
          <a:xfrm>
            <a:off x="1192739" y="1539405"/>
            <a:ext cx="1165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SuperMC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CA79F4C-425B-1F2F-100E-862C188FCE2E}"/>
              </a:ext>
            </a:extLst>
          </p:cNvPr>
          <p:cNvCxnSpPr>
            <a:cxnSpLocks/>
          </p:cNvCxnSpPr>
          <p:nvPr/>
        </p:nvCxnSpPr>
        <p:spPr>
          <a:xfrm>
            <a:off x="4023360" y="1917257"/>
            <a:ext cx="6146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3C86538A-7917-200E-BB86-7AC2CB484A50}"/>
              </a:ext>
            </a:extLst>
          </p:cNvPr>
          <p:cNvGrpSpPr/>
          <p:nvPr/>
        </p:nvGrpSpPr>
        <p:grpSpPr>
          <a:xfrm>
            <a:off x="4543354" y="1140189"/>
            <a:ext cx="1861535" cy="2184038"/>
            <a:chOff x="85385" y="2005635"/>
            <a:chExt cx="1861535" cy="2184038"/>
          </a:xfrm>
        </p:grpSpPr>
        <p:pic>
          <p:nvPicPr>
            <p:cNvPr id="6" name="Graphic 5" descr="Document outline">
              <a:extLst>
                <a:ext uri="{FF2B5EF4-FFF2-40B4-BE49-F238E27FC236}">
                  <a16:creationId xmlns:a16="http://schemas.microsoft.com/office/drawing/2014/main" id="{8317EB0C-258A-2985-E3F8-C307836740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7573" y="2432781"/>
              <a:ext cx="425720" cy="425720"/>
            </a:xfrm>
            <a:prstGeom prst="rect">
              <a:avLst/>
            </a:prstGeom>
          </p:spPr>
        </p:pic>
        <p:pic>
          <p:nvPicPr>
            <p:cNvPr id="11" name="Graphic 10" descr="Document outline">
              <a:extLst>
                <a:ext uri="{FF2B5EF4-FFF2-40B4-BE49-F238E27FC236}">
                  <a16:creationId xmlns:a16="http://schemas.microsoft.com/office/drawing/2014/main" id="{AD606DCF-5016-7731-2E3B-6D3F9BDA19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7573" y="2876505"/>
              <a:ext cx="425720" cy="425720"/>
            </a:xfrm>
            <a:prstGeom prst="rect">
              <a:avLst/>
            </a:prstGeom>
          </p:spPr>
        </p:pic>
        <p:pic>
          <p:nvPicPr>
            <p:cNvPr id="12" name="Graphic 11" descr="Document outline">
              <a:extLst>
                <a:ext uri="{FF2B5EF4-FFF2-40B4-BE49-F238E27FC236}">
                  <a16:creationId xmlns:a16="http://schemas.microsoft.com/office/drawing/2014/main" id="{34EEC1B8-B989-2048-8F77-95F6BAB79C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7573" y="3320229"/>
              <a:ext cx="425720" cy="425720"/>
            </a:xfrm>
            <a:prstGeom prst="rect">
              <a:avLst/>
            </a:prstGeom>
          </p:spPr>
        </p:pic>
        <p:pic>
          <p:nvPicPr>
            <p:cNvPr id="16" name="Graphic 15" descr="Document outline">
              <a:extLst>
                <a:ext uri="{FF2B5EF4-FFF2-40B4-BE49-F238E27FC236}">
                  <a16:creationId xmlns:a16="http://schemas.microsoft.com/office/drawing/2014/main" id="{CBB47308-C09A-1669-734A-0E267F7B4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3293" y="2432781"/>
              <a:ext cx="425720" cy="425720"/>
            </a:xfrm>
            <a:prstGeom prst="rect">
              <a:avLst/>
            </a:prstGeom>
          </p:spPr>
        </p:pic>
        <p:pic>
          <p:nvPicPr>
            <p:cNvPr id="24" name="Graphic 23" descr="Document outline">
              <a:extLst>
                <a:ext uri="{FF2B5EF4-FFF2-40B4-BE49-F238E27FC236}">
                  <a16:creationId xmlns:a16="http://schemas.microsoft.com/office/drawing/2014/main" id="{94171A3F-45C5-D4C0-34A1-0B027EAD06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3293" y="2876505"/>
              <a:ext cx="425720" cy="425720"/>
            </a:xfrm>
            <a:prstGeom prst="rect">
              <a:avLst/>
            </a:prstGeom>
          </p:spPr>
        </p:pic>
        <p:pic>
          <p:nvPicPr>
            <p:cNvPr id="34" name="Graphic 33" descr="Document outline">
              <a:extLst>
                <a:ext uri="{FF2B5EF4-FFF2-40B4-BE49-F238E27FC236}">
                  <a16:creationId xmlns:a16="http://schemas.microsoft.com/office/drawing/2014/main" id="{F76AD783-0756-0E92-3D45-072B178E88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3293" y="3763953"/>
              <a:ext cx="425720" cy="425720"/>
            </a:xfrm>
            <a:prstGeom prst="rect">
              <a:avLst/>
            </a:prstGeom>
          </p:spPr>
        </p:pic>
        <p:pic>
          <p:nvPicPr>
            <p:cNvPr id="36" name="Graphic 35" descr="Document outline">
              <a:extLst>
                <a:ext uri="{FF2B5EF4-FFF2-40B4-BE49-F238E27FC236}">
                  <a16:creationId xmlns:a16="http://schemas.microsoft.com/office/drawing/2014/main" id="{19BE4AE1-A639-FFA2-882A-4EA3FED0B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13" y="2432781"/>
              <a:ext cx="425720" cy="425720"/>
            </a:xfrm>
            <a:prstGeom prst="rect">
              <a:avLst/>
            </a:prstGeom>
          </p:spPr>
        </p:pic>
        <p:pic>
          <p:nvPicPr>
            <p:cNvPr id="38" name="Graphic 37" descr="Document outline">
              <a:extLst>
                <a:ext uri="{FF2B5EF4-FFF2-40B4-BE49-F238E27FC236}">
                  <a16:creationId xmlns:a16="http://schemas.microsoft.com/office/drawing/2014/main" id="{452B159B-66DE-8D37-53DC-2FD3B2905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13" y="3320229"/>
              <a:ext cx="425720" cy="425720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433E820-2B83-8FAC-E386-07C14E5AE0C4}"/>
                </a:ext>
              </a:extLst>
            </p:cNvPr>
            <p:cNvSpPr txBox="1"/>
            <p:nvPr/>
          </p:nvSpPr>
          <p:spPr>
            <a:xfrm>
              <a:off x="85385" y="2005635"/>
              <a:ext cx="1861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V0.0.0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52E1301D-2AB0-AE5B-E28D-674205565304}"/>
              </a:ext>
            </a:extLst>
          </p:cNvPr>
          <p:cNvGrpSpPr/>
          <p:nvPr/>
        </p:nvGrpSpPr>
        <p:grpSpPr>
          <a:xfrm>
            <a:off x="6831073" y="1140189"/>
            <a:ext cx="1861535" cy="2627761"/>
            <a:chOff x="85385" y="2005635"/>
            <a:chExt cx="1861535" cy="2627761"/>
          </a:xfrm>
        </p:grpSpPr>
        <p:pic>
          <p:nvPicPr>
            <p:cNvPr id="68" name="Graphic 67" descr="Document outline">
              <a:extLst>
                <a:ext uri="{FF2B5EF4-FFF2-40B4-BE49-F238E27FC236}">
                  <a16:creationId xmlns:a16="http://schemas.microsoft.com/office/drawing/2014/main" id="{961FBCF5-5CE1-BB87-E793-2E40FC58E81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7573" y="2432781"/>
              <a:ext cx="425720" cy="425720"/>
            </a:xfrm>
            <a:prstGeom prst="rect">
              <a:avLst/>
            </a:prstGeom>
          </p:spPr>
        </p:pic>
        <p:pic>
          <p:nvPicPr>
            <p:cNvPr id="69" name="Graphic 68" descr="Document outline">
              <a:extLst>
                <a:ext uri="{FF2B5EF4-FFF2-40B4-BE49-F238E27FC236}">
                  <a16:creationId xmlns:a16="http://schemas.microsoft.com/office/drawing/2014/main" id="{5ACB3E13-723F-30DB-B89C-EC7C893DB2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7573" y="2876505"/>
              <a:ext cx="425720" cy="425720"/>
            </a:xfrm>
            <a:prstGeom prst="rect">
              <a:avLst/>
            </a:prstGeom>
          </p:spPr>
        </p:pic>
        <p:pic>
          <p:nvPicPr>
            <p:cNvPr id="70" name="Graphic 69" descr="Document outline">
              <a:extLst>
                <a:ext uri="{FF2B5EF4-FFF2-40B4-BE49-F238E27FC236}">
                  <a16:creationId xmlns:a16="http://schemas.microsoft.com/office/drawing/2014/main" id="{4F75E76C-F322-5BA4-3707-721C90FDF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7573" y="3320229"/>
              <a:ext cx="425720" cy="425720"/>
            </a:xfrm>
            <a:prstGeom prst="rect">
              <a:avLst/>
            </a:prstGeom>
          </p:spPr>
        </p:pic>
        <p:pic>
          <p:nvPicPr>
            <p:cNvPr id="71" name="Graphic 70" descr="Document outline">
              <a:extLst>
                <a:ext uri="{FF2B5EF4-FFF2-40B4-BE49-F238E27FC236}">
                  <a16:creationId xmlns:a16="http://schemas.microsoft.com/office/drawing/2014/main" id="{4581B0E1-1454-6E26-91E9-40355A17F3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7573" y="3763953"/>
              <a:ext cx="425720" cy="425720"/>
            </a:xfrm>
            <a:prstGeom prst="rect">
              <a:avLst/>
            </a:prstGeom>
          </p:spPr>
        </p:pic>
        <p:pic>
          <p:nvPicPr>
            <p:cNvPr id="73" name="Graphic 72" descr="Document outline">
              <a:extLst>
                <a:ext uri="{FF2B5EF4-FFF2-40B4-BE49-F238E27FC236}">
                  <a16:creationId xmlns:a16="http://schemas.microsoft.com/office/drawing/2014/main" id="{CEF58139-AFBA-CD8F-6258-0C90D0D2F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3293" y="2432781"/>
              <a:ext cx="425720" cy="425720"/>
            </a:xfrm>
            <a:prstGeom prst="rect">
              <a:avLst/>
            </a:prstGeom>
          </p:spPr>
        </p:pic>
        <p:pic>
          <p:nvPicPr>
            <p:cNvPr id="74" name="Graphic 73" descr="Document outline">
              <a:extLst>
                <a:ext uri="{FF2B5EF4-FFF2-40B4-BE49-F238E27FC236}">
                  <a16:creationId xmlns:a16="http://schemas.microsoft.com/office/drawing/2014/main" id="{F1687581-19B8-B092-9A73-8C1443FD0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3293" y="2876505"/>
              <a:ext cx="425720" cy="425720"/>
            </a:xfrm>
            <a:prstGeom prst="rect">
              <a:avLst/>
            </a:prstGeom>
          </p:spPr>
        </p:pic>
        <p:pic>
          <p:nvPicPr>
            <p:cNvPr id="75" name="Graphic 74" descr="Document outline">
              <a:extLst>
                <a:ext uri="{FF2B5EF4-FFF2-40B4-BE49-F238E27FC236}">
                  <a16:creationId xmlns:a16="http://schemas.microsoft.com/office/drawing/2014/main" id="{99A2D9DD-DF1C-F4C7-9ABE-10FE4A6EE7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3293" y="3320229"/>
              <a:ext cx="425720" cy="425720"/>
            </a:xfrm>
            <a:prstGeom prst="rect">
              <a:avLst/>
            </a:prstGeom>
          </p:spPr>
        </p:pic>
        <p:pic>
          <p:nvPicPr>
            <p:cNvPr id="76" name="Graphic 75" descr="Document outline">
              <a:extLst>
                <a:ext uri="{FF2B5EF4-FFF2-40B4-BE49-F238E27FC236}">
                  <a16:creationId xmlns:a16="http://schemas.microsoft.com/office/drawing/2014/main" id="{B8C76138-1999-6911-A512-5DF307BAA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3293" y="3763953"/>
              <a:ext cx="425720" cy="425720"/>
            </a:xfrm>
            <a:prstGeom prst="rect">
              <a:avLst/>
            </a:prstGeom>
          </p:spPr>
        </p:pic>
        <p:pic>
          <p:nvPicPr>
            <p:cNvPr id="77" name="Graphic 76" descr="Document outline">
              <a:extLst>
                <a:ext uri="{FF2B5EF4-FFF2-40B4-BE49-F238E27FC236}">
                  <a16:creationId xmlns:a16="http://schemas.microsoft.com/office/drawing/2014/main" id="{AC23E73D-BF1E-7F20-5FFB-0FBBDD0E6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3293" y="4207676"/>
              <a:ext cx="425720" cy="425720"/>
            </a:xfrm>
            <a:prstGeom prst="rect">
              <a:avLst/>
            </a:prstGeom>
          </p:spPr>
        </p:pic>
        <p:pic>
          <p:nvPicPr>
            <p:cNvPr id="78" name="Graphic 77" descr="Document outline">
              <a:extLst>
                <a:ext uri="{FF2B5EF4-FFF2-40B4-BE49-F238E27FC236}">
                  <a16:creationId xmlns:a16="http://schemas.microsoft.com/office/drawing/2014/main" id="{60244518-5C32-21F4-49D0-B938920A8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13" y="2432781"/>
              <a:ext cx="425720" cy="425720"/>
            </a:xfrm>
            <a:prstGeom prst="rect">
              <a:avLst/>
            </a:prstGeom>
          </p:spPr>
        </p:pic>
        <p:pic>
          <p:nvPicPr>
            <p:cNvPr id="80" name="Graphic 79" descr="Document outline">
              <a:extLst>
                <a:ext uri="{FF2B5EF4-FFF2-40B4-BE49-F238E27FC236}">
                  <a16:creationId xmlns:a16="http://schemas.microsoft.com/office/drawing/2014/main" id="{C0B0D7C7-4C29-52AE-94BC-5F0DC4AFA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13" y="3320229"/>
              <a:ext cx="425720" cy="425720"/>
            </a:xfrm>
            <a:prstGeom prst="rect">
              <a:avLst/>
            </a:prstGeom>
          </p:spPr>
        </p:pic>
        <p:pic>
          <p:nvPicPr>
            <p:cNvPr id="81" name="Graphic 80" descr="Document outline">
              <a:extLst>
                <a:ext uri="{FF2B5EF4-FFF2-40B4-BE49-F238E27FC236}">
                  <a16:creationId xmlns:a16="http://schemas.microsoft.com/office/drawing/2014/main" id="{7697ED19-71AE-D85D-E827-46F7794BA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13" y="3763953"/>
              <a:ext cx="425720" cy="425720"/>
            </a:xfrm>
            <a:prstGeom prst="rect">
              <a:avLst/>
            </a:prstGeom>
          </p:spPr>
        </p:pic>
        <p:pic>
          <p:nvPicPr>
            <p:cNvPr id="82" name="Graphic 81" descr="Document outline">
              <a:extLst>
                <a:ext uri="{FF2B5EF4-FFF2-40B4-BE49-F238E27FC236}">
                  <a16:creationId xmlns:a16="http://schemas.microsoft.com/office/drawing/2014/main" id="{8EE7C0B4-51B9-73FE-1820-BD78A31A4D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13" y="4207676"/>
              <a:ext cx="425720" cy="425720"/>
            </a:xfrm>
            <a:prstGeom prst="rect">
              <a:avLst/>
            </a:prstGeom>
          </p:spPr>
        </p:pic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E12DD376-5D3E-00F3-D5DC-70677FE62C0F}"/>
                </a:ext>
              </a:extLst>
            </p:cNvPr>
            <p:cNvSpPr txBox="1"/>
            <p:nvPr/>
          </p:nvSpPr>
          <p:spPr>
            <a:xfrm>
              <a:off x="85385" y="2005635"/>
              <a:ext cx="1861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V0.1.0</a:t>
              </a:r>
            </a:p>
          </p:txBody>
        </p:sp>
      </p:grp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61DCAF0F-EB81-2FE7-CC8F-F56249CF187F}"/>
              </a:ext>
            </a:extLst>
          </p:cNvPr>
          <p:cNvCxnSpPr>
            <a:cxnSpLocks/>
          </p:cNvCxnSpPr>
          <p:nvPr/>
        </p:nvCxnSpPr>
        <p:spPr>
          <a:xfrm>
            <a:off x="6310615" y="1917257"/>
            <a:ext cx="6146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95" name="Group 94">
            <a:extLst>
              <a:ext uri="{FF2B5EF4-FFF2-40B4-BE49-F238E27FC236}">
                <a16:creationId xmlns:a16="http://schemas.microsoft.com/office/drawing/2014/main" id="{BCDB7E2C-B292-0CF3-8840-99C52D32C78C}"/>
              </a:ext>
            </a:extLst>
          </p:cNvPr>
          <p:cNvGrpSpPr/>
          <p:nvPr/>
        </p:nvGrpSpPr>
        <p:grpSpPr>
          <a:xfrm>
            <a:off x="9118328" y="1193650"/>
            <a:ext cx="1861535" cy="2627761"/>
            <a:chOff x="85385" y="2005635"/>
            <a:chExt cx="1861535" cy="2627761"/>
          </a:xfrm>
        </p:grpSpPr>
        <p:pic>
          <p:nvPicPr>
            <p:cNvPr id="96" name="Graphic 95" descr="Document outline">
              <a:extLst>
                <a:ext uri="{FF2B5EF4-FFF2-40B4-BE49-F238E27FC236}">
                  <a16:creationId xmlns:a16="http://schemas.microsoft.com/office/drawing/2014/main" id="{4E996398-EA9F-0F6C-0916-5D54F9F6E3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7573" y="2432781"/>
              <a:ext cx="425720" cy="425720"/>
            </a:xfrm>
            <a:prstGeom prst="rect">
              <a:avLst/>
            </a:prstGeom>
          </p:spPr>
        </p:pic>
        <p:pic>
          <p:nvPicPr>
            <p:cNvPr id="97" name="Graphic 96" descr="Document outline">
              <a:extLst>
                <a:ext uri="{FF2B5EF4-FFF2-40B4-BE49-F238E27FC236}">
                  <a16:creationId xmlns:a16="http://schemas.microsoft.com/office/drawing/2014/main" id="{05A1CE10-C77B-8E5E-9594-59870D46B8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7573" y="2876505"/>
              <a:ext cx="425720" cy="425720"/>
            </a:xfrm>
            <a:prstGeom prst="rect">
              <a:avLst/>
            </a:prstGeom>
          </p:spPr>
        </p:pic>
        <p:pic>
          <p:nvPicPr>
            <p:cNvPr id="98" name="Graphic 97" descr="Document outline">
              <a:extLst>
                <a:ext uri="{FF2B5EF4-FFF2-40B4-BE49-F238E27FC236}">
                  <a16:creationId xmlns:a16="http://schemas.microsoft.com/office/drawing/2014/main" id="{EB47F204-CF8C-221D-9313-D854B97B1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7573" y="3320229"/>
              <a:ext cx="425720" cy="425720"/>
            </a:xfrm>
            <a:prstGeom prst="rect">
              <a:avLst/>
            </a:prstGeom>
          </p:spPr>
        </p:pic>
        <p:pic>
          <p:nvPicPr>
            <p:cNvPr id="99" name="Graphic 98" descr="Document outline">
              <a:extLst>
                <a:ext uri="{FF2B5EF4-FFF2-40B4-BE49-F238E27FC236}">
                  <a16:creationId xmlns:a16="http://schemas.microsoft.com/office/drawing/2014/main" id="{E86320DC-F2C0-D4DA-04CC-CBB19B4AB5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7573" y="3763953"/>
              <a:ext cx="425720" cy="425720"/>
            </a:xfrm>
            <a:prstGeom prst="rect">
              <a:avLst/>
            </a:prstGeom>
          </p:spPr>
        </p:pic>
        <p:pic>
          <p:nvPicPr>
            <p:cNvPr id="100" name="Graphic 99" descr="Document outline">
              <a:extLst>
                <a:ext uri="{FF2B5EF4-FFF2-40B4-BE49-F238E27FC236}">
                  <a16:creationId xmlns:a16="http://schemas.microsoft.com/office/drawing/2014/main" id="{854A6B76-4B69-597D-FE04-C12E612B87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7573" y="4207676"/>
              <a:ext cx="425720" cy="425720"/>
            </a:xfrm>
            <a:prstGeom prst="rect">
              <a:avLst/>
            </a:prstGeom>
          </p:spPr>
        </p:pic>
        <p:pic>
          <p:nvPicPr>
            <p:cNvPr id="101" name="Graphic 100" descr="Document outline">
              <a:extLst>
                <a:ext uri="{FF2B5EF4-FFF2-40B4-BE49-F238E27FC236}">
                  <a16:creationId xmlns:a16="http://schemas.microsoft.com/office/drawing/2014/main" id="{C635DEDC-7297-9667-DFFF-C7665FEF2E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3293" y="2432781"/>
              <a:ext cx="425720" cy="425720"/>
            </a:xfrm>
            <a:prstGeom prst="rect">
              <a:avLst/>
            </a:prstGeom>
          </p:spPr>
        </p:pic>
        <p:pic>
          <p:nvPicPr>
            <p:cNvPr id="102" name="Graphic 101" descr="Document outline">
              <a:extLst>
                <a:ext uri="{FF2B5EF4-FFF2-40B4-BE49-F238E27FC236}">
                  <a16:creationId xmlns:a16="http://schemas.microsoft.com/office/drawing/2014/main" id="{9282BCC1-F7CE-EF59-26C2-964E2195C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3293" y="2876505"/>
              <a:ext cx="425720" cy="425720"/>
            </a:xfrm>
            <a:prstGeom prst="rect">
              <a:avLst/>
            </a:prstGeom>
          </p:spPr>
        </p:pic>
        <p:pic>
          <p:nvPicPr>
            <p:cNvPr id="103" name="Graphic 102" descr="Document outline">
              <a:extLst>
                <a:ext uri="{FF2B5EF4-FFF2-40B4-BE49-F238E27FC236}">
                  <a16:creationId xmlns:a16="http://schemas.microsoft.com/office/drawing/2014/main" id="{94122C81-9917-8115-5C00-BDC29B0488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3293" y="3320229"/>
              <a:ext cx="425720" cy="425720"/>
            </a:xfrm>
            <a:prstGeom prst="rect">
              <a:avLst/>
            </a:prstGeom>
          </p:spPr>
        </p:pic>
        <p:pic>
          <p:nvPicPr>
            <p:cNvPr id="104" name="Graphic 103" descr="Document outline">
              <a:extLst>
                <a:ext uri="{FF2B5EF4-FFF2-40B4-BE49-F238E27FC236}">
                  <a16:creationId xmlns:a16="http://schemas.microsoft.com/office/drawing/2014/main" id="{EB8491A0-2FE8-E526-99EC-46C0D7AE07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3293" y="3763953"/>
              <a:ext cx="425720" cy="425720"/>
            </a:xfrm>
            <a:prstGeom prst="rect">
              <a:avLst/>
            </a:prstGeom>
          </p:spPr>
        </p:pic>
        <p:pic>
          <p:nvPicPr>
            <p:cNvPr id="105" name="Graphic 104" descr="Document outline">
              <a:extLst>
                <a:ext uri="{FF2B5EF4-FFF2-40B4-BE49-F238E27FC236}">
                  <a16:creationId xmlns:a16="http://schemas.microsoft.com/office/drawing/2014/main" id="{3AE317E2-FB74-2602-7D69-332EA7B6EF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03293" y="4207676"/>
              <a:ext cx="425720" cy="425720"/>
            </a:xfrm>
            <a:prstGeom prst="rect">
              <a:avLst/>
            </a:prstGeom>
          </p:spPr>
        </p:pic>
        <p:pic>
          <p:nvPicPr>
            <p:cNvPr id="106" name="Graphic 105" descr="Document outline">
              <a:extLst>
                <a:ext uri="{FF2B5EF4-FFF2-40B4-BE49-F238E27FC236}">
                  <a16:creationId xmlns:a16="http://schemas.microsoft.com/office/drawing/2014/main" id="{A9446418-7D88-9853-22E1-FFC4DBC80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13" y="2432781"/>
              <a:ext cx="425720" cy="425720"/>
            </a:xfrm>
            <a:prstGeom prst="rect">
              <a:avLst/>
            </a:prstGeom>
          </p:spPr>
        </p:pic>
        <p:pic>
          <p:nvPicPr>
            <p:cNvPr id="107" name="Graphic 106" descr="Document outline">
              <a:extLst>
                <a:ext uri="{FF2B5EF4-FFF2-40B4-BE49-F238E27FC236}">
                  <a16:creationId xmlns:a16="http://schemas.microsoft.com/office/drawing/2014/main" id="{DB2C4A8D-FD28-DB56-AC64-8889B1CCF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13" y="2876505"/>
              <a:ext cx="425720" cy="425720"/>
            </a:xfrm>
            <a:prstGeom prst="rect">
              <a:avLst/>
            </a:prstGeom>
          </p:spPr>
        </p:pic>
        <p:pic>
          <p:nvPicPr>
            <p:cNvPr id="108" name="Graphic 107" descr="Document outline">
              <a:extLst>
                <a:ext uri="{FF2B5EF4-FFF2-40B4-BE49-F238E27FC236}">
                  <a16:creationId xmlns:a16="http://schemas.microsoft.com/office/drawing/2014/main" id="{81F68C17-9357-E27C-7B8D-6EEBE47D3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13" y="3320229"/>
              <a:ext cx="425720" cy="425720"/>
            </a:xfrm>
            <a:prstGeom prst="rect">
              <a:avLst/>
            </a:prstGeom>
          </p:spPr>
        </p:pic>
        <p:pic>
          <p:nvPicPr>
            <p:cNvPr id="109" name="Graphic 108" descr="Document outline">
              <a:extLst>
                <a:ext uri="{FF2B5EF4-FFF2-40B4-BE49-F238E27FC236}">
                  <a16:creationId xmlns:a16="http://schemas.microsoft.com/office/drawing/2014/main" id="{97063D5B-5370-2346-8C41-C09DF5EE0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13" y="3763953"/>
              <a:ext cx="425720" cy="425720"/>
            </a:xfrm>
            <a:prstGeom prst="rect">
              <a:avLst/>
            </a:prstGeom>
          </p:spPr>
        </p:pic>
        <p:pic>
          <p:nvPicPr>
            <p:cNvPr id="110" name="Graphic 109" descr="Document outline">
              <a:extLst>
                <a:ext uri="{FF2B5EF4-FFF2-40B4-BE49-F238E27FC236}">
                  <a16:creationId xmlns:a16="http://schemas.microsoft.com/office/drawing/2014/main" id="{B5F68460-76DB-5E3A-6693-3D50B5135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13" y="4207676"/>
              <a:ext cx="425720" cy="425720"/>
            </a:xfrm>
            <a:prstGeom prst="rect">
              <a:avLst/>
            </a:prstGeom>
          </p:spPr>
        </p:pic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CB728C9C-94D6-BA6B-D4DA-464FA348852F}"/>
                </a:ext>
              </a:extLst>
            </p:cNvPr>
            <p:cNvSpPr txBox="1"/>
            <p:nvPr/>
          </p:nvSpPr>
          <p:spPr>
            <a:xfrm>
              <a:off x="85385" y="2005635"/>
              <a:ext cx="1861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V1.1.1</a:t>
              </a:r>
            </a:p>
          </p:txBody>
        </p:sp>
      </p:grp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7E985ADA-AFA1-8B83-7B91-CFEA1321C537}"/>
              </a:ext>
            </a:extLst>
          </p:cNvPr>
          <p:cNvCxnSpPr>
            <a:cxnSpLocks/>
          </p:cNvCxnSpPr>
          <p:nvPr/>
        </p:nvCxnSpPr>
        <p:spPr>
          <a:xfrm>
            <a:off x="8597870" y="1970718"/>
            <a:ext cx="6146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5" name="Graphic 114" descr="Document outline">
            <a:extLst>
              <a:ext uri="{FF2B5EF4-FFF2-40B4-BE49-F238E27FC236}">
                <a16:creationId xmlns:a16="http://schemas.microsoft.com/office/drawing/2014/main" id="{43156FB0-B076-2596-4F9E-4B5D4DEED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26394" y="4371372"/>
            <a:ext cx="1387083" cy="1387083"/>
          </a:xfrm>
          <a:prstGeom prst="rect">
            <a:avLst/>
          </a:prstGeom>
        </p:spPr>
      </p:pic>
      <p:sp>
        <p:nvSpPr>
          <p:cNvPr id="118" name="Right Brace 117">
            <a:extLst>
              <a:ext uri="{FF2B5EF4-FFF2-40B4-BE49-F238E27FC236}">
                <a16:creationId xmlns:a16="http://schemas.microsoft.com/office/drawing/2014/main" id="{7F08F48A-7065-9C7D-6382-7D7068AD7CE0}"/>
              </a:ext>
            </a:extLst>
          </p:cNvPr>
          <p:cNvSpPr/>
          <p:nvPr/>
        </p:nvSpPr>
        <p:spPr>
          <a:xfrm rot="5400000">
            <a:off x="5356982" y="3434777"/>
            <a:ext cx="234277" cy="1387083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CE1E9C9E-F528-03B3-89A9-9B175778D329}"/>
              </a:ext>
            </a:extLst>
          </p:cNvPr>
          <p:cNvSpPr txBox="1"/>
          <p:nvPr/>
        </p:nvSpPr>
        <p:spPr>
          <a:xfrm>
            <a:off x="3660953" y="3897212"/>
            <a:ext cx="1165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Gitronics</a:t>
            </a:r>
          </a:p>
        </p:txBody>
      </p:sp>
      <p:pic>
        <p:nvPicPr>
          <p:cNvPr id="123" name="Graphic 122" descr="Document outline">
            <a:extLst>
              <a:ext uri="{FF2B5EF4-FFF2-40B4-BE49-F238E27FC236}">
                <a16:creationId xmlns:a16="http://schemas.microsoft.com/office/drawing/2014/main" id="{29CF0BF0-C8B1-7B5B-F6FD-7FCCD92DB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23261" y="4371372"/>
            <a:ext cx="1387083" cy="1387083"/>
          </a:xfrm>
          <a:prstGeom prst="rect">
            <a:avLst/>
          </a:prstGeom>
        </p:spPr>
      </p:pic>
      <p:sp>
        <p:nvSpPr>
          <p:cNvPr id="124" name="Right Brace 123">
            <a:extLst>
              <a:ext uri="{FF2B5EF4-FFF2-40B4-BE49-F238E27FC236}">
                <a16:creationId xmlns:a16="http://schemas.microsoft.com/office/drawing/2014/main" id="{C0C3B50C-33D3-9370-E758-1412F2AB5B60}"/>
              </a:ext>
            </a:extLst>
          </p:cNvPr>
          <p:cNvSpPr/>
          <p:nvPr/>
        </p:nvSpPr>
        <p:spPr>
          <a:xfrm rot="5400000">
            <a:off x="7653849" y="3434777"/>
            <a:ext cx="234277" cy="1387083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6" name="Graphic 125" descr="Document outline">
            <a:extLst>
              <a:ext uri="{FF2B5EF4-FFF2-40B4-BE49-F238E27FC236}">
                <a16:creationId xmlns:a16="http://schemas.microsoft.com/office/drawing/2014/main" id="{97F18076-B91F-FD84-A282-9DD1CDEF90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74313" y="4371909"/>
            <a:ext cx="1387083" cy="1387083"/>
          </a:xfrm>
          <a:prstGeom prst="rect">
            <a:avLst/>
          </a:prstGeom>
        </p:spPr>
      </p:pic>
      <p:sp>
        <p:nvSpPr>
          <p:cNvPr id="127" name="Right Brace 126">
            <a:extLst>
              <a:ext uri="{FF2B5EF4-FFF2-40B4-BE49-F238E27FC236}">
                <a16:creationId xmlns:a16="http://schemas.microsoft.com/office/drawing/2014/main" id="{CB941F27-98CC-62B2-2276-638CC7031DCF}"/>
              </a:ext>
            </a:extLst>
          </p:cNvPr>
          <p:cNvSpPr/>
          <p:nvPr/>
        </p:nvSpPr>
        <p:spPr>
          <a:xfrm rot="5400000">
            <a:off x="9904901" y="3435314"/>
            <a:ext cx="234277" cy="1387083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E37644CD-62A8-D882-4913-27996C6A62D7}"/>
              </a:ext>
            </a:extLst>
          </p:cNvPr>
          <p:cNvSpPr/>
          <p:nvPr/>
        </p:nvSpPr>
        <p:spPr>
          <a:xfrm>
            <a:off x="245297" y="3860893"/>
            <a:ext cx="3149600" cy="146675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Envelope-based Gitronics model development</a:t>
            </a:r>
          </a:p>
        </p:txBody>
      </p:sp>
    </p:spTree>
    <p:extLst>
      <p:ext uri="{BB962C8B-B14F-4D97-AF65-F5344CB8AC3E}">
        <p14:creationId xmlns:p14="http://schemas.microsoft.com/office/powerpoint/2010/main" val="1339145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C264E-BBF3-B03E-5577-7444E0AFB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A088794-5F10-7B2C-207D-8D1A5BD80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44169E-7C65-7A64-365A-CC37E63AA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D12DF2-C9F5-90D1-B60A-4BA5428F8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JT-60SA reference model: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BBB095-803B-DEC9-4B3C-BBE92AC618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1" y="1095829"/>
            <a:ext cx="3262085" cy="5070021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69F4CB-D916-74B5-AA95-7AFFA4E62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915" y="947036"/>
            <a:ext cx="8342085" cy="54468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755EC4-581A-0B75-0493-E0627A29BF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605"/>
          <a:stretch/>
        </p:blipFill>
        <p:spPr>
          <a:xfrm>
            <a:off x="0" y="947035"/>
            <a:ext cx="3795486" cy="5446819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4261423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01628-7943-C448-4FD2-C4788FEB9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220599A-4503-9BE3-05F1-21CB8B9DE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53" y="2032132"/>
            <a:ext cx="2934109" cy="1571844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0EDBA0A-F65E-8EE9-24CD-0530A677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B6043F-F6CC-47A4-3E48-72F072C87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2D2D82-B5FB-1B6D-B4E7-D9ED8150D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JT-60SA reference model: management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D93410-7E19-FCA0-6C3F-E481A0368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3342" y="939560"/>
            <a:ext cx="4402759" cy="54646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90D17C7-48D5-9DBF-0AAE-5DCE2A4ED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2961" y="1014785"/>
            <a:ext cx="5399039" cy="53263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EF31781-A54D-42DF-9588-42F5BDCDDA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74" y="3846286"/>
            <a:ext cx="2679268" cy="243674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A3211AE-E61C-8C8D-007C-03C4DEF79BAA}"/>
              </a:ext>
            </a:extLst>
          </p:cNvPr>
          <p:cNvSpPr txBox="1"/>
          <p:nvPr/>
        </p:nvSpPr>
        <p:spPr>
          <a:xfrm>
            <a:off x="766674" y="1205047"/>
            <a:ext cx="2660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vX.Y.Z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478893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B0C07-D711-9E96-4DA1-08731F3C8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0D94F00-87D3-F664-9D21-CE6D57A64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CB8710-74C9-7C58-1349-F5245851E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8634716-1BE9-ABE9-7F05-18A85FD8B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JT-60SA reference model: enhancements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0F9118-2A99-2473-E413-0DE32BB68D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5687" y="1139370"/>
            <a:ext cx="6825342" cy="521397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main enhancements of the model with respect to the original QST model are: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Transition to a Gitronics methodology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Modular and envelope-based structure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Modeling and integration of main systems</a:t>
            </a:r>
          </a:p>
          <a:p>
            <a:pPr marL="645500" lvl="1" indent="-285750"/>
            <a:r>
              <a:rPr lang="en-US" dirty="0"/>
              <a:t>Cryostat base</a:t>
            </a:r>
          </a:p>
          <a:p>
            <a:pPr marL="645500" lvl="1" indent="-285750"/>
            <a:r>
              <a:rPr lang="en-US" dirty="0"/>
              <a:t>Opening of port penetrations in the cryostat</a:t>
            </a:r>
          </a:p>
          <a:p>
            <a:pPr marL="645500" lvl="1" indent="-285750"/>
            <a:r>
              <a:rPr lang="en-US" dirty="0"/>
              <a:t>Selected port extension definitions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Modeling and integration of diagnostics</a:t>
            </a:r>
          </a:p>
          <a:p>
            <a:pPr marL="645500" lvl="1" indent="-285750"/>
            <a:r>
              <a:rPr lang="en-US" dirty="0"/>
              <a:t>VUV</a:t>
            </a:r>
          </a:p>
          <a:p>
            <a:pPr marL="645500" lvl="1" indent="-285750"/>
            <a:r>
              <a:rPr lang="en-US" dirty="0"/>
              <a:t>TSS</a:t>
            </a:r>
          </a:p>
          <a:p>
            <a:pPr marL="645500" lvl="1" indent="-285750"/>
            <a:r>
              <a:rPr lang="en-US" dirty="0"/>
              <a:t>PLS</a:t>
            </a:r>
          </a:p>
          <a:p>
            <a:pPr marL="645500" lvl="1" indent="-285750"/>
            <a:r>
              <a:rPr lang="en-US" dirty="0"/>
              <a:t>TPCI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Correction of densities and material definitions to better approximate the expected masses as per latest designs</a:t>
            </a:r>
          </a:p>
          <a:p>
            <a:pPr marL="645500" lvl="1" indent="-285750"/>
            <a:r>
              <a:rPr lang="en-US" dirty="0"/>
              <a:t>VV cooling material</a:t>
            </a:r>
          </a:p>
          <a:p>
            <a:pPr marL="645500" lvl="1" indent="-285750"/>
            <a:r>
              <a:rPr lang="en-US" dirty="0"/>
              <a:t>Density correction factors (lower divertor, cryostat)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Standardization of format and syntax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0F4C50-76DD-ADB4-6212-55132A6EB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0999" y="1444062"/>
            <a:ext cx="4735314" cy="432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8222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DFC67-AC30-868A-F2D7-679CB3ACF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B6E61C6-1AC5-E8B7-2A91-AE2DC2B09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010DD7-7331-CCCE-FC30-5D9A1CE29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77D2A15-6F55-FE12-D14D-954F33752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JT-60SA reference model: future work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D6D0C5-AB56-E019-DD8F-0A9E328F68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1" y="1291771"/>
            <a:ext cx="11233151" cy="4874079"/>
          </a:xfrm>
        </p:spPr>
        <p:txBody>
          <a:bodyPr/>
          <a:lstStyle/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Further development and maintenance of reference model.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Gradual substitution of homogenized components for detailed models:</a:t>
            </a:r>
          </a:p>
          <a:p>
            <a:pPr marL="645500" lvl="1" indent="-285750"/>
            <a:r>
              <a:rPr lang="en-US" dirty="0"/>
              <a:t>TFCs</a:t>
            </a:r>
          </a:p>
          <a:p>
            <a:pPr marL="645500" lvl="1" indent="-285750"/>
            <a:r>
              <a:rPr lang="en-US" dirty="0"/>
              <a:t>Central Solenoid</a:t>
            </a:r>
          </a:p>
          <a:p>
            <a:pPr marL="645500" lvl="1" indent="-285750"/>
            <a:r>
              <a:rPr lang="en-US" dirty="0"/>
              <a:t>STB</a:t>
            </a:r>
          </a:p>
          <a:p>
            <a:pPr marL="645500" lvl="1" indent="-285750"/>
            <a:r>
              <a:rPr lang="en-US" dirty="0"/>
              <a:t>…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Addition of detailed models of missing structures:</a:t>
            </a:r>
          </a:p>
          <a:p>
            <a:pPr marL="645500" lvl="1" indent="-285750"/>
            <a:r>
              <a:rPr lang="en-US" dirty="0"/>
              <a:t>Port Thermal Shields</a:t>
            </a:r>
          </a:p>
          <a:p>
            <a:pPr marL="645500" lvl="1" indent="-285750"/>
            <a:r>
              <a:rPr lang="en-US" dirty="0"/>
              <a:t>Common Stage</a:t>
            </a:r>
          </a:p>
          <a:p>
            <a:pPr marL="645500" lvl="1" indent="-285750"/>
            <a:r>
              <a:rPr lang="en-US" dirty="0"/>
              <a:t>Port extensions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Addition of diagnostics</a:t>
            </a:r>
          </a:p>
          <a:p>
            <a:pPr marL="645500" lvl="1" indent="-285750"/>
            <a:r>
              <a:rPr lang="en-US" dirty="0"/>
              <a:t>FILD</a:t>
            </a:r>
          </a:p>
          <a:p>
            <a:pPr marL="645500" lvl="1" indent="-285750"/>
            <a:r>
              <a:rPr lang="en-US" dirty="0"/>
              <a:t>Neutron spectrometers</a:t>
            </a:r>
          </a:p>
          <a:p>
            <a:pPr marL="645500" lvl="1" indent="-285750"/>
            <a:r>
              <a:rPr lang="en-US" dirty="0"/>
              <a:t>…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Calculation of updated radiation maps and dedicated responses.</a:t>
            </a:r>
          </a:p>
        </p:txBody>
      </p:sp>
    </p:spTree>
    <p:extLst>
      <p:ext uri="{BB962C8B-B14F-4D97-AF65-F5344CB8AC3E}">
        <p14:creationId xmlns:p14="http://schemas.microsoft.com/office/powerpoint/2010/main" val="7932194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747AB-0C7A-6B61-F23B-10B14D0637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FCFE3F-7625-868D-6741-8C574078316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0E3168-F069-D457-73AF-101734B5C7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Conclusions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7DB8A4A-1F9E-4E53-B846-38A35CD2749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6496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8A4021-4740-5519-AE12-F893876205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6C2521D-7F4B-EF6E-59BF-D9DB7BB93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4166A4-3ABB-46EE-572D-203A8C76B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54D6B4-27DC-793F-2127-E740824D4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0F2B3A-C7FD-7B21-A0C0-BB9BB50127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371" y="1304491"/>
            <a:ext cx="11233151" cy="4249018"/>
          </a:xfrm>
        </p:spPr>
        <p:txBody>
          <a:bodyPr/>
          <a:lstStyle/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F4E has developed and freely distributes the Gitronics package for neutronics model development.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Gitronics has already demonstrated significant benefits in the development of the JT-60SA model.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F4E has set up a private Gitlab repository for the JT-60SA model which is being actively developed.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Further enhancements envisioned for the JT-60SA model include:</a:t>
            </a:r>
          </a:p>
          <a:p>
            <a:pPr marL="645500" lvl="1" indent="-285750"/>
            <a:r>
              <a:rPr lang="en-US" dirty="0"/>
              <a:t>Addition of more structures and systems</a:t>
            </a:r>
          </a:p>
          <a:p>
            <a:pPr marL="645500" lvl="1" indent="-285750"/>
            <a:r>
              <a:rPr lang="en-US" dirty="0"/>
              <a:t>Substitution of homogenized components for detailed models</a:t>
            </a:r>
          </a:p>
          <a:p>
            <a:pPr marL="105750" indent="-285750"/>
            <a:endParaRPr lang="en-US" dirty="0"/>
          </a:p>
          <a:p>
            <a:pPr marL="105750" indent="-285750"/>
            <a:r>
              <a:rPr lang="en-US" dirty="0"/>
              <a:t>Contact: </a:t>
            </a:r>
            <a:r>
              <a:rPr lang="en-US" dirty="0">
                <a:hlinkClick r:id="rId2"/>
              </a:rPr>
              <a:t>alvaro.cubi@f4e.europa.eu</a:t>
            </a:r>
            <a:endParaRPr lang="en-US" dirty="0"/>
          </a:p>
          <a:p>
            <a:pPr marL="105750" indent="-285750"/>
            <a:r>
              <a:rPr lang="en-US" dirty="0"/>
              <a:t>Gitronics package: </a:t>
            </a:r>
            <a:r>
              <a:rPr lang="en-US" dirty="0">
                <a:hlinkClick r:id="rId3"/>
              </a:rPr>
              <a:t>https://github.</a:t>
            </a:r>
            <a:r>
              <a:rPr lang="en-US">
                <a:hlinkClick r:id="rId3"/>
              </a:rPr>
              <a:t>com/Fusion4Energy/</a:t>
            </a:r>
            <a:r>
              <a:rPr lang="en-US" dirty="0">
                <a:hlinkClick r:id="rId3"/>
              </a:rPr>
              <a:t>gitronics</a:t>
            </a:r>
            <a:endParaRPr lang="en-US" dirty="0"/>
          </a:p>
          <a:p>
            <a:pPr marL="105750" indent="-28575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223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55BE8F-B639-D027-F34A-433345A394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633C54-6D77-FDE0-DEEE-DD85D883DB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063743-4D49-6D54-4636-F5B6DDBF82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Radiation transport model development and management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8A4042-70B8-50F2-318D-A9E61FFA87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532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1CF56-BFF5-B72C-6F7B-90F205EEA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0ED9379-D6F3-0CFD-303E-4F2793BFB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C22DF4-B93A-9B54-90B5-30E5754A1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821091-C450-9C22-980B-698DC45A3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371" y="71433"/>
            <a:ext cx="8448939" cy="810478"/>
          </a:xfrm>
        </p:spPr>
        <p:txBody>
          <a:bodyPr/>
          <a:lstStyle/>
          <a:p>
            <a:r>
              <a:rPr lang="en-US" dirty="0"/>
              <a:t>Radiation transport model development and management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B17142-399E-6A61-6199-2F1A2706F4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1" y="1152525"/>
            <a:ext cx="4209149" cy="5143500"/>
          </a:xfrm>
        </p:spPr>
        <p:txBody>
          <a:bodyPr>
            <a:normAutofit/>
          </a:bodyPr>
          <a:lstStyle/>
          <a:p>
            <a:r>
              <a:rPr lang="en-US" b="1" dirty="0"/>
              <a:t>ITER-like models' characteristics: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Large volume of parameters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Described in ASCII text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Single monolithic file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Several million lines long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indent="0"/>
            <a:r>
              <a:rPr lang="en-US" b="1" dirty="0"/>
              <a:t>Traditional management: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Reference model in continuous development (versions)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Changes are done in several parts of the huge monolithic file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Reference model as basis for assessments that may require specific modifications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Modifications may or may not end up in the new version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85EAEDD-D43F-8B19-416F-3C27443183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782" r="7665"/>
          <a:stretch/>
        </p:blipFill>
        <p:spPr>
          <a:xfrm>
            <a:off x="7883758" y="1638278"/>
            <a:ext cx="4129384" cy="40561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C9789A-D372-9213-366E-0457601B02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872" y="2250088"/>
            <a:ext cx="2724964" cy="39474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CFBB462-91D2-A604-4EBA-299F783641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3281" y="1692607"/>
            <a:ext cx="2230477" cy="39474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6981DDE-9494-E7ED-E344-A832C8AFD5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9221" y="1135124"/>
            <a:ext cx="2531089" cy="394749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13730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07482C-6ABE-8962-12DE-4454BCEC1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048A8A-DC9B-0565-978A-4EDE3DE4BB7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9D14CB-2807-D445-6B84-7ADCD35816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Traditional methodology limitations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2653BDF-03D3-6748-7121-AA229741CB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856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95E47-499C-8A17-1B3F-2B35D9F7D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62DBBA-43C9-42B5-731C-DF77C9DB9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A4BD0F-B4F4-A0F6-2545-C7DA32CB1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0719B46-15B8-069C-1C52-D4FBB1013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371" y="250969"/>
            <a:ext cx="8448939" cy="451406"/>
          </a:xfrm>
        </p:spPr>
        <p:txBody>
          <a:bodyPr/>
          <a:lstStyle/>
          <a:p>
            <a:r>
              <a:rPr lang="en-US" dirty="0"/>
              <a:t>Traditional methodology limitations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51ECE0-EDB2-CE43-F758-F5243D154F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1" y="1152525"/>
            <a:ext cx="4578349" cy="5143500"/>
          </a:xfrm>
        </p:spPr>
        <p:txBody>
          <a:bodyPr>
            <a:normAutofit/>
          </a:bodyPr>
          <a:lstStyle/>
          <a:p>
            <a:r>
              <a:rPr lang="en-US" b="1" dirty="0"/>
              <a:t>Monolithic input files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All information compressed in huge single file.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Difficult to understand and work with:</a:t>
            </a:r>
          </a:p>
          <a:p>
            <a:pPr marL="645500" lvl="1" indent="-285750"/>
            <a:r>
              <a:rPr lang="en-US" dirty="0"/>
              <a:t>Which tallies are active in this version?</a:t>
            </a:r>
          </a:p>
          <a:p>
            <a:pPr marL="645500" lvl="1" indent="-285750"/>
            <a:r>
              <a:rPr lang="en-US" dirty="0"/>
              <a:t>Where is the geometry of this diagnostic?</a:t>
            </a:r>
          </a:p>
          <a:p>
            <a:pPr marL="645500" lvl="1" indent="-285750"/>
            <a:r>
              <a:rPr lang="en-US" dirty="0"/>
              <a:t>Is this system featured or was removed/hidden?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Disorganization between collaborators:</a:t>
            </a:r>
          </a:p>
          <a:p>
            <a:pPr marL="645500" lvl="1" indent="-285750"/>
            <a:r>
              <a:rPr lang="en-US" dirty="0"/>
              <a:t>Same lines added by different people but millions of lines apart of each other.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Difficult to track differences between versions:</a:t>
            </a:r>
          </a:p>
          <a:p>
            <a:pPr marL="645500" lvl="1" indent="-285750"/>
            <a:r>
              <a:rPr lang="en-US" dirty="0"/>
              <a:t>300.000 lines of text added</a:t>
            </a:r>
          </a:p>
          <a:p>
            <a:pPr marL="645500" lvl="1" indent="-285750"/>
            <a:r>
              <a:rPr lang="en-US" dirty="0"/>
              <a:t>2000 lines modified</a:t>
            </a:r>
          </a:p>
          <a:p>
            <a:pPr marL="645500" lvl="1" indent="-285750"/>
            <a:r>
              <a:rPr lang="en-US" dirty="0"/>
              <a:t>5000 lines removed</a:t>
            </a:r>
          </a:p>
          <a:p>
            <a:pPr marL="645500" lvl="1" indent="-285750"/>
            <a:r>
              <a:rPr lang="en-US" dirty="0"/>
              <a:t>All changes spread throughout a 5 million lines file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4E37F306-02E3-4CAC-8EB0-54D8BAB48E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745"/>
          <a:stretch/>
        </p:blipFill>
        <p:spPr>
          <a:xfrm>
            <a:off x="5010150" y="1262102"/>
            <a:ext cx="71818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701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00077-314D-0ABA-E9C9-E02838430C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F7E58B4-DA4C-C2C0-89D9-8D1BE26A4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171793-A26B-20D8-14BF-BA7D0728C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4671043-21AC-E8D7-5C71-79FECDDD9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371" y="250969"/>
            <a:ext cx="8448939" cy="451406"/>
          </a:xfrm>
        </p:spPr>
        <p:txBody>
          <a:bodyPr/>
          <a:lstStyle/>
          <a:p>
            <a:r>
              <a:rPr lang="en-US" dirty="0"/>
              <a:t>Traditional methodology limitations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0C07D8-2F01-44A9-7B93-1555BD9D31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3051" y="1504522"/>
            <a:ext cx="3863974" cy="2334414"/>
          </a:xfrm>
        </p:spPr>
        <p:txBody>
          <a:bodyPr>
            <a:normAutofit/>
          </a:bodyPr>
          <a:lstStyle/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Version Control issues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Collaboration barriers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Error tracking and reproducibility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Graphic 5" descr="Construction worker female with solid fill">
            <a:extLst>
              <a:ext uri="{FF2B5EF4-FFF2-40B4-BE49-F238E27FC236}">
                <a16:creationId xmlns:a16="http://schemas.microsoft.com/office/drawing/2014/main" id="{310E39DB-F1EC-C583-B440-DA7FD1F7C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28364" y="3448313"/>
            <a:ext cx="542732" cy="542732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539FC16-63B0-C290-BB84-DC62D4084213}"/>
              </a:ext>
            </a:extLst>
          </p:cNvPr>
          <p:cNvGrpSpPr/>
          <p:nvPr/>
        </p:nvGrpSpPr>
        <p:grpSpPr>
          <a:xfrm>
            <a:off x="2233909" y="3343275"/>
            <a:ext cx="1352985" cy="1766969"/>
            <a:chOff x="4166951" y="1900117"/>
            <a:chExt cx="1352985" cy="1766969"/>
          </a:xfrm>
        </p:grpSpPr>
        <p:pic>
          <p:nvPicPr>
            <p:cNvPr id="7" name="Graphic 6" descr="Document outline">
              <a:extLst>
                <a:ext uri="{FF2B5EF4-FFF2-40B4-BE49-F238E27FC236}">
                  <a16:creationId xmlns:a16="http://schemas.microsoft.com/office/drawing/2014/main" id="{79A6936B-5D48-6E68-A484-BC02F7E9B2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66951" y="1900117"/>
              <a:ext cx="1352985" cy="135298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3A2B585-DA1D-2A27-DA0B-B9EE5587CD34}"/>
                </a:ext>
              </a:extLst>
            </p:cNvPr>
            <p:cNvSpPr txBox="1"/>
            <p:nvPr/>
          </p:nvSpPr>
          <p:spPr>
            <a:xfrm>
              <a:off x="4166951" y="3297754"/>
              <a:ext cx="13529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Ref. 240101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0E348574-9154-977F-1EB3-356F22B1BA38}"/>
              </a:ext>
            </a:extLst>
          </p:cNvPr>
          <p:cNvSpPr/>
          <p:nvPr/>
        </p:nvSpPr>
        <p:spPr>
          <a:xfrm>
            <a:off x="288496" y="3562613"/>
            <a:ext cx="1483154" cy="11239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ysClr val="windowText" lastClr="000000"/>
                </a:solidFill>
              </a:rPr>
              <a:t>Document Management System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88EC68C-CCA5-E1B7-9EDB-705551CF1362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1771650" y="4124588"/>
            <a:ext cx="56048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9CB0ED9-2980-E74D-0E03-8B5E3299FE68}"/>
              </a:ext>
            </a:extLst>
          </p:cNvPr>
          <p:cNvCxnSpPr>
            <a:cxnSpLocks/>
          </p:cNvCxnSpPr>
          <p:nvPr/>
        </p:nvCxnSpPr>
        <p:spPr>
          <a:xfrm>
            <a:off x="3495675" y="4086751"/>
            <a:ext cx="560485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27C283B-71D5-0709-2B5B-D5DB27C028F5}"/>
              </a:ext>
            </a:extLst>
          </p:cNvPr>
          <p:cNvGrpSpPr/>
          <p:nvPr/>
        </p:nvGrpSpPr>
        <p:grpSpPr>
          <a:xfrm>
            <a:off x="4012566" y="3343275"/>
            <a:ext cx="1352985" cy="1920857"/>
            <a:chOff x="4166951" y="1900117"/>
            <a:chExt cx="1352985" cy="1920857"/>
          </a:xfrm>
          <a:solidFill>
            <a:srgbClr val="00B050"/>
          </a:solidFill>
        </p:grpSpPr>
        <p:pic>
          <p:nvPicPr>
            <p:cNvPr id="16" name="Graphic 15" descr="Document outline">
              <a:extLst>
                <a:ext uri="{FF2B5EF4-FFF2-40B4-BE49-F238E27FC236}">
                  <a16:creationId xmlns:a16="http://schemas.microsoft.com/office/drawing/2014/main" id="{9FCABAF8-2BA0-4DAC-7A9D-EF09F9542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166951" y="1900117"/>
              <a:ext cx="1352985" cy="135298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12B2DC5-D533-9027-66E0-19F53DFA2D76}"/>
                </a:ext>
              </a:extLst>
            </p:cNvPr>
            <p:cNvSpPr txBox="1"/>
            <p:nvPr/>
          </p:nvSpPr>
          <p:spPr>
            <a:xfrm>
              <a:off x="4166951" y="3297754"/>
              <a:ext cx="1352984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Ref. 240101</a:t>
              </a:r>
            </a:p>
            <a:p>
              <a:pPr algn="ctr"/>
              <a:r>
                <a:rPr lang="en-US" sz="1400" dirty="0"/>
                <a:t>TFC assessment</a:t>
              </a:r>
            </a:p>
          </p:txBody>
        </p:sp>
      </p:grpSp>
      <p:pic>
        <p:nvPicPr>
          <p:cNvPr id="18" name="Graphic 17" descr="Construction worker female with solid fill">
            <a:extLst>
              <a:ext uri="{FF2B5EF4-FFF2-40B4-BE49-F238E27FC236}">
                <a16:creationId xmlns:a16="http://schemas.microsoft.com/office/drawing/2014/main" id="{C41B6968-7040-6E43-C5B4-3C463C45E5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65550" y="3448313"/>
            <a:ext cx="542732" cy="542732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D2A3BEB-954B-DD8D-7551-3790E933D212}"/>
              </a:ext>
            </a:extLst>
          </p:cNvPr>
          <p:cNvCxnSpPr>
            <a:cxnSpLocks/>
          </p:cNvCxnSpPr>
          <p:nvPr/>
        </p:nvCxnSpPr>
        <p:spPr>
          <a:xfrm>
            <a:off x="5332861" y="4086751"/>
            <a:ext cx="560485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E3939D6-145F-986F-94F0-708F29BDE8ED}"/>
              </a:ext>
            </a:extLst>
          </p:cNvPr>
          <p:cNvGrpSpPr/>
          <p:nvPr/>
        </p:nvGrpSpPr>
        <p:grpSpPr>
          <a:xfrm>
            <a:off x="5849752" y="3343275"/>
            <a:ext cx="1352985" cy="1859302"/>
            <a:chOff x="4166951" y="1900117"/>
            <a:chExt cx="1352985" cy="1859302"/>
          </a:xfrm>
          <a:solidFill>
            <a:srgbClr val="00B050"/>
          </a:solidFill>
        </p:grpSpPr>
        <p:pic>
          <p:nvPicPr>
            <p:cNvPr id="21" name="Graphic 20" descr="Document outline">
              <a:extLst>
                <a:ext uri="{FF2B5EF4-FFF2-40B4-BE49-F238E27FC236}">
                  <a16:creationId xmlns:a16="http://schemas.microsoft.com/office/drawing/2014/main" id="{48495902-F009-55D9-4AEA-F313EF21A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166951" y="1900117"/>
              <a:ext cx="1352985" cy="1352984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636D742-22DB-A252-41C8-272EEC07694C}"/>
                </a:ext>
              </a:extLst>
            </p:cNvPr>
            <p:cNvSpPr txBox="1"/>
            <p:nvPr/>
          </p:nvSpPr>
          <p:spPr>
            <a:xfrm>
              <a:off x="4166951" y="3297754"/>
              <a:ext cx="1352984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Ref. 240101</a:t>
              </a:r>
            </a:p>
            <a:p>
              <a:pPr algn="ctr"/>
              <a:r>
                <a:rPr lang="en-US" sz="1200" dirty="0"/>
                <a:t>TFC assessment v2</a:t>
              </a:r>
            </a:p>
          </p:txBody>
        </p:sp>
      </p:grpSp>
      <p:pic>
        <p:nvPicPr>
          <p:cNvPr id="23" name="Graphic 22" descr="Construction worker female with solid fill">
            <a:extLst>
              <a:ext uri="{FF2B5EF4-FFF2-40B4-BE49-F238E27FC236}">
                <a16:creationId xmlns:a16="http://schemas.microsoft.com/office/drawing/2014/main" id="{8CD84EE0-A751-970F-4159-37E95184297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64193" y="2127944"/>
            <a:ext cx="542732" cy="542732"/>
          </a:xfrm>
          <a:prstGeom prst="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53DE07-A945-CA70-333A-3B02DC5F898C}"/>
              </a:ext>
            </a:extLst>
          </p:cNvPr>
          <p:cNvCxnSpPr>
            <a:cxnSpLocks/>
          </p:cNvCxnSpPr>
          <p:nvPr/>
        </p:nvCxnSpPr>
        <p:spPr>
          <a:xfrm flipV="1">
            <a:off x="4981575" y="1931301"/>
            <a:ext cx="1774432" cy="1421306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4E79672-60F6-F5DF-525C-0FBA8F1F8950}"/>
              </a:ext>
            </a:extLst>
          </p:cNvPr>
          <p:cNvGrpSpPr/>
          <p:nvPr/>
        </p:nvGrpSpPr>
        <p:grpSpPr>
          <a:xfrm>
            <a:off x="6697477" y="1187824"/>
            <a:ext cx="1352985" cy="1859302"/>
            <a:chOff x="4166951" y="1900117"/>
            <a:chExt cx="1352985" cy="1859302"/>
          </a:xfrm>
          <a:solidFill>
            <a:srgbClr val="0070C0"/>
          </a:solidFill>
        </p:grpSpPr>
        <p:pic>
          <p:nvPicPr>
            <p:cNvPr id="26" name="Graphic 25" descr="Document outline">
              <a:extLst>
                <a:ext uri="{FF2B5EF4-FFF2-40B4-BE49-F238E27FC236}">
                  <a16:creationId xmlns:a16="http://schemas.microsoft.com/office/drawing/2014/main" id="{DBF3EA77-1042-F747-BBD7-525198786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166951" y="1900117"/>
              <a:ext cx="1352985" cy="1352984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8F9226F-ABC9-D3D3-B19B-20DDE2E8209A}"/>
                </a:ext>
              </a:extLst>
            </p:cNvPr>
            <p:cNvSpPr txBox="1"/>
            <p:nvPr/>
          </p:nvSpPr>
          <p:spPr>
            <a:xfrm>
              <a:off x="4166951" y="3297754"/>
              <a:ext cx="1352984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Ref. 240101</a:t>
              </a:r>
            </a:p>
            <a:p>
              <a:pPr algn="ctr"/>
              <a:r>
                <a:rPr lang="en-US" sz="1200" dirty="0"/>
                <a:t>TFC + PFC</a:t>
              </a:r>
            </a:p>
          </p:txBody>
        </p:sp>
      </p:grpSp>
      <p:pic>
        <p:nvPicPr>
          <p:cNvPr id="31" name="Graphic 30" descr="Construction worker female with solid fill">
            <a:extLst>
              <a:ext uri="{FF2B5EF4-FFF2-40B4-BE49-F238E27FC236}">
                <a16:creationId xmlns:a16="http://schemas.microsoft.com/office/drawing/2014/main" id="{ECC3CE17-8543-E9DC-F154-1759349832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49959" y="1292862"/>
            <a:ext cx="542732" cy="542732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EA4BF6F-3083-9A00-0DA7-B8C760DAB031}"/>
              </a:ext>
            </a:extLst>
          </p:cNvPr>
          <p:cNvCxnSpPr>
            <a:cxnSpLocks/>
          </p:cNvCxnSpPr>
          <p:nvPr/>
        </p:nvCxnSpPr>
        <p:spPr>
          <a:xfrm>
            <a:off x="8117270" y="1931300"/>
            <a:ext cx="560485" cy="0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7B6ECD-68E7-4326-3861-E4642F8B658D}"/>
              </a:ext>
            </a:extLst>
          </p:cNvPr>
          <p:cNvGrpSpPr/>
          <p:nvPr/>
        </p:nvGrpSpPr>
        <p:grpSpPr>
          <a:xfrm>
            <a:off x="8634161" y="1187824"/>
            <a:ext cx="1352985" cy="1859302"/>
            <a:chOff x="4166951" y="1900117"/>
            <a:chExt cx="1352985" cy="1859302"/>
          </a:xfrm>
          <a:solidFill>
            <a:srgbClr val="00B050"/>
          </a:solidFill>
        </p:grpSpPr>
        <p:pic>
          <p:nvPicPr>
            <p:cNvPr id="34" name="Graphic 33" descr="Document outline">
              <a:extLst>
                <a:ext uri="{FF2B5EF4-FFF2-40B4-BE49-F238E27FC236}">
                  <a16:creationId xmlns:a16="http://schemas.microsoft.com/office/drawing/2014/main" id="{F122F7BA-B304-0D06-5626-5BBBA56827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166951" y="1900117"/>
              <a:ext cx="1352985" cy="1352984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0EBBE51-F728-6B36-4C3A-6E455F51C876}"/>
                </a:ext>
              </a:extLst>
            </p:cNvPr>
            <p:cNvSpPr txBox="1"/>
            <p:nvPr/>
          </p:nvSpPr>
          <p:spPr>
            <a:xfrm>
              <a:off x="4166951" y="3297754"/>
              <a:ext cx="1352984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Ref. 240101</a:t>
              </a:r>
            </a:p>
            <a:p>
              <a:pPr algn="ctr"/>
              <a:r>
                <a:rPr lang="en-US" sz="1200" dirty="0"/>
                <a:t>TFC assessment v3</a:t>
              </a:r>
            </a:p>
          </p:txBody>
        </p:sp>
      </p:grp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C8451DC-2100-D70C-AECB-C0A18B0BB37A}"/>
              </a:ext>
            </a:extLst>
          </p:cNvPr>
          <p:cNvCxnSpPr>
            <a:cxnSpLocks/>
          </p:cNvCxnSpPr>
          <p:nvPr/>
        </p:nvCxnSpPr>
        <p:spPr>
          <a:xfrm>
            <a:off x="7470832" y="3140619"/>
            <a:ext cx="926680" cy="6702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1E8BD07-C9C2-51D9-63F4-4C7D7C51EC97}"/>
              </a:ext>
            </a:extLst>
          </p:cNvPr>
          <p:cNvCxnSpPr>
            <a:cxnSpLocks/>
          </p:cNvCxnSpPr>
          <p:nvPr/>
        </p:nvCxnSpPr>
        <p:spPr>
          <a:xfrm>
            <a:off x="7202736" y="4236754"/>
            <a:ext cx="1080169" cy="14283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FF87B50-F623-FE90-1C24-133139B9CA5D}"/>
              </a:ext>
            </a:extLst>
          </p:cNvPr>
          <p:cNvGrpSpPr/>
          <p:nvPr/>
        </p:nvGrpSpPr>
        <p:grpSpPr>
          <a:xfrm>
            <a:off x="8203817" y="3798169"/>
            <a:ext cx="1352985" cy="2043968"/>
            <a:chOff x="4166951" y="1900117"/>
            <a:chExt cx="1352985" cy="2043968"/>
          </a:xfrm>
        </p:grpSpPr>
        <p:pic>
          <p:nvPicPr>
            <p:cNvPr id="43" name="Graphic 42" descr="Document outline">
              <a:extLst>
                <a:ext uri="{FF2B5EF4-FFF2-40B4-BE49-F238E27FC236}">
                  <a16:creationId xmlns:a16="http://schemas.microsoft.com/office/drawing/2014/main" id="{4FA9B935-B20B-9327-ED2E-67ECDEE90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66951" y="1900117"/>
              <a:ext cx="1352985" cy="1352984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D3B88DC-BDB7-2A96-D176-E085B8E3C584}"/>
                </a:ext>
              </a:extLst>
            </p:cNvPr>
            <p:cNvSpPr txBox="1"/>
            <p:nvPr/>
          </p:nvSpPr>
          <p:spPr>
            <a:xfrm>
              <a:off x="4166951" y="3297754"/>
              <a:ext cx="13529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Ref. 240101 MOD</a:t>
              </a:r>
            </a:p>
          </p:txBody>
        </p:sp>
      </p:grp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C4982C13-B291-5FB6-619D-285273A40024}"/>
              </a:ext>
            </a:extLst>
          </p:cNvPr>
          <p:cNvCxnSpPr>
            <a:cxnSpLocks/>
            <a:stCxn id="44" idx="2"/>
            <a:endCxn id="10" idx="2"/>
          </p:cNvCxnSpPr>
          <p:nvPr/>
        </p:nvCxnSpPr>
        <p:spPr>
          <a:xfrm rot="5400000" flipH="1">
            <a:off x="4377404" y="1339232"/>
            <a:ext cx="1155574" cy="7850236"/>
          </a:xfrm>
          <a:prstGeom prst="bentConnector3">
            <a:avLst>
              <a:gd name="adj1" fmla="val -19782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4" name="Graphic 53" descr="Construction worker female with solid fill">
            <a:extLst>
              <a:ext uri="{FF2B5EF4-FFF2-40B4-BE49-F238E27FC236}">
                <a16:creationId xmlns:a16="http://schemas.microsoft.com/office/drawing/2014/main" id="{A94820FD-B692-CC60-8EDF-110443C7A3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47055" y="4020716"/>
            <a:ext cx="542732" cy="542732"/>
          </a:xfrm>
          <a:prstGeom prst="rect">
            <a:avLst/>
          </a:prstGeom>
        </p:spPr>
      </p:pic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30E7B12E-F602-D19B-1452-6F00D56FEB5B}"/>
              </a:ext>
            </a:extLst>
          </p:cNvPr>
          <p:cNvCxnSpPr>
            <a:cxnSpLocks/>
          </p:cNvCxnSpPr>
          <p:nvPr/>
        </p:nvCxnSpPr>
        <p:spPr>
          <a:xfrm>
            <a:off x="9427186" y="4511948"/>
            <a:ext cx="1352984" cy="228964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53185BC-BA02-040B-3712-90FC1EBB25E7}"/>
              </a:ext>
            </a:extLst>
          </p:cNvPr>
          <p:cNvGrpSpPr/>
          <p:nvPr/>
        </p:nvGrpSpPr>
        <p:grpSpPr>
          <a:xfrm>
            <a:off x="10780170" y="3924226"/>
            <a:ext cx="1352985" cy="1859302"/>
            <a:chOff x="4166951" y="1900117"/>
            <a:chExt cx="1352985" cy="1859302"/>
          </a:xfrm>
          <a:solidFill>
            <a:srgbClr val="0070C0"/>
          </a:solidFill>
        </p:grpSpPr>
        <p:pic>
          <p:nvPicPr>
            <p:cNvPr id="57" name="Graphic 56" descr="Document outline">
              <a:extLst>
                <a:ext uri="{FF2B5EF4-FFF2-40B4-BE49-F238E27FC236}">
                  <a16:creationId xmlns:a16="http://schemas.microsoft.com/office/drawing/2014/main" id="{5EDFA015-2B83-994D-161D-1118CCB83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166951" y="1900117"/>
              <a:ext cx="1352985" cy="1352984"/>
            </a:xfrm>
            <a:prstGeom prst="rect">
              <a:avLst/>
            </a:prstGeom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E9FA77B-06A8-2F81-0154-2EB410658466}"/>
                </a:ext>
              </a:extLst>
            </p:cNvPr>
            <p:cNvSpPr txBox="1"/>
            <p:nvPr/>
          </p:nvSpPr>
          <p:spPr>
            <a:xfrm>
              <a:off x="4166951" y="3297754"/>
              <a:ext cx="1352984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Ref. 240101</a:t>
              </a:r>
            </a:p>
            <a:p>
              <a:pPr algn="ctr"/>
              <a:r>
                <a:rPr lang="en-US" sz="1200" dirty="0"/>
                <a:t>MOD No Meshtal</a:t>
              </a:r>
            </a:p>
          </p:txBody>
        </p:sp>
      </p:grp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919C96F0-B7C7-F20E-007C-0EFB5F6EB532}"/>
              </a:ext>
            </a:extLst>
          </p:cNvPr>
          <p:cNvCxnSpPr>
            <a:cxnSpLocks/>
          </p:cNvCxnSpPr>
          <p:nvPr/>
        </p:nvCxnSpPr>
        <p:spPr>
          <a:xfrm flipV="1">
            <a:off x="7182330" y="2127944"/>
            <a:ext cx="1609245" cy="1867282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70EC9074-34F1-4040-7EDD-BB04515598F6}"/>
              </a:ext>
            </a:extLst>
          </p:cNvPr>
          <p:cNvCxnSpPr>
            <a:cxnSpLocks/>
          </p:cNvCxnSpPr>
          <p:nvPr/>
        </p:nvCxnSpPr>
        <p:spPr>
          <a:xfrm>
            <a:off x="9427186" y="3137764"/>
            <a:ext cx="1264250" cy="882003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7" name="Graphic 66" descr="Construction worker female with solid fill">
            <a:extLst>
              <a:ext uri="{FF2B5EF4-FFF2-40B4-BE49-F238E27FC236}">
                <a16:creationId xmlns:a16="http://schemas.microsoft.com/office/drawing/2014/main" id="{876B8E4A-3454-FE15-AE6B-F37D537059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14944" y="3081241"/>
            <a:ext cx="542732" cy="542732"/>
          </a:xfrm>
          <a:prstGeom prst="rect">
            <a:avLst/>
          </a:prstGeom>
        </p:spPr>
      </p:pic>
      <p:pic>
        <p:nvPicPr>
          <p:cNvPr id="1028" name="Picture 4" descr="Emoji Confused">
            <a:extLst>
              <a:ext uri="{FF2B5EF4-FFF2-40B4-BE49-F238E27FC236}">
                <a16:creationId xmlns:a16="http://schemas.microsoft.com/office/drawing/2014/main" id="{C26C4295-3C4E-4027-88C4-E52D20EDAE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49" t="3177" r="14375" b="-3177"/>
          <a:stretch/>
        </p:blipFill>
        <p:spPr bwMode="auto">
          <a:xfrm>
            <a:off x="10244165" y="1517512"/>
            <a:ext cx="1888989" cy="148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78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3A7CB-A6A1-0288-95F4-50452604C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D2CF3D-5976-69FC-2800-D4CE7F6CDE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06F143-192C-A53F-C9AA-29FED47E56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Novel methodology: Gitronics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E4016B3-3758-4F3F-9F17-360B91E077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21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B1322-149A-C2CB-544F-FE63823F4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EC14E262-1A4F-E39D-0C1A-CA7368A2D69B}"/>
              </a:ext>
            </a:extLst>
          </p:cNvPr>
          <p:cNvSpPr/>
          <p:nvPr/>
        </p:nvSpPr>
        <p:spPr>
          <a:xfrm>
            <a:off x="6184735" y="1503752"/>
            <a:ext cx="5391150" cy="4648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971D29-3F0D-8E53-9E20-3DAD2400B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55C215-7F9A-4AB7-8398-183B47447BCF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90DDBD-C5BD-695F-727E-9D09CC1AB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Gitronics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7A554D2-81CE-183B-3278-9333C92F4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JT-60SA development with Gitronics</a:t>
            </a:r>
            <a:endParaRPr lang="en-US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27E1C09C-2DC2-C990-C04F-22DB5E0ADDE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801" y="1152525"/>
            <a:ext cx="4578349" cy="5143500"/>
          </a:xfrm>
        </p:spPr>
        <p:txBody>
          <a:bodyPr>
            <a:normAutofit/>
          </a:bodyPr>
          <a:lstStyle/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F4E addresses the challenges of the traditional development and management approach with its novel methodology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The methodology is based on three technologies:</a:t>
            </a:r>
          </a:p>
          <a:p>
            <a:pPr marL="645500" lvl="1" indent="-285750"/>
            <a:r>
              <a:rPr lang="en-US" dirty="0"/>
              <a:t>Modularization via a dedicated Python package (developed in-house)</a:t>
            </a:r>
          </a:p>
          <a:p>
            <a:pPr marL="645500" lvl="1" indent="-285750"/>
            <a:r>
              <a:rPr lang="en-US" dirty="0"/>
              <a:t>Git</a:t>
            </a:r>
          </a:p>
          <a:p>
            <a:pPr marL="645500" lvl="1" indent="-285750"/>
            <a:r>
              <a:rPr lang="en-US" dirty="0"/>
              <a:t>GitLab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The development and management of radiation transport models now mirrors that of software development.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Industry-standard technologies, VCS and tools from the software development industry become available.</a:t>
            </a:r>
          </a:p>
          <a:p>
            <a:pPr marL="105750" indent="-285750">
              <a:buFont typeface="Arial" panose="020B0604020202020204" pitchFamily="34" charset="0"/>
              <a:buChar char="•"/>
            </a:pPr>
            <a:r>
              <a:rPr lang="en-US" dirty="0"/>
              <a:t>This workflow has been refined by the feedback of millions of developers during decades and received huge private investment.</a:t>
            </a:r>
          </a:p>
          <a:p>
            <a:endParaRPr lang="en-US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C35B991D-514B-7B4D-A784-DF94EA902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369" y="1788288"/>
            <a:ext cx="4349883" cy="146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E849FB14-3D03-625A-B37A-F9CD9C53D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5315" y="3441060"/>
            <a:ext cx="2316331" cy="96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4302DA97-2FB1-F428-ACDE-8FA1765F37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358" y="5135387"/>
            <a:ext cx="3536843" cy="77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AEB9951-7849-39D8-431C-02A9A94F9CBE}"/>
              </a:ext>
            </a:extLst>
          </p:cNvPr>
          <p:cNvSpPr txBox="1"/>
          <p:nvPr/>
        </p:nvSpPr>
        <p:spPr>
          <a:xfrm>
            <a:off x="6295794" y="962914"/>
            <a:ext cx="22669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Gitronics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68524611"/>
      </p:ext>
    </p:extLst>
  </p:cSld>
  <p:clrMapOvr>
    <a:masterClrMapping/>
  </p:clrMapOvr>
</p:sld>
</file>

<file path=ppt/theme/theme1.xml><?xml version="1.0" encoding="utf-8"?>
<a:theme xmlns:a="http://schemas.openxmlformats.org/drawingml/2006/main" name="F4E_ppt_template_2012">
  <a:themeElements>
    <a:clrScheme name="F4E_colors">
      <a:dk1>
        <a:srgbClr val="000000"/>
      </a:dk1>
      <a:lt1>
        <a:srgbClr val="FFFFFF"/>
      </a:lt1>
      <a:dk2>
        <a:srgbClr val="1C3F94"/>
      </a:dk2>
      <a:lt2>
        <a:srgbClr val="FFC61E"/>
      </a:lt2>
      <a:accent1>
        <a:srgbClr val="ADE8FE"/>
      </a:accent1>
      <a:accent2>
        <a:srgbClr val="81D9FD"/>
      </a:accent2>
      <a:accent3>
        <a:srgbClr val="2CB1EC"/>
      </a:accent3>
      <a:accent4>
        <a:srgbClr val="007DC5"/>
      </a:accent4>
      <a:accent5>
        <a:srgbClr val="1C3F94"/>
      </a:accent5>
      <a:accent6>
        <a:srgbClr val="001E60"/>
      </a:accent6>
      <a:hlink>
        <a:srgbClr val="FFC61E"/>
      </a:hlink>
      <a:folHlink>
        <a:srgbClr val="FFC61E"/>
      </a:folHlink>
    </a:clrScheme>
    <a:fontScheme name="F4E_fo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4E Presentation 2022 (16-9) - without footer.pptx" id="{3A16C8A1-63D4-499F-BD33-D570DC950F63}" vid="{44816CAB-2ADE-4A9C-8547-8EC9278E148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03DE618DB0A0C46A666FD2065503EE5" ma:contentTypeVersion="18" ma:contentTypeDescription="Crear nuevo documento." ma:contentTypeScope="" ma:versionID="a55d6e1f82753bc75c1276a45bfc3239">
  <xsd:schema xmlns:xsd="http://www.w3.org/2001/XMLSchema" xmlns:xs="http://www.w3.org/2001/XMLSchema" xmlns:p="http://schemas.microsoft.com/office/2006/metadata/properties" xmlns:ns2="6d625785-42e5-40a3-b03d-802bc6493bd9" xmlns:ns3="ed024c05-7945-4ac1-9cc3-716220b6cc02" targetNamespace="http://schemas.microsoft.com/office/2006/metadata/properties" ma:root="true" ma:fieldsID="57071e801e9544907012f04dcc364622" ns2:_="" ns3:_="">
    <xsd:import namespace="6d625785-42e5-40a3-b03d-802bc6493bd9"/>
    <xsd:import namespace="ed024c05-7945-4ac1-9cc3-716220b6cc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625785-42e5-40a3-b03d-802bc6493b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Etiquetas de imagen" ma:readOnly="false" ma:fieldId="{5cf76f15-5ced-4ddc-b409-7134ff3c332f}" ma:taxonomyMulti="true" ma:sspId="d06a5c8c-1a73-4ba3-b11e-d38f132e12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24c05-7945-4ac1-9cc3-716220b6cc0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2d51215-bb1d-46df-9824-fec85c9f8692}" ma:internalName="TaxCatchAll" ma:showField="CatchAllData" ma:web="ed024c05-7945-4ac1-9cc3-716220b6cc0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lcf76f155ced4ddcb4097134ff3c332f xmlns="6d625785-42e5-40a3-b03d-802bc6493bd9">
      <Terms xmlns="http://schemas.microsoft.com/office/infopath/2007/PartnerControls"/>
    </lcf76f155ced4ddcb4097134ff3c332f>
    <TaxCatchAll xmlns="ed024c05-7945-4ac1-9cc3-716220b6cc02" xsi:nil="true"/>
  </documentManagement>
</p:properties>
</file>

<file path=customXml/itemProps1.xml><?xml version="1.0" encoding="utf-8"?>
<ds:datastoreItem xmlns:ds="http://schemas.openxmlformats.org/officeDocument/2006/customXml" ds:itemID="{974B0E81-4468-4B8D-A1E4-B66DA8A183CB}"/>
</file>

<file path=customXml/itemProps2.xml><?xml version="1.0" encoding="utf-8"?>
<ds:datastoreItem xmlns:ds="http://schemas.openxmlformats.org/officeDocument/2006/customXml" ds:itemID="{15636151-BDC6-46A5-BEDA-04691D1014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333DE14-9476-4E14-A6BB-FB7183196775}">
  <ds:schemaRefs>
    <ds:schemaRef ds:uri="2ba85184-84fe-4809-971d-775a05733bfd"/>
    <ds:schemaRef ds:uri="83e4b8fb-0ec0-4a5f-bb30-a9eb2b9c058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F4E Presentation 2022 (16-9) - without footer</Template>
  <TotalTime>1474</TotalTime>
  <Words>1110</Words>
  <Application>Microsoft Office PowerPoint</Application>
  <PresentationFormat>Widescreen</PresentationFormat>
  <Paragraphs>237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Calibri</vt:lpstr>
      <vt:lpstr>F4E_ppt_template_2012</vt:lpstr>
      <vt:lpstr>PowerPoint Presentation</vt:lpstr>
      <vt:lpstr>Agenda</vt:lpstr>
      <vt:lpstr>PowerPoint Presentation</vt:lpstr>
      <vt:lpstr>Radiation transport model development and management</vt:lpstr>
      <vt:lpstr>PowerPoint Presentation</vt:lpstr>
      <vt:lpstr>Traditional methodology limitations</vt:lpstr>
      <vt:lpstr>Traditional methodology limitations</vt:lpstr>
      <vt:lpstr>PowerPoint Presentation</vt:lpstr>
      <vt:lpstr>Gitronics</vt:lpstr>
      <vt:lpstr>PowerPoint Presentation</vt:lpstr>
      <vt:lpstr>Modularization</vt:lpstr>
      <vt:lpstr>Modularization</vt:lpstr>
      <vt:lpstr>Modularization</vt:lpstr>
      <vt:lpstr>PowerPoint Presentation</vt:lpstr>
      <vt:lpstr>Git</vt:lpstr>
      <vt:lpstr>PowerPoint Presentation</vt:lpstr>
      <vt:lpstr>GitLab</vt:lpstr>
      <vt:lpstr>GitLab</vt:lpstr>
      <vt:lpstr>PowerPoint Presentation</vt:lpstr>
      <vt:lpstr>JT-60SA reference model: history</vt:lpstr>
      <vt:lpstr>JT-60SA reference model: history</vt:lpstr>
      <vt:lpstr>JT-60SA reference model: management</vt:lpstr>
      <vt:lpstr>JT-60SA reference model: management</vt:lpstr>
      <vt:lpstr>JT-60SA reference model: enhancements</vt:lpstr>
      <vt:lpstr>JT-60SA reference model: future work</vt:lpstr>
      <vt:lpstr>PowerPoint Presentation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Fabbri Marco (F4E)</dc:creator>
  <cp:lastModifiedBy>Cubí Álvaro (F4E)</cp:lastModifiedBy>
  <cp:revision>35</cp:revision>
  <dcterms:created xsi:type="dcterms:W3CDTF">2024-11-05T09:21:44Z</dcterms:created>
  <dcterms:modified xsi:type="dcterms:W3CDTF">2025-04-07T11:55:15Z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0x010100503DE618DB0A0C46A666FD2065503EE5</vt:lpwstr>
  </property>
  <property fmtid="{D5CDD505-2E9C-101B-9397-08002B2CF9AE}" pid="3" name="MediaServiceImageTags">
    <vt:lpwstr/>
  </property>
</Properties>
</file>