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4"/>
  </p:sldMasterIdLst>
  <p:notesMasterIdLst>
    <p:notesMasterId r:id="rId37"/>
  </p:notesMasterIdLst>
  <p:handoutMasterIdLst>
    <p:handoutMasterId r:id="rId38"/>
  </p:handoutMasterIdLst>
  <p:sldIdLst>
    <p:sldId id="321" r:id="rId15"/>
    <p:sldId id="328" r:id="rId16"/>
    <p:sldId id="358" r:id="rId17"/>
    <p:sldId id="343" r:id="rId18"/>
    <p:sldId id="344" r:id="rId19"/>
    <p:sldId id="360" r:id="rId20"/>
    <p:sldId id="361" r:id="rId21"/>
    <p:sldId id="362" r:id="rId22"/>
    <p:sldId id="364" r:id="rId23"/>
    <p:sldId id="365" r:id="rId24"/>
    <p:sldId id="366" r:id="rId25"/>
    <p:sldId id="367" r:id="rId26"/>
    <p:sldId id="363" r:id="rId27"/>
    <p:sldId id="368" r:id="rId28"/>
    <p:sldId id="370" r:id="rId29"/>
    <p:sldId id="369" r:id="rId30"/>
    <p:sldId id="348" r:id="rId31"/>
    <p:sldId id="349" r:id="rId32"/>
    <p:sldId id="372" r:id="rId33"/>
    <p:sldId id="374" r:id="rId34"/>
    <p:sldId id="357" r:id="rId35"/>
    <p:sldId id="373" r:id="rId36"/>
  </p:sldIdLst>
  <p:sldSz cx="9144000" cy="5143500" type="screen16x9"/>
  <p:notesSz cx="6858000" cy="9144000"/>
  <p:defaultTextStyle>
    <a:defPPr>
      <a:defRPr lang="nl-NL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168E"/>
    <a:srgbClr val="9B98BD"/>
    <a:srgbClr val="ADAA6E"/>
    <a:srgbClr val="367C28"/>
    <a:srgbClr val="86612C"/>
    <a:srgbClr val="2DFF8C"/>
    <a:srgbClr val="EEE8E8"/>
    <a:srgbClr val="FE7F0F"/>
    <a:srgbClr val="00863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72BA6D-B974-1669-35F3-14C4AA437D53}" v="68" dt="2025-04-07T12:23:36.3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50" d="100"/>
          <a:sy n="150" d="100"/>
        </p:scale>
        <p:origin x="1026" y="8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6792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presProps" Target="presProps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tableStyles" Target="tableStyle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microsoft.com/office/2015/10/relationships/revisionInfo" Target="revisionInfo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996BE49-E1DE-5C81-3763-85339D4EA6D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9BE208-9F33-1E2C-0D54-67B6CEF00D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79406-2264-4EC5-AD35-D722D866AB78}" type="datetimeFigureOut">
              <a:rPr lang="en-NL" smtClean="0"/>
              <a:t>04/07/2025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0411C0-CC76-ABE0-AE15-D39A862F10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E18E58-1410-6EF1-0AF4-E5B563D43D1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904D4-0B2C-4C8F-832B-801E7CCAB2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487936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25DE2-B715-4EA4-8CF0-DA425EA806A7}" type="datetimeFigureOut">
              <a:rPr lang="en-GB" smtClean="0"/>
              <a:t>07/04/2025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799BBE-B871-48D7-983C-C0B1D7156D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3719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GB" dirty="0"/>
              <a:t>TUE</a:t>
            </a:r>
          </a:p>
          <a:p>
            <a:pPr marL="171450" indent="-171450">
              <a:buFontTx/>
              <a:buChar char="-"/>
            </a:pPr>
            <a:r>
              <a:rPr lang="en-GB" dirty="0"/>
              <a:t>PhD candidate</a:t>
            </a:r>
          </a:p>
          <a:p>
            <a:pPr marL="171450" indent="-171450">
              <a:buFontTx/>
              <a:buChar char="-"/>
            </a:pPr>
            <a:r>
              <a:rPr lang="en-GB" dirty="0"/>
              <a:t>Mention figure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406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B09EE-84FA-D4CB-273B-05C059D765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3B3065-2DFA-42FC-745D-B2389E65A8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0C770E-3A89-5F56-BD37-448DFAAEA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1DD5C-6AD1-BC14-C74D-FF16D3F1B0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6437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0027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362A1-F634-5C05-44D2-39F166278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513C24-B8B8-97F7-551A-590BECC6D1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D90406-077A-56A6-27FA-861B79F360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DAAEC5-5EA7-AB0A-904C-BFF70F0103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3955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Title at the top">
    <p:bg>
      <p:bgPr>
        <a:solidFill>
          <a:srgbClr val="EE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 descr="{&quot;templafy&quot;:{&quot;id&quot;:&quot;c823e38c-ea29-40ab-9625-4eff780cd0db&quot;}}">
            <a:extLst>
              <a:ext uri="{FF2B5EF4-FFF2-40B4-BE49-F238E27FC236}">
                <a16:creationId xmlns:a16="http://schemas.microsoft.com/office/drawing/2014/main" id="{3A915C78-7D6E-1295-0948-C16B4CAD7BAC}"/>
              </a:ext>
            </a:extLst>
          </p:cNvPr>
          <p:cNvSpPr/>
          <p:nvPr userDrawn="1"/>
        </p:nvSpPr>
        <p:spPr>
          <a:xfrm>
            <a:off x="-1" y="4567500"/>
            <a:ext cx="9143999" cy="58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lvl="0"/>
            <a:r>
              <a:rPr lang="en-US" sz="1100">
                <a:solidFill>
                  <a:schemeClr val="tx1"/>
                </a:solidFill>
              </a:rPr>
              <a:t>Applied Physics and Science Education</a:t>
            </a:r>
          </a:p>
        </p:txBody>
      </p:sp>
      <p:sp>
        <p:nvSpPr>
          <p:cNvPr id="10" name="Black75"/>
          <p:cNvSpPr/>
          <p:nvPr userDrawn="1"/>
        </p:nvSpPr>
        <p:spPr>
          <a:xfrm>
            <a:off x="0" y="75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5" name="Rectangle 4" descr="{&quot;templafy&quot;:{&quot;id&quot;:&quot;be2c9aa1-b1e6-4972-8dba-fa3341b41c69&quot;}}">
            <a:extLst>
              <a:ext uri="{FF2B5EF4-FFF2-40B4-BE49-F238E27FC236}">
                <a16:creationId xmlns:a16="http://schemas.microsoft.com/office/drawing/2014/main" id="{72504917-0F58-D488-C3C4-52C1BEFA8B7E}"/>
              </a:ext>
            </a:extLst>
          </p:cNvPr>
          <p:cNvSpPr/>
          <p:nvPr userDrawn="1"/>
        </p:nvSpPr>
        <p:spPr>
          <a:xfrm>
            <a:off x="1" y="754675"/>
            <a:ext cx="9143999" cy="790675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marL="0" lvl="0" indent="0" algn="l" defTabSz="688975">
              <a:tabLst>
                <a:tab pos="3048000" algn="l"/>
              </a:tabLst>
            </a:pPr>
            <a:r>
              <a:rPr lang="en-US" sz="2200" b="1">
                <a:latin typeface="+mj-lt"/>
              </a:rPr>
              <a:t>Deterministic Neutronics</a:t>
            </a:r>
          </a:p>
        </p:txBody>
      </p:sp>
      <p:sp>
        <p:nvSpPr>
          <p:cNvPr id="6" name="Rectangle 5" descr="{&quot;templafy&quot;:{&quot;id&quot;:&quot;63fa2c77-96e1-4db1-9965-703f870f1abf&quot;}}">
            <a:extLst>
              <a:ext uri="{FF2B5EF4-FFF2-40B4-BE49-F238E27FC236}">
                <a16:creationId xmlns:a16="http://schemas.microsoft.com/office/drawing/2014/main" id="{46DF2CC8-8F92-02D0-C277-1219471F7DED}"/>
              </a:ext>
            </a:extLst>
          </p:cNvPr>
          <p:cNvSpPr/>
          <p:nvPr userDrawn="1"/>
        </p:nvSpPr>
        <p:spPr>
          <a:xfrm>
            <a:off x="1" y="1545350"/>
            <a:ext cx="9143999" cy="288001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marL="0" lvl="0" indent="0" algn="l" defTabSz="688975">
              <a:tabLst>
                <a:tab pos="3048000" algn="l"/>
              </a:tabLst>
            </a:pPr>
            <a:r>
              <a:rPr lang="en-US" sz="1000" b="1">
                <a:latin typeface="+mn-lt"/>
              </a:rPr>
              <a:t>SPPS April 2024</a:t>
            </a:r>
          </a:p>
        </p:txBody>
      </p:sp>
      <p:sp>
        <p:nvSpPr>
          <p:cNvPr id="14" name="Rectangle 13" descr="{&quot;templafy&quot;:{&quot;id&quot;:&quot;8577bca8-a399-40d8-9fc4-839a942b586a&quot;}}">
            <a:extLst>
              <a:ext uri="{FF2B5EF4-FFF2-40B4-BE49-F238E27FC236}">
                <a16:creationId xmlns:a16="http://schemas.microsoft.com/office/drawing/2014/main" id="{55166E2C-6BB2-63E0-6516-08C074E0A386}"/>
              </a:ext>
            </a:extLst>
          </p:cNvPr>
          <p:cNvSpPr/>
          <p:nvPr userDrawn="1"/>
        </p:nvSpPr>
        <p:spPr>
          <a:xfrm>
            <a:off x="-6667" y="3993487"/>
            <a:ext cx="9143999" cy="574676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marL="0" lvl="0" indent="0" algn="l" defTabSz="688975">
              <a:tabLst>
                <a:tab pos="3048000" algn="l"/>
              </a:tabLst>
            </a:pPr>
            <a:r>
              <a:rPr lang="en-US" sz="1100" b="1">
                <a:latin typeface="+mn-lt"/>
              </a:rPr>
              <a:t>Timo Bogaarts, PhD Candidate</a:t>
            </a:r>
          </a:p>
        </p:txBody>
      </p:sp>
    </p:spTree>
    <p:extLst>
      <p:ext uri="{BB962C8B-B14F-4D97-AF65-F5344CB8AC3E}">
        <p14:creationId xmlns:p14="http://schemas.microsoft.com/office/powerpoint/2010/main" val="164422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image - 1/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23518" y="586800"/>
            <a:ext cx="3600000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US"/>
              <a:t>This is an example of 19,5 </a:t>
            </a:r>
            <a:r>
              <a:rPr lang="en-US" err="1"/>
              <a:t>pt</a:t>
            </a:r>
            <a:r>
              <a:rPr lang="en-US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20343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enter text</a:t>
            </a:r>
          </a:p>
          <a:p>
            <a:pPr lvl="1"/>
            <a:r>
              <a:rPr lang="en-US" err="1"/>
              <a:t>Tweede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2"/>
            <a:r>
              <a:rPr lang="en-US" err="1"/>
              <a:t>Derde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3"/>
            <a:r>
              <a:rPr lang="en-US" err="1"/>
              <a:t>Vierde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4"/>
            <a:r>
              <a:rPr lang="en-US" err="1"/>
              <a:t>Vijfde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354513" cy="456723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insert image</a:t>
            </a:r>
          </a:p>
        </p:txBody>
      </p:sp>
      <p:pic>
        <p:nvPicPr>
          <p:cNvPr id="535362890" name="Rectangle 3" descr="{&quot;templafy&quot;:{&quot;id&quot;:&quot;950ce5c3-9211-4b17-8267-9e2d10c555eb&quot;}}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18082" y="1307797"/>
            <a:ext cx="1767600" cy="347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7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image - 2/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94405" y="586800"/>
            <a:ext cx="4820920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US"/>
              <a:t>This is an example of 19,5 </a:t>
            </a:r>
            <a:r>
              <a:rPr lang="en-US" err="1"/>
              <a:t>pt</a:t>
            </a:r>
            <a:r>
              <a:rPr lang="en-US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91230" y="1295401"/>
            <a:ext cx="4824095" cy="29337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/>
              <a:t>Click to enter text</a:t>
            </a:r>
          </a:p>
          <a:p>
            <a:pPr lvl="1"/>
            <a:r>
              <a:rPr lang="en-US" err="1"/>
              <a:t>Tweede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2"/>
            <a:r>
              <a:rPr lang="en-US" err="1"/>
              <a:t>Derde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3"/>
            <a:r>
              <a:rPr lang="en-US" err="1"/>
              <a:t>Vierde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4"/>
            <a:r>
              <a:rPr lang="en-US" err="1"/>
              <a:t>Vijfde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022600" cy="4567238"/>
          </a:xfrm>
        </p:spPr>
        <p:txBody>
          <a:bodyPr/>
          <a:lstStyle/>
          <a:p>
            <a:r>
              <a:rPr lang="en-US"/>
              <a:t>Click to insert image</a:t>
            </a:r>
          </a:p>
        </p:txBody>
      </p:sp>
      <p:pic>
        <p:nvPicPr>
          <p:cNvPr id="1250932428" name="Rectangle 3" descr="{&quot;templafy&quot;:{&quot;id&quot;:&quot;e047443c-eeee-4f90-9804-af6684754479&quot;}}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18082" y="1307797"/>
            <a:ext cx="1767600" cy="347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225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full screen dark image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B5C4EFD-F141-47C5-CA31-3E0B03FF70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45675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  <a:p>
            <a:endParaRPr lang="en-US"/>
          </a:p>
          <a:p>
            <a:r>
              <a:rPr lang="en-US"/>
              <a:t>Click here and then select image from Templafy Images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This is an example of a white headline on a full screen, dark image</a:t>
            </a:r>
          </a:p>
        </p:txBody>
      </p:sp>
    </p:spTree>
    <p:extLst>
      <p:ext uri="{BB962C8B-B14F-4D97-AF65-F5344CB8AC3E}">
        <p14:creationId xmlns:p14="http://schemas.microsoft.com/office/powerpoint/2010/main" val="7701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full screen light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This is an example of a black headline on a full screen, light image</a:t>
            </a:r>
          </a:p>
        </p:txBody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58AC4756-856D-316D-C785-243FF7236CF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45675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  <a:p>
            <a:endParaRPr lang="en-US"/>
          </a:p>
          <a:p>
            <a:r>
              <a:rPr lang="en-US"/>
              <a:t>Click here and then select image from Templafy Images</a:t>
            </a:r>
          </a:p>
        </p:txBody>
      </p:sp>
    </p:spTree>
    <p:extLst>
      <p:ext uri="{BB962C8B-B14F-4D97-AF65-F5344CB8AC3E}">
        <p14:creationId xmlns:p14="http://schemas.microsoft.com/office/powerpoint/2010/main" val="269683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This is an example of a black headline on a white background</a:t>
            </a:r>
          </a:p>
        </p:txBody>
      </p:sp>
      <p:cxnSp>
        <p:nvCxnSpPr>
          <p:cNvPr id="7" name="Rechte verbindingslijn 6"/>
          <p:cNvCxnSpPr/>
          <p:nvPr userDrawn="1"/>
        </p:nvCxnSpPr>
        <p:spPr>
          <a:xfrm>
            <a:off x="0" y="4563782"/>
            <a:ext cx="914400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1890000" y="1299075"/>
            <a:ext cx="5292725" cy="297720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insert image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6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carlet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This is an example of a 27 </a:t>
            </a:r>
            <a:r>
              <a:rPr lang="en-US" err="1"/>
              <a:t>pt</a:t>
            </a:r>
            <a:r>
              <a:rPr lang="en-US"/>
              <a:t> headline with 27 </a:t>
            </a:r>
            <a:r>
              <a:rPr lang="en-US" err="1"/>
              <a:t>pt</a:t>
            </a:r>
            <a:r>
              <a:rPr lang="en-US"/>
              <a:t>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enter text</a:t>
            </a:r>
          </a:p>
          <a:p>
            <a:pPr lvl="1"/>
            <a:r>
              <a:rPr lang="en-US" err="1"/>
              <a:t>Tweede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2"/>
            <a:r>
              <a:rPr lang="en-US" err="1"/>
              <a:t>Derde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3"/>
            <a:r>
              <a:rPr lang="en-US" err="1"/>
              <a:t>Vierde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4"/>
            <a:r>
              <a:rPr lang="en-US" err="1"/>
              <a:t>Vijfde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</p:txBody>
      </p:sp>
      <p:pic>
        <p:nvPicPr>
          <p:cNvPr id="1495766490" name="Rectangle 6" descr="{&quot;templafy&quot;:{&quot;id&quot;:&quot;890cc6b7-96e2-4896-b8fa-960ce2543bed&quot;}}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18082" y="1307797"/>
            <a:ext cx="1767600" cy="347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96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0" y="586800"/>
            <a:ext cx="7563556" cy="516339"/>
          </a:xfrm>
        </p:spPr>
        <p:txBody>
          <a:bodyPr wrap="none"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US"/>
              <a:t>Sample slide with table and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1" y="2638425"/>
            <a:ext cx="7563556" cy="1590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enter text</a:t>
            </a:r>
          </a:p>
          <a:p>
            <a:pPr lvl="1"/>
            <a:r>
              <a:rPr lang="en-US" err="1"/>
              <a:t>Tweede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2"/>
            <a:r>
              <a:rPr lang="en-US" err="1"/>
              <a:t>Derde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3"/>
            <a:r>
              <a:rPr lang="en-US" err="1"/>
              <a:t>Vierde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4"/>
            <a:r>
              <a:rPr lang="en-US" err="1"/>
              <a:t>Vijfde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</p:txBody>
      </p:sp>
      <p:sp>
        <p:nvSpPr>
          <p:cNvPr id="8" name="Tijdelijke aanduiding voor tabel 7"/>
          <p:cNvSpPr>
            <a:spLocks noGrp="1"/>
          </p:cNvSpPr>
          <p:nvPr>
            <p:ph type="tbl" sz="quarter" idx="13" hasCustomPrompt="1"/>
          </p:nvPr>
        </p:nvSpPr>
        <p:spPr>
          <a:xfrm>
            <a:off x="755650" y="1079501"/>
            <a:ext cx="7559675" cy="1152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insert table</a:t>
            </a:r>
          </a:p>
        </p:txBody>
      </p:sp>
      <p:pic>
        <p:nvPicPr>
          <p:cNvPr id="1247040549" name="Rectangle 3" descr="{&quot;templafy&quot;:{&quot;id&quot;:&quot;9b123913-613e-4bcc-8bf2-ff74e581764c&quot;}}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18082" y="1307797"/>
            <a:ext cx="1767600" cy="347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8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0" y="586800"/>
            <a:ext cx="7563556" cy="516339"/>
          </a:xfrm>
        </p:spPr>
        <p:txBody>
          <a:bodyPr wrap="none"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US"/>
              <a:t>Example chart</a:t>
            </a:r>
          </a:p>
        </p:txBody>
      </p:sp>
      <p:sp>
        <p:nvSpPr>
          <p:cNvPr id="9" name="Tijdelijke aanduiding voor grafiek 8"/>
          <p:cNvSpPr>
            <a:spLocks noGrp="1"/>
          </p:cNvSpPr>
          <p:nvPr>
            <p:ph type="chart" sz="quarter" idx="13" hasCustomPrompt="1"/>
          </p:nvPr>
        </p:nvSpPr>
        <p:spPr>
          <a:xfrm>
            <a:off x="755650" y="1079500"/>
            <a:ext cx="7559675" cy="314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insert chart</a:t>
            </a:r>
          </a:p>
        </p:txBody>
      </p:sp>
    </p:spTree>
    <p:extLst>
      <p:ext uri="{BB962C8B-B14F-4D97-AF65-F5344CB8AC3E}">
        <p14:creationId xmlns:p14="http://schemas.microsoft.com/office/powerpoint/2010/main" val="420234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674435-4D3F-D6A8-A0BB-6B63593D62BC}"/>
              </a:ext>
            </a:extLst>
          </p:cNvPr>
          <p:cNvSpPr txBox="1"/>
          <p:nvPr userDrawn="1"/>
        </p:nvSpPr>
        <p:spPr>
          <a:xfrm>
            <a:off x="1933073" y="1602619"/>
            <a:ext cx="5277854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7200" b="1">
                <a:solidFill>
                  <a:schemeClr val="bg1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72281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Title in the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ck75"/>
          <p:cNvSpPr/>
          <p:nvPr userDrawn="1"/>
        </p:nvSpPr>
        <p:spPr>
          <a:xfrm>
            <a:off x="0" y="183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15" name="Rectangle 14" descr="{&quot;templafy&quot;:{&quot;id&quot;:&quot;ccf2be9e-fd78-405c-bb3c-f6a95c43dbb4&quot;}}">
            <a:extLst>
              <a:ext uri="{FF2B5EF4-FFF2-40B4-BE49-F238E27FC236}">
                <a16:creationId xmlns:a16="http://schemas.microsoft.com/office/drawing/2014/main" id="{EF27D3DC-827E-B7E1-41BB-32667AD73885}"/>
              </a:ext>
            </a:extLst>
          </p:cNvPr>
          <p:cNvSpPr/>
          <p:nvPr userDrawn="1"/>
        </p:nvSpPr>
        <p:spPr>
          <a:xfrm>
            <a:off x="-1" y="4567500"/>
            <a:ext cx="9143999" cy="58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lvl="0"/>
            <a:r>
              <a:rPr lang="en-US" sz="1100">
                <a:solidFill>
                  <a:schemeClr val="tx1"/>
                </a:solidFill>
              </a:rPr>
              <a:t>Applied Physics and Science Education</a:t>
            </a:r>
          </a:p>
        </p:txBody>
      </p:sp>
      <p:sp>
        <p:nvSpPr>
          <p:cNvPr id="16" name="Rectangle 15" descr="{&quot;templafy&quot;:{&quot;id&quot;:&quot;8013a657-6ab1-4231-808f-81f2c533f02c&quot;}}">
            <a:extLst>
              <a:ext uri="{FF2B5EF4-FFF2-40B4-BE49-F238E27FC236}">
                <a16:creationId xmlns:a16="http://schemas.microsoft.com/office/drawing/2014/main" id="{622B89E9-6ADB-FD59-9BA3-5B4FA0249F84}"/>
              </a:ext>
            </a:extLst>
          </p:cNvPr>
          <p:cNvSpPr/>
          <p:nvPr userDrawn="1"/>
        </p:nvSpPr>
        <p:spPr>
          <a:xfrm>
            <a:off x="-6667" y="3993487"/>
            <a:ext cx="9143999" cy="574676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marL="0" lvl="0" indent="0" algn="l" defTabSz="688975">
              <a:tabLst>
                <a:tab pos="3048000" algn="l"/>
              </a:tabLst>
            </a:pPr>
            <a:r>
              <a:rPr lang="en-US" sz="1100" b="1">
                <a:latin typeface="+mn-lt"/>
              </a:rPr>
              <a:t>Timo Bogaarts, PhD Candidate</a:t>
            </a:r>
          </a:p>
        </p:txBody>
      </p:sp>
      <p:sp>
        <p:nvSpPr>
          <p:cNvPr id="17" name="Rectangle 16" descr="{&quot;templafy&quot;:{&quot;id&quot;:&quot;f793e05a-3a4e-48f3-9441-77ce291c9f50&quot;}}">
            <a:extLst>
              <a:ext uri="{FF2B5EF4-FFF2-40B4-BE49-F238E27FC236}">
                <a16:creationId xmlns:a16="http://schemas.microsoft.com/office/drawing/2014/main" id="{A2B0419A-D8EF-AF6A-C5AA-614FA8DA7382}"/>
              </a:ext>
            </a:extLst>
          </p:cNvPr>
          <p:cNvSpPr/>
          <p:nvPr userDrawn="1"/>
        </p:nvSpPr>
        <p:spPr>
          <a:xfrm>
            <a:off x="1" y="1837724"/>
            <a:ext cx="9143999" cy="790675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marL="0" lvl="0" indent="0" algn="l" defTabSz="688975">
              <a:tabLst>
                <a:tab pos="3048000" algn="l"/>
              </a:tabLst>
            </a:pPr>
            <a:r>
              <a:rPr lang="en-US" sz="2200" b="1">
                <a:latin typeface="+mj-lt"/>
              </a:rPr>
              <a:t>Deterministic Neutronics</a:t>
            </a:r>
          </a:p>
        </p:txBody>
      </p:sp>
      <p:sp>
        <p:nvSpPr>
          <p:cNvPr id="18" name="Rectangle 17" descr="{&quot;templafy&quot;:{&quot;id&quot;:&quot;c7b4924b-88f2-426d-8b3c-9e4edd9cf969&quot;}}">
            <a:extLst>
              <a:ext uri="{FF2B5EF4-FFF2-40B4-BE49-F238E27FC236}">
                <a16:creationId xmlns:a16="http://schemas.microsoft.com/office/drawing/2014/main" id="{EDA61324-A70A-DAD9-794B-665557D014A1}"/>
              </a:ext>
            </a:extLst>
          </p:cNvPr>
          <p:cNvSpPr/>
          <p:nvPr userDrawn="1"/>
        </p:nvSpPr>
        <p:spPr>
          <a:xfrm>
            <a:off x="1" y="2628399"/>
            <a:ext cx="9143999" cy="288001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marL="0" lvl="0" indent="0" algn="l" defTabSz="688975">
              <a:tabLst>
                <a:tab pos="3048000" algn="l"/>
              </a:tabLst>
            </a:pPr>
            <a:r>
              <a:rPr lang="en-US" sz="1000" b="1">
                <a:latin typeface="+mn-lt"/>
              </a:rPr>
              <a:t>SPPS April 2024</a:t>
            </a:r>
          </a:p>
        </p:txBody>
      </p:sp>
    </p:spTree>
    <p:extLst>
      <p:ext uri="{BB962C8B-B14F-4D97-AF65-F5344CB8AC3E}">
        <p14:creationId xmlns:p14="http://schemas.microsoft.com/office/powerpoint/2010/main" val="2931105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Title at th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lack75"/>
          <p:cNvSpPr/>
          <p:nvPr userDrawn="1"/>
        </p:nvSpPr>
        <p:spPr>
          <a:xfrm>
            <a:off x="0" y="291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16" name="Rectangle 15" descr="{&quot;templafy&quot;:{&quot;id&quot;:&quot;a6371588-b18a-4ca5-8970-2656ce7fc97c&quot;}}">
            <a:extLst>
              <a:ext uri="{FF2B5EF4-FFF2-40B4-BE49-F238E27FC236}">
                <a16:creationId xmlns:a16="http://schemas.microsoft.com/office/drawing/2014/main" id="{C51ED843-127C-30BA-85DB-FDA76ABBF883}"/>
              </a:ext>
            </a:extLst>
          </p:cNvPr>
          <p:cNvSpPr/>
          <p:nvPr userDrawn="1"/>
        </p:nvSpPr>
        <p:spPr>
          <a:xfrm>
            <a:off x="-1" y="4567500"/>
            <a:ext cx="9143999" cy="58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lvl="0"/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7" name="Rectangle 16" descr="{&quot;templafy&quot;:{&quot;id&quot;:&quot;255eb39e-3c73-49be-a928-20a0e38b3fb0&quot;}}">
            <a:extLst>
              <a:ext uri="{FF2B5EF4-FFF2-40B4-BE49-F238E27FC236}">
                <a16:creationId xmlns:a16="http://schemas.microsoft.com/office/drawing/2014/main" id="{203F9367-093B-506B-B9C1-31FF47E06A2A}"/>
              </a:ext>
            </a:extLst>
          </p:cNvPr>
          <p:cNvSpPr/>
          <p:nvPr userDrawn="1"/>
        </p:nvSpPr>
        <p:spPr>
          <a:xfrm>
            <a:off x="-2025" y="3993487"/>
            <a:ext cx="9143999" cy="574676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marL="0" lvl="0" indent="0" algn="l" defTabSz="688975">
              <a:tabLst>
                <a:tab pos="3048000" algn="l"/>
              </a:tabLst>
            </a:pPr>
            <a:r>
              <a:rPr lang="en-US" sz="1100" b="1" dirty="0">
                <a:latin typeface="+mn-lt"/>
              </a:rPr>
              <a:t>Timo Bogaarts</a:t>
            </a:r>
          </a:p>
        </p:txBody>
      </p:sp>
      <p:sp>
        <p:nvSpPr>
          <p:cNvPr id="18" name="Rectangle 17" descr="{&quot;templafy&quot;:{&quot;id&quot;:&quot;471f1293-025a-4f8a-8426-989ee688c621&quot;}}">
            <a:extLst>
              <a:ext uri="{FF2B5EF4-FFF2-40B4-BE49-F238E27FC236}">
                <a16:creationId xmlns:a16="http://schemas.microsoft.com/office/drawing/2014/main" id="{9D303C58-72C0-6292-B9C6-E0F1B06AD4EC}"/>
              </a:ext>
            </a:extLst>
          </p:cNvPr>
          <p:cNvSpPr/>
          <p:nvPr userDrawn="1"/>
        </p:nvSpPr>
        <p:spPr>
          <a:xfrm>
            <a:off x="-6667" y="2914153"/>
            <a:ext cx="9143999" cy="790675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marL="0" lvl="0" indent="0" algn="l" defTabSz="688975">
              <a:tabLst>
                <a:tab pos="3048000" algn="l"/>
              </a:tabLst>
            </a:pPr>
            <a:r>
              <a:rPr lang="en-US" sz="2400" dirty="0">
                <a:latin typeface="+mj-lt"/>
              </a:rPr>
              <a:t>Discontinuous-</a:t>
            </a:r>
            <a:r>
              <a:rPr lang="en-US" sz="2400" dirty="0" err="1">
                <a:latin typeface="+mj-lt"/>
              </a:rPr>
              <a:t>Galerkin</a:t>
            </a:r>
            <a:r>
              <a:rPr lang="en-US" sz="2400" dirty="0">
                <a:latin typeface="+mj-lt"/>
              </a:rPr>
              <a:t> based Deterministic Neutronics for Stellarator design</a:t>
            </a:r>
            <a:endParaRPr lang="en-US" sz="1800" b="1" dirty="0">
              <a:latin typeface="+mj-lt"/>
            </a:endParaRPr>
          </a:p>
        </p:txBody>
      </p:sp>
      <p:sp>
        <p:nvSpPr>
          <p:cNvPr id="19" name="Rectangle 18" descr="{&quot;templafy&quot;:{&quot;id&quot;:&quot;356afd61-94cb-4be9-b9e2-b977801db507&quot;}}">
            <a:extLst>
              <a:ext uri="{FF2B5EF4-FFF2-40B4-BE49-F238E27FC236}">
                <a16:creationId xmlns:a16="http://schemas.microsoft.com/office/drawing/2014/main" id="{AAFBC4FF-0C69-5557-BB41-080973EEE5A3}"/>
              </a:ext>
            </a:extLst>
          </p:cNvPr>
          <p:cNvSpPr/>
          <p:nvPr userDrawn="1"/>
        </p:nvSpPr>
        <p:spPr>
          <a:xfrm>
            <a:off x="-2616" y="3704828"/>
            <a:ext cx="9143999" cy="288001"/>
          </a:xfrm>
          <a:prstGeom prst="rect">
            <a:avLst/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6000" tIns="0" rIns="1962000" bIns="0" rtlCol="0" anchor="ctr"/>
          <a:lstStyle/>
          <a:p>
            <a:pPr marL="0" lvl="0" indent="0" algn="l" defTabSz="688975">
              <a:tabLst>
                <a:tab pos="3048000" algn="l"/>
              </a:tabLst>
            </a:pPr>
            <a:r>
              <a:rPr lang="en-US" sz="1000" b="1" dirty="0">
                <a:latin typeface="+mn-lt"/>
              </a:rPr>
              <a:t>8-4-2025</a:t>
            </a:r>
          </a:p>
        </p:txBody>
      </p:sp>
    </p:spTree>
    <p:extLst>
      <p:ext uri="{BB962C8B-B14F-4D97-AF65-F5344CB8AC3E}">
        <p14:creationId xmlns:p14="http://schemas.microsoft.com/office/powerpoint/2010/main" val="223749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6443" y="518711"/>
            <a:ext cx="7556500" cy="539038"/>
          </a:xfrm>
        </p:spPr>
        <p:txBody>
          <a:bodyPr/>
          <a:lstStyle/>
          <a:p>
            <a:r>
              <a:rPr lang="en-US"/>
              <a:t>This is an example of a 27 </a:t>
            </a:r>
            <a:r>
              <a:rPr lang="en-US" err="1"/>
              <a:t>pt</a:t>
            </a:r>
            <a:r>
              <a:rPr lang="en-US"/>
              <a:t> headline with 27 </a:t>
            </a:r>
            <a:r>
              <a:rPr lang="en-US" err="1"/>
              <a:t>pt</a:t>
            </a:r>
            <a:r>
              <a:rPr lang="en-US"/>
              <a:t>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56443" y="1294737"/>
            <a:ext cx="7556501" cy="2922458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/>
              <a:t>Click to enter text</a:t>
            </a:r>
          </a:p>
          <a:p>
            <a:pPr lvl="1"/>
            <a:r>
              <a:rPr lang="en-US" err="1"/>
              <a:t>Tweede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2"/>
            <a:r>
              <a:rPr lang="en-US" err="1"/>
              <a:t>Derde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3"/>
            <a:r>
              <a:rPr lang="en-US" err="1"/>
              <a:t>Vierde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4"/>
            <a:r>
              <a:rPr lang="en-US" err="1"/>
              <a:t>Vijfde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</p:txBody>
      </p:sp>
      <p:pic>
        <p:nvPicPr>
          <p:cNvPr id="1850042522" name="Rectangle 20" descr="{&quot;templafy&quot;:{&quot;id&quot;:&quot;069ee1b1-26a6-4dd8-80d6-8eeeffc7ba87&quot;}}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18082" y="1307797"/>
            <a:ext cx="1767600" cy="347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83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0" y="585793"/>
            <a:ext cx="3595688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US"/>
              <a:t>This is an example of 19,5 </a:t>
            </a:r>
            <a:r>
              <a:rPr lang="en-US" err="1"/>
              <a:t>pt</a:t>
            </a:r>
            <a:r>
              <a:rPr lang="en-US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enter text</a:t>
            </a:r>
          </a:p>
          <a:p>
            <a:pPr lvl="1"/>
            <a:r>
              <a:rPr lang="en-US" err="1"/>
              <a:t>Tweede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2"/>
            <a:r>
              <a:rPr lang="en-US" err="1"/>
              <a:t>Derde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3"/>
            <a:r>
              <a:rPr lang="en-US" err="1"/>
              <a:t>Vierde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4"/>
            <a:r>
              <a:rPr lang="en-US" err="1"/>
              <a:t>Vijfde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3606" y="1296000"/>
            <a:ext cx="3595688" cy="293310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enter text</a:t>
            </a:r>
          </a:p>
          <a:p>
            <a:pPr lvl="1"/>
            <a:r>
              <a:rPr lang="en-US" err="1"/>
              <a:t>Tweede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2"/>
            <a:r>
              <a:rPr lang="en-US" err="1"/>
              <a:t>Derde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3"/>
            <a:r>
              <a:rPr lang="en-US" err="1"/>
              <a:t>Vierde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4"/>
            <a:r>
              <a:rPr lang="en-US" err="1"/>
              <a:t>Vijfde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</p:txBody>
      </p:sp>
      <p:sp>
        <p:nvSpPr>
          <p:cNvPr id="9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4714875" y="586800"/>
            <a:ext cx="3604419" cy="732238"/>
          </a:xfrm>
        </p:spPr>
        <p:txBody>
          <a:bodyPr anchor="t"/>
          <a:lstStyle>
            <a:lvl1pPr marL="0" indent="0">
              <a:buNone/>
              <a:defRPr lang="nl-NL" sz="1950" b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enter text</a:t>
            </a:r>
          </a:p>
        </p:txBody>
      </p:sp>
      <p:pic>
        <p:nvPicPr>
          <p:cNvPr id="634209141" name="Rectangle 7" descr="{&quot;templafy&quot;:{&quot;id&quot;:&quot;5550a515-27b7-4384-b69b-757a49dec88c&quot;}}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18082" y="1307797"/>
            <a:ext cx="1767600" cy="347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40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text -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6000" y="586800"/>
            <a:ext cx="3600000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US"/>
              <a:t>This is an example of 19,5 </a:t>
            </a:r>
            <a:r>
              <a:rPr lang="en-US" err="1"/>
              <a:t>pt</a:t>
            </a:r>
            <a:r>
              <a:rPr lang="en-US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enter text</a:t>
            </a:r>
          </a:p>
          <a:p>
            <a:pPr lvl="1"/>
            <a:r>
              <a:rPr lang="en-US" err="1"/>
              <a:t>Tweede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2"/>
            <a:r>
              <a:rPr lang="en-US" err="1"/>
              <a:t>Derde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3"/>
            <a:r>
              <a:rPr lang="en-US" err="1"/>
              <a:t>Vierde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4"/>
            <a:r>
              <a:rPr lang="en-US" err="1"/>
              <a:t>Vijfde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4714875" y="0"/>
            <a:ext cx="4429125" cy="45672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insert image</a:t>
            </a:r>
          </a:p>
        </p:txBody>
      </p:sp>
      <p:pic>
        <p:nvPicPr>
          <p:cNvPr id="1030722019" name="Rectangle 3" descr="{&quot;templafy&quot;:{&quot;id&quot;:&quot;4f9974c6-2f1e-450f-840e-1699bfd9e6f9&quot;}}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18082" y="1307797"/>
            <a:ext cx="1767600" cy="347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4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text -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6000" y="586800"/>
            <a:ext cx="4910138" cy="732238"/>
          </a:xfrm>
        </p:spPr>
        <p:txBody>
          <a:bodyPr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US"/>
              <a:t>This is an example of 19,5 </a:t>
            </a:r>
            <a:r>
              <a:rPr lang="en-US" err="1"/>
              <a:t>pt</a:t>
            </a:r>
            <a:r>
              <a:rPr lang="en-US"/>
              <a:t> text with single line spacing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491331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enter text</a:t>
            </a:r>
          </a:p>
          <a:p>
            <a:pPr lvl="1"/>
            <a:r>
              <a:rPr lang="en-US" err="1"/>
              <a:t>Tweede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2"/>
            <a:r>
              <a:rPr lang="en-US" err="1"/>
              <a:t>Derde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3"/>
            <a:r>
              <a:rPr lang="en-US" err="1"/>
              <a:t>Vierde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4"/>
            <a:r>
              <a:rPr lang="en-US" err="1"/>
              <a:t>Vijfde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6046788" y="0"/>
            <a:ext cx="3097212" cy="456723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insert image</a:t>
            </a:r>
          </a:p>
        </p:txBody>
      </p:sp>
      <p:pic>
        <p:nvPicPr>
          <p:cNvPr id="1821163595" name="Rectangle 3" descr="{&quot;templafy&quot;:{&quot;id&quot;:&quot;2fdef469-f185-4d72-96a8-63db850b378b&quot;}}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18082" y="1307797"/>
            <a:ext cx="1767600" cy="347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40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+ image/movi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none"/>
          <a:lstStyle/>
          <a:p>
            <a:r>
              <a:rPr lang="en-US"/>
              <a:t>This is an example of a 27 </a:t>
            </a:r>
            <a:r>
              <a:rPr lang="en-US" err="1"/>
              <a:t>pt</a:t>
            </a:r>
            <a:r>
              <a:rPr lang="en-US"/>
              <a:t> headline</a:t>
            </a:r>
          </a:p>
        </p:txBody>
      </p:sp>
      <p:sp>
        <p:nvSpPr>
          <p:cNvPr id="10" name="Tijdelijke aanduiding voor inhoud 9"/>
          <p:cNvSpPr>
            <a:spLocks noGrp="1" noChangeAspect="1"/>
          </p:cNvSpPr>
          <p:nvPr>
            <p:ph sz="quarter" idx="13" hasCustomPrompt="1"/>
          </p:nvPr>
        </p:nvSpPr>
        <p:spPr>
          <a:xfrm>
            <a:off x="1889125" y="1079501"/>
            <a:ext cx="5292725" cy="29772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/>
              <a:t>Click icon to insert 16x9 image or movie</a:t>
            </a:r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4" hasCustomPrompt="1"/>
          </p:nvPr>
        </p:nvSpPr>
        <p:spPr>
          <a:xfrm>
            <a:off x="1889125" y="4106268"/>
            <a:ext cx="5292725" cy="165100"/>
          </a:xfrm>
        </p:spPr>
        <p:txBody>
          <a:bodyPr/>
          <a:lstStyle>
            <a:lvl1pPr>
              <a:defRPr sz="1100" i="1"/>
            </a:lvl1pPr>
          </a:lstStyle>
          <a:p>
            <a:pPr lvl="0"/>
            <a:r>
              <a:rPr lang="en-US"/>
              <a:t>Click to insert Caption under image or movie</a:t>
            </a:r>
          </a:p>
        </p:txBody>
      </p:sp>
    </p:spTree>
    <p:extLst>
      <p:ext uri="{BB962C8B-B14F-4D97-AF65-F5344CB8AC3E}">
        <p14:creationId xmlns:p14="http://schemas.microsoft.com/office/powerpoint/2010/main" val="193849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 27pt headline on a slide with three images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58824" y="1306642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US"/>
              <a:t>Click to enter text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490913" y="1302661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US"/>
              <a:t>Click to enter text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235414" y="1302661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US"/>
              <a:t>Click to enter text</a:t>
            </a:r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5" hasCustomPrompt="1"/>
          </p:nvPr>
        </p:nvSpPr>
        <p:spPr>
          <a:xfrm>
            <a:off x="755650" y="1943101"/>
            <a:ext cx="2087563" cy="262529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insert image</a:t>
            </a:r>
          </a:p>
        </p:txBody>
      </p:sp>
      <p:sp>
        <p:nvSpPr>
          <p:cNvPr id="11" name="Tijdelijke aanduiding voor afbeelding 9"/>
          <p:cNvSpPr>
            <a:spLocks noGrp="1"/>
          </p:cNvSpPr>
          <p:nvPr>
            <p:ph type="pic" sz="quarter" idx="16" hasCustomPrompt="1"/>
          </p:nvPr>
        </p:nvSpPr>
        <p:spPr>
          <a:xfrm>
            <a:off x="3487739" y="1943101"/>
            <a:ext cx="2087563" cy="262529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insert image</a:t>
            </a:r>
          </a:p>
          <a:p>
            <a:endParaRPr lang="en-US"/>
          </a:p>
        </p:txBody>
      </p:sp>
      <p:sp>
        <p:nvSpPr>
          <p:cNvPr id="12" name="Tijdelijke aanduiding voor afbeelding 9"/>
          <p:cNvSpPr>
            <a:spLocks noGrp="1"/>
          </p:cNvSpPr>
          <p:nvPr>
            <p:ph type="pic" sz="quarter" idx="17" hasCustomPrompt="1"/>
          </p:nvPr>
        </p:nvSpPr>
        <p:spPr>
          <a:xfrm>
            <a:off x="6235414" y="1943101"/>
            <a:ext cx="2087563" cy="262529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insert image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20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8825" y="518711"/>
            <a:ext cx="7556500" cy="539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This is an example of a 27 </a:t>
            </a:r>
            <a:r>
              <a:rPr lang="en-US" err="1"/>
              <a:t>pt</a:t>
            </a:r>
            <a:r>
              <a:rPr lang="en-US"/>
              <a:t> headline with 27 </a:t>
            </a:r>
            <a:r>
              <a:rPr lang="en-US" err="1"/>
              <a:t>pt</a:t>
            </a:r>
            <a:r>
              <a:rPr lang="en-US"/>
              <a:t> line spacing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824" y="1306642"/>
            <a:ext cx="7556501" cy="29224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err="1"/>
              <a:t>Klik</a:t>
            </a:r>
            <a:r>
              <a:rPr lang="en-US"/>
              <a:t> om de </a:t>
            </a:r>
            <a:r>
              <a:rPr lang="en-US" err="1"/>
              <a:t>modelstijlen</a:t>
            </a:r>
            <a:r>
              <a:rPr lang="en-US"/>
              <a:t> </a:t>
            </a:r>
            <a:r>
              <a:rPr lang="en-US" err="1"/>
              <a:t>te</a:t>
            </a:r>
            <a:r>
              <a:rPr lang="en-US"/>
              <a:t> </a:t>
            </a:r>
            <a:r>
              <a:rPr lang="en-US" err="1"/>
              <a:t>bewerken</a:t>
            </a:r>
            <a:endParaRPr lang="en-US"/>
          </a:p>
          <a:p>
            <a:pPr lvl="1"/>
            <a:r>
              <a:rPr lang="en-US" err="1"/>
              <a:t>Tweede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2"/>
            <a:r>
              <a:rPr lang="en-US" err="1"/>
              <a:t>Derde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3"/>
            <a:r>
              <a:rPr lang="en-US" err="1"/>
              <a:t>Vierde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  <a:p>
            <a:pPr lvl="4"/>
            <a:r>
              <a:rPr lang="en-US" err="1"/>
              <a:t>Vijfde</a:t>
            </a:r>
            <a:r>
              <a:rPr lang="en-US"/>
              <a:t> </a:t>
            </a:r>
            <a:r>
              <a:rPr lang="en-US" err="1"/>
              <a:t>niveau</a:t>
            </a:r>
            <a:endParaRPr lang="en-US"/>
          </a:p>
        </p:txBody>
      </p:sp>
      <p:pic>
        <p:nvPicPr>
          <p:cNvPr id="66" name="Picture 4">
            <a:extLst>
              <a:ext uri="{FF2B5EF4-FFF2-40B4-BE49-F238E27FC236}">
                <a16:creationId xmlns:a16="http://schemas.microsoft.com/office/drawing/2014/main" id="{93FD69BB-9D62-3A4C-8433-C5954D52BB6F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8156575" y="4568825"/>
            <a:ext cx="987425" cy="574675"/>
          </a:xfrm>
          <a:prstGeom prst="rect">
            <a:avLst/>
          </a:prstGeom>
        </p:spPr>
      </p:pic>
      <p:sp>
        <p:nvSpPr>
          <p:cNvPr id="4" name="Rectangle 3" descr="{&quot;templafy&quot;:{&quot;id&quot;:&quot;35d0ee7a-0093-47a5-8a8f-a2f5210d1b94&quot;}}">
            <a:extLst>
              <a:ext uri="{FF2B5EF4-FFF2-40B4-BE49-F238E27FC236}">
                <a16:creationId xmlns:a16="http://schemas.microsoft.com/office/drawing/2014/main" id="{CAB1518B-D283-A4E3-DB27-70B344BB7683}"/>
              </a:ext>
            </a:extLst>
          </p:cNvPr>
          <p:cNvSpPr/>
          <p:nvPr userDrawn="1"/>
        </p:nvSpPr>
        <p:spPr>
          <a:xfrm>
            <a:off x="1114425" y="4568400"/>
            <a:ext cx="7042149" cy="574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 algn="l" defTabSz="688975">
              <a:tabLst>
                <a:tab pos="3048000" algn="l"/>
              </a:tabLst>
            </a:pPr>
            <a:r>
              <a:rPr lang="en-US" sz="1400" dirty="0">
                <a:solidFill>
                  <a:schemeClr val="tx1"/>
                </a:solidFill>
              </a:rPr>
              <a:t>Discontinuous-</a:t>
            </a:r>
            <a:r>
              <a:rPr lang="en-US" sz="1400" dirty="0" err="1">
                <a:solidFill>
                  <a:schemeClr val="tx1"/>
                </a:solidFill>
              </a:rPr>
              <a:t>Galerkin</a:t>
            </a:r>
            <a:r>
              <a:rPr lang="en-US" sz="1400" dirty="0">
                <a:solidFill>
                  <a:schemeClr val="tx1"/>
                </a:solidFill>
              </a:rPr>
              <a:t> based Deterministic Neutronics for Stellarator design</a:t>
            </a:r>
            <a:endParaRPr lang="en-US" sz="11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727E33-D15C-F68D-AC24-C5E575E9DE15}"/>
              </a:ext>
            </a:extLst>
          </p:cNvPr>
          <p:cNvSpPr/>
          <p:nvPr userDrawn="1"/>
        </p:nvSpPr>
        <p:spPr>
          <a:xfrm>
            <a:off x="0" y="4568399"/>
            <a:ext cx="1114424" cy="574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BCDE33B9-1F9E-4BC2-BE93-A4176EB52515}" type="slidenum">
              <a:rPr lang="en-US" smtClean="0">
                <a:solidFill>
                  <a:schemeClr val="tx1"/>
                </a:solidFill>
              </a:rPr>
              <a:t>‹#›</a:t>
            </a:fld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79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61" r:id="rId3"/>
    <p:sldLayoutId id="2147483662" r:id="rId4"/>
    <p:sldLayoutId id="2147483664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6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85800" rtl="0" eaLnBrk="1" latinLnBrk="0" hangingPunct="1">
        <a:lnSpc>
          <a:spcPts val="2700"/>
        </a:lnSpc>
        <a:spcBef>
          <a:spcPct val="0"/>
        </a:spcBef>
        <a:buNone/>
        <a:defRPr sz="27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50" kern="1200">
          <a:solidFill>
            <a:schemeClr val="tx1"/>
          </a:solidFill>
          <a:latin typeface="+mn-lt"/>
          <a:ea typeface="+mn-ea"/>
          <a:cs typeface="+mn-cs"/>
        </a:defRPr>
      </a:lvl2pPr>
      <a:lvl3pPr marL="180975" indent="-180975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975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4pPr>
      <a:lvl5pPr marL="539750" indent="-1778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.png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hyperlink" Target="https://arxiv.org/abs/2411.16369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073A40-B156-4DC6-81A2-FB3DD3941103}"/>
              </a:ext>
            </a:extLst>
          </p:cNvPr>
          <p:cNvSpPr txBox="1"/>
          <p:nvPr/>
        </p:nvSpPr>
        <p:spPr>
          <a:xfrm>
            <a:off x="1515340" y="4168733"/>
            <a:ext cx="1350818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 dirty="0">
                <a:solidFill>
                  <a:schemeClr val="bg1"/>
                </a:solidFill>
                <a:ea typeface="Calibri"/>
                <a:cs typeface="Calibri"/>
              </a:rPr>
              <a:t>, Felix Warmer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3368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90388-84BE-091B-76C9-19BFB5239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2EC03-6442-9785-A74C-B7B818050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Anisotropic multigroup scattering</a:t>
            </a:r>
            <a:endParaRPr lang="en-NL" dirty="0"/>
          </a:p>
        </p:txBody>
      </p:sp>
      <p:pic>
        <p:nvPicPr>
          <p:cNvPr id="7" name="Content Placeholder 6" descr="A screenshot of a graph&#10;&#10;AI-generated content may be incorrect.">
            <a:extLst>
              <a:ext uri="{FF2B5EF4-FFF2-40B4-BE49-F238E27FC236}">
                <a16:creationId xmlns:a16="http://schemas.microsoft.com/office/drawing/2014/main" id="{6D4E920D-0B5A-1CB4-5D75-B0E92058D9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08" y="2374900"/>
            <a:ext cx="5510624" cy="2131220"/>
          </a:xfr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EDB87386-0BF4-FCAF-50EB-DDF517F862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L"/>
          </a:p>
        </p:txBody>
      </p:sp>
      <p:pic>
        <p:nvPicPr>
          <p:cNvPr id="19" name="Picture 18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457D58DD-63DD-227A-AE4E-1537451C5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87053BF-D56C-2E4E-8768-0EC7341F7CC9}"/>
              </a:ext>
            </a:extLst>
          </p:cNvPr>
          <p:cNvSpPr txBox="1">
            <a:spLocks/>
          </p:cNvSpPr>
          <p:nvPr/>
        </p:nvSpPr>
        <p:spPr>
          <a:xfrm>
            <a:off x="756443" y="1294737"/>
            <a:ext cx="7556501" cy="29224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95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0975" indent="-180975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000" indent="-180975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9750" indent="-1778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Agreement over many orders of magnitudes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Elements retain convergence rate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NL" sz="1800" dirty="0"/>
          </a:p>
        </p:txBody>
      </p:sp>
      <p:pic>
        <p:nvPicPr>
          <p:cNvPr id="10" name="Picture 9" descr="A graph with red and blue lines&#10;&#10;AI-generated content may be incorrect.">
            <a:extLst>
              <a:ext uri="{FF2B5EF4-FFF2-40B4-BE49-F238E27FC236}">
                <a16:creationId xmlns:a16="http://schemas.microsoft.com/office/drawing/2014/main" id="{291897ED-9BAF-E4F3-0371-842122F19D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650" y="138490"/>
            <a:ext cx="3293694" cy="243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00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553F6-5B1C-81B1-B4BA-813452DA8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takeaway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950788-0BCB-3145-8870-C51F171267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Model is properly implemented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Higher order elements may provide large reduction in elements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NL" dirty="0"/>
          </a:p>
        </p:txBody>
      </p:sp>
      <p:pic>
        <p:nvPicPr>
          <p:cNvPr id="4" name="Picture 3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8B53CEB0-0923-869A-F14E-E073D2D4A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74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A40FF-892D-5DEE-6113-86974C80E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“Validation”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02AFFE-3079-00F2-D702-1680CDB40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Comparison for realistic materials in helium-cooled-pebble-bed blanket</a:t>
            </a:r>
            <a:endParaRPr lang="en-NL" dirty="0"/>
          </a:p>
        </p:txBody>
      </p:sp>
      <p:pic>
        <p:nvPicPr>
          <p:cNvPr id="4" name="Picture 3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2323F3E4-4DB7-9903-640A-52D3B9A183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14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1EE15-0584-C1DB-DE00-24F106931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Breeding blanket </a:t>
            </a:r>
            <a:endParaRPr lang="en-NL" dirty="0"/>
          </a:p>
        </p:txBody>
      </p:sp>
      <p:pic>
        <p:nvPicPr>
          <p:cNvPr id="10" name="Picture 9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A788ED48-45D9-199A-549D-C218EF39BB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63B82DF-E8B1-86C2-F116-BE9FD3FCAD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063" y="0"/>
            <a:ext cx="3592672" cy="2095500"/>
          </a:xfrm>
          <a:prstGeom prst="rect">
            <a:avLst/>
          </a:prstGeom>
        </p:spPr>
      </p:pic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420EC6AC-3A09-556B-07CF-6D524DB01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Helium cooled pebble bed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3D slab geometry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Edge effects retained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/>
              <a:t>MG Cross sections: FENDL3-2b &amp; </a:t>
            </a:r>
            <a:r>
              <a:rPr lang="en-US" err="1"/>
              <a:t>Openmc</a:t>
            </a:r>
            <a:endParaRPr lang="en-US" err="1">
              <a:ea typeface="Calibri"/>
              <a:cs typeface="Calibri"/>
            </a:endParaRPr>
          </a:p>
          <a:p>
            <a:pPr marL="342900" indent="-342900">
              <a:buChar char="•"/>
            </a:pPr>
            <a:r>
              <a:rPr lang="en-US" dirty="0"/>
              <a:t>Comparison with </a:t>
            </a:r>
            <a:r>
              <a:rPr lang="en-US" err="1"/>
              <a:t>OpenMC</a:t>
            </a:r>
            <a:endParaRPr lang="en-US">
              <a:ea typeface="Calibri"/>
              <a:cs typeface="Calibri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DFFE414-8A36-F25A-381E-EF2D5B7F4F43}"/>
              </a:ext>
            </a:extLst>
          </p:cNvPr>
          <p:cNvGrpSpPr/>
          <p:nvPr/>
        </p:nvGrpSpPr>
        <p:grpSpPr>
          <a:xfrm>
            <a:off x="5537066" y="2095500"/>
            <a:ext cx="3635669" cy="1604403"/>
            <a:chOff x="5335491" y="2078597"/>
            <a:chExt cx="3635669" cy="1604403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FA1BD59-A5E8-75BA-416F-5F28D918DBB4}"/>
                </a:ext>
              </a:extLst>
            </p:cNvPr>
            <p:cNvGrpSpPr/>
            <p:nvPr/>
          </p:nvGrpSpPr>
          <p:grpSpPr>
            <a:xfrm>
              <a:off x="5626101" y="2368550"/>
              <a:ext cx="2908299" cy="1314450"/>
              <a:chOff x="5626101" y="2368550"/>
              <a:chExt cx="2908299" cy="1314450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C0A35C0-07DD-6298-53AD-546E6EC816D4}"/>
                  </a:ext>
                </a:extLst>
              </p:cNvPr>
              <p:cNvSpPr/>
              <p:nvPr/>
            </p:nvSpPr>
            <p:spPr>
              <a:xfrm>
                <a:off x="5626101" y="2368550"/>
                <a:ext cx="2908299" cy="131445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L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502BDCE-9FE3-4CD1-5C96-3412215F725D}"/>
                  </a:ext>
                </a:extLst>
              </p:cNvPr>
              <p:cNvSpPr/>
              <p:nvPr/>
            </p:nvSpPr>
            <p:spPr>
              <a:xfrm>
                <a:off x="5626101" y="2368550"/>
                <a:ext cx="88900" cy="1314450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L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8FD6F19-F5C3-08AB-DA3E-1532B82E2A89}"/>
                  </a:ext>
                </a:extLst>
              </p:cNvPr>
              <p:cNvSpPr/>
              <p:nvPr/>
            </p:nvSpPr>
            <p:spPr>
              <a:xfrm>
                <a:off x="5715001" y="2368550"/>
                <a:ext cx="1139824" cy="1314450"/>
              </a:xfrm>
              <a:prstGeom prst="rect">
                <a:avLst/>
              </a:prstGeom>
              <a:solidFill>
                <a:srgbClr val="2DFF8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L" dirty="0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E5CF4CF4-40C8-088F-8631-3A4C23943A93}"/>
                  </a:ext>
                </a:extLst>
              </p:cNvPr>
              <p:cNvSpPr/>
              <p:nvPr/>
            </p:nvSpPr>
            <p:spPr>
              <a:xfrm>
                <a:off x="6854825" y="2368550"/>
                <a:ext cx="885825" cy="131445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L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D45A4CCE-0FC0-3DE8-2CE0-7F734FF4F113}"/>
                  </a:ext>
                </a:extLst>
              </p:cNvPr>
              <p:cNvSpPr/>
              <p:nvPr/>
            </p:nvSpPr>
            <p:spPr>
              <a:xfrm>
                <a:off x="7900193" y="2368550"/>
                <a:ext cx="501651" cy="131445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L"/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0DC9BA3-854C-4C5C-31D4-EA64DA885405}"/>
                </a:ext>
              </a:extLst>
            </p:cNvPr>
            <p:cNvSpPr txBox="1"/>
            <p:nvPr/>
          </p:nvSpPr>
          <p:spPr>
            <a:xfrm>
              <a:off x="5827713" y="2688890"/>
              <a:ext cx="981075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Breeding</a:t>
              </a:r>
            </a:p>
            <a:p>
              <a:r>
                <a:rPr lang="en-US" dirty="0"/>
                <a:t>Zone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17FDC26-8ECE-8D4C-0EE3-110AEB048FE0}"/>
                </a:ext>
              </a:extLst>
            </p:cNvPr>
            <p:cNvSpPr txBox="1"/>
            <p:nvPr/>
          </p:nvSpPr>
          <p:spPr>
            <a:xfrm>
              <a:off x="6888560" y="2585016"/>
              <a:ext cx="981075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Back</a:t>
              </a:r>
            </a:p>
            <a:p>
              <a:r>
                <a:rPr lang="en-US" dirty="0"/>
                <a:t>Support</a:t>
              </a:r>
            </a:p>
            <a:p>
              <a:r>
                <a:rPr lang="en-US" dirty="0"/>
                <a:t>Structure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7018B7F-7E6E-EB72-A0FF-874FA35F3AB7}"/>
                </a:ext>
              </a:extLst>
            </p:cNvPr>
            <p:cNvSpPr txBox="1"/>
            <p:nvPr/>
          </p:nvSpPr>
          <p:spPr>
            <a:xfrm>
              <a:off x="7843441" y="2792764"/>
              <a:ext cx="713977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Shield</a:t>
              </a:r>
              <a:endParaRPr lang="en-NL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915F89E-E71B-2451-2F09-B4E16D2F4E30}"/>
                </a:ext>
              </a:extLst>
            </p:cNvPr>
            <p:cNvSpPr txBox="1"/>
            <p:nvPr/>
          </p:nvSpPr>
          <p:spPr>
            <a:xfrm>
              <a:off x="7574164" y="2095500"/>
              <a:ext cx="71397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Wall</a:t>
              </a:r>
              <a:endParaRPr lang="en-NL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37B327-A706-967E-F1CF-212A064BAC12}"/>
                </a:ext>
              </a:extLst>
            </p:cNvPr>
            <p:cNvSpPr txBox="1"/>
            <p:nvPr/>
          </p:nvSpPr>
          <p:spPr>
            <a:xfrm>
              <a:off x="8257184" y="2096684"/>
              <a:ext cx="71397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Wall</a:t>
              </a:r>
              <a:endParaRPr lang="en-NL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DAD7B14-849B-1B24-9FF0-BA1F8DF22E6F}"/>
                </a:ext>
              </a:extLst>
            </p:cNvPr>
            <p:cNvSpPr txBox="1"/>
            <p:nvPr/>
          </p:nvSpPr>
          <p:spPr>
            <a:xfrm>
              <a:off x="5335491" y="2078597"/>
              <a:ext cx="885824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First Wall</a:t>
              </a:r>
              <a:endParaRPr lang="en-NL" dirty="0"/>
            </a:p>
          </p:txBody>
        </p:sp>
      </p:grpSp>
    </p:spTree>
    <p:extLst>
      <p:ext uri="{BB962C8B-B14F-4D97-AF65-F5344CB8AC3E}">
        <p14:creationId xmlns:p14="http://schemas.microsoft.com/office/powerpoint/2010/main" val="130627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F4F345-8DE2-202E-507A-7A4AEC6E8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0863D7-6F0D-8022-9DDF-05D1FA165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Breeding blanket </a:t>
            </a:r>
            <a:endParaRPr lang="en-NL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F5605EDF-C595-C732-395C-25ED63BE9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959" y="1374758"/>
            <a:ext cx="7556501" cy="292245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Good agreement over many orders of magnitude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HCPB generated cross sections improve results dramatically</a:t>
            </a:r>
            <a:endParaRPr lang="en-NL" sz="1600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A28CF6B-4BF4-EE2E-5ABC-CBFF314C8B45}"/>
              </a:ext>
            </a:extLst>
          </p:cNvPr>
          <p:cNvGrpSpPr/>
          <p:nvPr/>
        </p:nvGrpSpPr>
        <p:grpSpPr>
          <a:xfrm>
            <a:off x="5759316" y="-18647"/>
            <a:ext cx="3635669" cy="1604403"/>
            <a:chOff x="5335491" y="2078597"/>
            <a:chExt cx="3635669" cy="1604403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CAA4BCF-4CEB-038A-3057-C0C03F83E37A}"/>
                </a:ext>
              </a:extLst>
            </p:cNvPr>
            <p:cNvGrpSpPr/>
            <p:nvPr/>
          </p:nvGrpSpPr>
          <p:grpSpPr>
            <a:xfrm>
              <a:off x="5626101" y="2368550"/>
              <a:ext cx="2908299" cy="1314450"/>
              <a:chOff x="5626101" y="2368550"/>
              <a:chExt cx="2908299" cy="1314450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E9248E07-FAF7-37D5-4D96-392CA47C78DD}"/>
                  </a:ext>
                </a:extLst>
              </p:cNvPr>
              <p:cNvSpPr/>
              <p:nvPr/>
            </p:nvSpPr>
            <p:spPr>
              <a:xfrm>
                <a:off x="5626101" y="2368550"/>
                <a:ext cx="2908299" cy="1314450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L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43E5D54-2134-93CD-DFEB-964F40276125}"/>
                  </a:ext>
                </a:extLst>
              </p:cNvPr>
              <p:cNvSpPr/>
              <p:nvPr/>
            </p:nvSpPr>
            <p:spPr>
              <a:xfrm>
                <a:off x="5626101" y="2368550"/>
                <a:ext cx="88900" cy="1314450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L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29D6E3F-1F90-F8CA-17E7-55E0A7BD627D}"/>
                  </a:ext>
                </a:extLst>
              </p:cNvPr>
              <p:cNvSpPr/>
              <p:nvPr/>
            </p:nvSpPr>
            <p:spPr>
              <a:xfrm>
                <a:off x="5715001" y="2368550"/>
                <a:ext cx="1139824" cy="1314450"/>
              </a:xfrm>
              <a:prstGeom prst="rect">
                <a:avLst/>
              </a:prstGeom>
              <a:solidFill>
                <a:srgbClr val="2DFF8C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L" dirty="0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1A28B3A4-FB4F-E6E6-6AC1-FD23E26F4A92}"/>
                  </a:ext>
                </a:extLst>
              </p:cNvPr>
              <p:cNvSpPr/>
              <p:nvPr/>
            </p:nvSpPr>
            <p:spPr>
              <a:xfrm>
                <a:off x="6854825" y="2368550"/>
                <a:ext cx="885825" cy="131445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L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DEA222DE-E7DE-7987-E6B4-0CBED2F18B20}"/>
                  </a:ext>
                </a:extLst>
              </p:cNvPr>
              <p:cNvSpPr/>
              <p:nvPr/>
            </p:nvSpPr>
            <p:spPr>
              <a:xfrm>
                <a:off x="7900193" y="2368550"/>
                <a:ext cx="501651" cy="1314450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NL"/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B8280FC-378F-426E-98AF-59A9719AB853}"/>
                </a:ext>
              </a:extLst>
            </p:cNvPr>
            <p:cNvSpPr txBox="1"/>
            <p:nvPr/>
          </p:nvSpPr>
          <p:spPr>
            <a:xfrm>
              <a:off x="5827713" y="2688890"/>
              <a:ext cx="981075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Breeding</a:t>
              </a:r>
            </a:p>
            <a:p>
              <a:r>
                <a:rPr lang="en-US" dirty="0"/>
                <a:t>Zone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1690A16-569B-5157-F529-763999EE1953}"/>
                </a:ext>
              </a:extLst>
            </p:cNvPr>
            <p:cNvSpPr txBox="1"/>
            <p:nvPr/>
          </p:nvSpPr>
          <p:spPr>
            <a:xfrm>
              <a:off x="6888560" y="2585016"/>
              <a:ext cx="981075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Back</a:t>
              </a:r>
            </a:p>
            <a:p>
              <a:r>
                <a:rPr lang="en-US" dirty="0"/>
                <a:t>Support</a:t>
              </a:r>
            </a:p>
            <a:p>
              <a:r>
                <a:rPr lang="en-US" dirty="0"/>
                <a:t>Structure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A0A3D89-F3AF-4D35-2A18-A9029491B61A}"/>
                </a:ext>
              </a:extLst>
            </p:cNvPr>
            <p:cNvSpPr txBox="1"/>
            <p:nvPr/>
          </p:nvSpPr>
          <p:spPr>
            <a:xfrm>
              <a:off x="7843441" y="2792764"/>
              <a:ext cx="713977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Shield</a:t>
              </a:r>
              <a:endParaRPr lang="en-NL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E3A684D-F1EC-679F-9A0C-A26FF9B52790}"/>
                </a:ext>
              </a:extLst>
            </p:cNvPr>
            <p:cNvSpPr txBox="1"/>
            <p:nvPr/>
          </p:nvSpPr>
          <p:spPr>
            <a:xfrm>
              <a:off x="7574164" y="2095500"/>
              <a:ext cx="71397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Wall</a:t>
              </a:r>
              <a:endParaRPr lang="en-NL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23F81CA-6D5F-2FAD-1550-41FE7130EB3A}"/>
                </a:ext>
              </a:extLst>
            </p:cNvPr>
            <p:cNvSpPr txBox="1"/>
            <p:nvPr/>
          </p:nvSpPr>
          <p:spPr>
            <a:xfrm>
              <a:off x="8257184" y="2096684"/>
              <a:ext cx="713976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Wall</a:t>
              </a:r>
              <a:endParaRPr lang="en-NL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CFA648A-FD1E-EB93-6FA0-6A80FDEE7E6F}"/>
                </a:ext>
              </a:extLst>
            </p:cNvPr>
            <p:cNvSpPr txBox="1"/>
            <p:nvPr/>
          </p:nvSpPr>
          <p:spPr>
            <a:xfrm>
              <a:off x="5335491" y="2078597"/>
              <a:ext cx="885824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First Wall</a:t>
              </a:r>
              <a:endParaRPr lang="en-NL" dirty="0"/>
            </a:p>
          </p:txBody>
        </p:sp>
      </p:grpSp>
      <p:pic>
        <p:nvPicPr>
          <p:cNvPr id="6" name="Picture 5" descr="A graph of a graph of a graph&#10;&#10;AI-generated content may be incorrect.">
            <a:extLst>
              <a:ext uri="{FF2B5EF4-FFF2-40B4-BE49-F238E27FC236}">
                <a16:creationId xmlns:a16="http://schemas.microsoft.com/office/drawing/2014/main" id="{91F28DE3-FA72-6210-DAD7-DB5BD1DAD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7" y="1875709"/>
            <a:ext cx="6804602" cy="2631439"/>
          </a:xfrm>
          <a:prstGeom prst="rect">
            <a:avLst/>
          </a:prstGeom>
        </p:spPr>
      </p:pic>
      <p:pic>
        <p:nvPicPr>
          <p:cNvPr id="7" name="Picture 6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C0D03B9A-3C16-788E-323E-C888A3977C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58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7FA55-4233-BC2F-84DD-F43414822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Takeaway	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43B9E-37EF-20C4-8BDB-AC70771AA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Using appropriate cross sections, model can get very close to Monte-Carlo results</a:t>
            </a:r>
            <a:endParaRPr lang="en-NL" dirty="0"/>
          </a:p>
        </p:txBody>
      </p:sp>
      <p:pic>
        <p:nvPicPr>
          <p:cNvPr id="4" name="Picture 3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CBB8F29A-028B-703A-E295-31C43A373B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72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9912E-C086-69AF-5967-4FA82CBDC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Stellarator results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4FF25-8846-3DA3-1429-CD44346C5C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Preliminary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Half module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Equidistant HCPB blanket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500k elements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200 angles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~90 mins on desktop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Comparison with </a:t>
            </a:r>
            <a:r>
              <a:rPr lang="en-US" dirty="0" err="1"/>
              <a:t>OpenMC</a:t>
            </a:r>
            <a:endParaRPr lang="en-US" dirty="0"/>
          </a:p>
          <a:p>
            <a:endParaRPr lang="en-NL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438EF2-A284-E1C9-337F-3F51A2E72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97654"/>
            <a:ext cx="4390021" cy="4077495"/>
          </a:xfrm>
          <a:prstGeom prst="rect">
            <a:avLst/>
          </a:prstGeom>
        </p:spPr>
      </p:pic>
      <p:pic>
        <p:nvPicPr>
          <p:cNvPr id="7" name="Picture 6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F029BC62-1EBD-134F-0211-EC6F2FE9EF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10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D96387-665A-F470-9A65-5EEC51204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Stellarator results</a:t>
            </a:r>
            <a:endParaRPr lang="en-NL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0055CA1-56CA-152A-9A63-9A3012C642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79" y="1275736"/>
            <a:ext cx="4593612" cy="292258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912C129-0FDA-D05F-0F43-4D2691151E9B}"/>
              </a:ext>
            </a:extLst>
          </p:cNvPr>
          <p:cNvSpPr txBox="1"/>
          <p:nvPr/>
        </p:nvSpPr>
        <p:spPr>
          <a:xfrm>
            <a:off x="408039" y="963561"/>
            <a:ext cx="821485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Fast neutron flux (E &gt; 1 MeV)</a:t>
            </a:r>
            <a:endParaRPr lang="en-N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67C27E-26BE-ECCF-E072-22606707370A}"/>
              </a:ext>
            </a:extLst>
          </p:cNvPr>
          <p:cNvSpPr txBox="1"/>
          <p:nvPr/>
        </p:nvSpPr>
        <p:spPr>
          <a:xfrm>
            <a:off x="1235447" y="4109726"/>
            <a:ext cx="373134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Deterministic model </a:t>
            </a:r>
            <a:endParaRPr lang="en-NL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B37F90-4B01-76F3-B517-491B46EFE579}"/>
              </a:ext>
            </a:extLst>
          </p:cNvPr>
          <p:cNvSpPr txBox="1"/>
          <p:nvPr/>
        </p:nvSpPr>
        <p:spPr>
          <a:xfrm>
            <a:off x="4515464" y="4101585"/>
            <a:ext cx="524925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OpenMC</a:t>
            </a:r>
            <a:r>
              <a:rPr lang="en-US" dirty="0"/>
              <a:t> </a:t>
            </a:r>
            <a:endParaRPr lang="en-NL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7E1D004-A8C8-FA73-97EB-3F4053BF3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949" y="1387423"/>
            <a:ext cx="4748981" cy="2591277"/>
          </a:xfrm>
          <a:prstGeom prst="rect">
            <a:avLst/>
          </a:prstGeom>
        </p:spPr>
      </p:pic>
      <p:pic>
        <p:nvPicPr>
          <p:cNvPr id="4" name="Picture 3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FC750FEE-15CC-C400-0B86-57DA2D8552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72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AB086-A1F2-C86E-94AF-65945B68C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172" y="417301"/>
            <a:ext cx="7556500" cy="539038"/>
          </a:xfrm>
        </p:spPr>
        <p:txBody>
          <a:bodyPr/>
          <a:lstStyle/>
          <a:p>
            <a:r>
              <a:rPr lang="en-US" dirty="0"/>
              <a:t>Result intermediate layer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62BAD-5B15-4A1C-0DB3-B739DBFD1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72" y="876521"/>
            <a:ext cx="7556501" cy="292245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Fast neutron flux</a:t>
            </a:r>
            <a:endParaRPr lang="en-NL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A386A3B-5597-590D-1572-0F6D75743F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752"/>
          <a:stretch/>
        </p:blipFill>
        <p:spPr>
          <a:xfrm>
            <a:off x="3868288" y="1397826"/>
            <a:ext cx="4056512" cy="31297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150E957-5AB7-E659-09F5-3891421D05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983"/>
          <a:stretch/>
        </p:blipFill>
        <p:spPr>
          <a:xfrm>
            <a:off x="0" y="1627072"/>
            <a:ext cx="3813161" cy="2742647"/>
          </a:xfrm>
          <a:prstGeom prst="rect">
            <a:avLst/>
          </a:prstGeom>
        </p:spPr>
      </p:pic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11758C84-E794-ACB4-F45F-928857E9D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5879" y="108721"/>
            <a:ext cx="3142074" cy="1999078"/>
          </a:xfrm>
          <a:prstGeom prst="ellipse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918DA9F-610C-2BC8-B9E4-5EC0C8B4F831}"/>
              </a:ext>
            </a:extLst>
          </p:cNvPr>
          <p:cNvCxnSpPr>
            <a:cxnSpLocks/>
          </p:cNvCxnSpPr>
          <p:nvPr/>
        </p:nvCxnSpPr>
        <p:spPr>
          <a:xfrm>
            <a:off x="5753100" y="485995"/>
            <a:ext cx="1819275" cy="49984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0F2DF3A1-F6E6-D03A-5A73-C6BC950236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0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5D8DF-F576-20B8-961D-C62A1DE1AF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8564CE1F-07E2-2698-CFAC-AD5CE544F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6420" y="865324"/>
            <a:ext cx="5045408" cy="37840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AF6B6E-8361-4245-1FCB-5B98C842B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Through-blanket transport (II)</a:t>
            </a:r>
            <a:endParaRPr lang="en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9FFD35-4E44-0C16-504C-D67A02A52D5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48493" y="1110521"/>
                <a:ext cx="7556501" cy="2922458"/>
              </a:xfrm>
            </p:spPr>
            <p:txBody>
              <a:bodyPr/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Specific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window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Good agreement (10%)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Except at edge (samples)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Very similar transport!</a:t>
                </a:r>
              </a:p>
              <a:p>
                <a:endParaRPr lang="en-US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E9FFD35-4E44-0C16-504C-D67A02A52D5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8493" y="1110521"/>
                <a:ext cx="7556501" cy="2922458"/>
              </a:xfrm>
              <a:blipFill>
                <a:blip r:embed="rId3"/>
                <a:stretch>
                  <a:fillRect l="-1855" t="-2708"/>
                </a:stretch>
              </a:blipFill>
            </p:spPr>
            <p:txBody>
              <a:bodyPr/>
              <a:lstStyle/>
              <a:p>
                <a:r>
                  <a:rPr lang="en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DEC68738-C559-BA09-45C3-3F64DA953D4E}"/>
              </a:ext>
            </a:extLst>
          </p:cNvPr>
          <p:cNvSpPr/>
          <p:nvPr/>
        </p:nvSpPr>
        <p:spPr>
          <a:xfrm>
            <a:off x="6298582" y="814841"/>
            <a:ext cx="234950" cy="202471"/>
          </a:xfrm>
          <a:prstGeom prst="ellipse">
            <a:avLst/>
          </a:prstGeom>
          <a:solidFill>
            <a:srgbClr val="8661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F33AA22-54E2-1258-56D2-341A6A7CAC11}"/>
              </a:ext>
            </a:extLst>
          </p:cNvPr>
          <p:cNvSpPr/>
          <p:nvPr/>
        </p:nvSpPr>
        <p:spPr>
          <a:xfrm>
            <a:off x="8759220" y="831554"/>
            <a:ext cx="234950" cy="202471"/>
          </a:xfrm>
          <a:prstGeom prst="ellipse">
            <a:avLst/>
          </a:prstGeom>
          <a:solidFill>
            <a:srgbClr val="367C2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5F4A66B-0331-33A4-D020-E66376E072EE}"/>
              </a:ext>
            </a:extLst>
          </p:cNvPr>
          <p:cNvSpPr/>
          <p:nvPr/>
        </p:nvSpPr>
        <p:spPr>
          <a:xfrm>
            <a:off x="6181107" y="2656117"/>
            <a:ext cx="234950" cy="202471"/>
          </a:xfrm>
          <a:prstGeom prst="ellipse">
            <a:avLst/>
          </a:prstGeom>
          <a:solidFill>
            <a:srgbClr val="ADAA6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5C99C8C-4E90-065C-DC0E-15CA0EB68ECB}"/>
              </a:ext>
            </a:extLst>
          </p:cNvPr>
          <p:cNvSpPr/>
          <p:nvPr/>
        </p:nvSpPr>
        <p:spPr>
          <a:xfrm>
            <a:off x="8759220" y="2656117"/>
            <a:ext cx="234950" cy="202471"/>
          </a:xfrm>
          <a:prstGeom prst="ellipse">
            <a:avLst/>
          </a:prstGeom>
          <a:solidFill>
            <a:srgbClr val="5D168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872A2F0-F2E1-5E5B-5316-10BC738987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385" y="2358544"/>
            <a:ext cx="3427927" cy="2093119"/>
          </a:xfrm>
          <a:prstGeom prst="rect">
            <a:avLst/>
          </a:prstGeom>
        </p:spPr>
      </p:pic>
      <p:pic>
        <p:nvPicPr>
          <p:cNvPr id="21" name="Picture 20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494F2F85-4677-8269-9323-358AB3E0B0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0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8E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8B0977-126D-A82D-1769-7EC3BA5F3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A close up of a person&#10;&#10;AI-generated content may be incorrect.">
            <a:extLst>
              <a:ext uri="{FF2B5EF4-FFF2-40B4-BE49-F238E27FC236}">
                <a16:creationId xmlns:a16="http://schemas.microsoft.com/office/drawing/2014/main" id="{C60FD712-DD02-5C63-2FC1-98689E245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2"/>
          <a:stretch/>
        </p:blipFill>
        <p:spPr>
          <a:xfrm>
            <a:off x="0" y="1872209"/>
            <a:ext cx="9144000" cy="2752580"/>
          </a:xfrm>
          <a:prstGeom prst="rect">
            <a:avLst/>
          </a:prstGeom>
        </p:spPr>
      </p:pic>
      <p:pic>
        <p:nvPicPr>
          <p:cNvPr id="36" name="Picture 35" descr="A colorful object with white wire&#10;&#10;AI-generated content may be incorrect.">
            <a:extLst>
              <a:ext uri="{FF2B5EF4-FFF2-40B4-BE49-F238E27FC236}">
                <a16:creationId xmlns:a16="http://schemas.microsoft.com/office/drawing/2014/main" id="{1765ABEB-2A2D-BAD9-C47B-AAB9688CD2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2"/>
          <a:stretch/>
        </p:blipFill>
        <p:spPr>
          <a:xfrm>
            <a:off x="-1" y="1872209"/>
            <a:ext cx="9144000" cy="27525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ADDD2B-A976-8DB7-553D-6B2523629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Stellarator design and </a:t>
            </a:r>
            <a:r>
              <a:rPr lang="en-US" dirty="0" err="1">
                <a:cs typeface="Calibri"/>
              </a:rPr>
              <a:t>optimisation</a:t>
            </a:r>
            <a:endParaRPr lang="en-US" dirty="0"/>
          </a:p>
        </p:txBody>
      </p:sp>
      <p:pic>
        <p:nvPicPr>
          <p:cNvPr id="32" name="Picture 31" descr="A colorful object with white wire&#10;&#10;AI-generated content may be incorrect.">
            <a:extLst>
              <a:ext uri="{FF2B5EF4-FFF2-40B4-BE49-F238E27FC236}">
                <a16:creationId xmlns:a16="http://schemas.microsoft.com/office/drawing/2014/main" id="{FF22083A-2006-181C-AA3B-32C97B7239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2"/>
          <a:stretch/>
        </p:blipFill>
        <p:spPr>
          <a:xfrm>
            <a:off x="-2" y="1872209"/>
            <a:ext cx="9144000" cy="275258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1AB7B-21C1-E172-5F7D-362D8C1D8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749" y="1110521"/>
            <a:ext cx="7556501" cy="2922458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>
                <a:ea typeface="Calibri"/>
                <a:cs typeface="Calibri"/>
              </a:rPr>
              <a:t>Common procedure:</a:t>
            </a:r>
          </a:p>
          <a:p>
            <a:pPr marL="523875" lvl="2" indent="-342900"/>
            <a:r>
              <a:rPr lang="en-US" sz="1600" dirty="0">
                <a:ea typeface="Calibri"/>
                <a:cs typeface="Calibri"/>
              </a:rPr>
              <a:t>Magnetic field </a:t>
            </a:r>
          </a:p>
          <a:p>
            <a:pPr marL="523875" lvl="2" indent="-342900"/>
            <a:r>
              <a:rPr lang="en-US" sz="1600" dirty="0">
                <a:ea typeface="Calibri"/>
                <a:cs typeface="Calibri"/>
              </a:rPr>
              <a:t>Coils</a:t>
            </a:r>
          </a:p>
          <a:p>
            <a:pPr marL="523875" lvl="2" indent="-342900"/>
            <a:r>
              <a:rPr lang="en-US" sz="1600" dirty="0">
                <a:ea typeface="Calibri"/>
                <a:cs typeface="Calibri"/>
              </a:rPr>
              <a:t>Blanket</a:t>
            </a:r>
          </a:p>
          <a:p>
            <a:pPr marL="523875" lvl="2" indent="-342900"/>
            <a:r>
              <a:rPr lang="en-US" sz="1600" dirty="0" err="1">
                <a:ea typeface="Calibri"/>
                <a:cs typeface="Calibri"/>
              </a:rPr>
              <a:t>etc</a:t>
            </a:r>
            <a:r>
              <a:rPr lang="en-US" sz="1600" dirty="0">
                <a:ea typeface="Calibri"/>
                <a:cs typeface="Calibri"/>
              </a:rPr>
              <a:t>… </a:t>
            </a:r>
          </a:p>
          <a:p>
            <a:pPr marL="523875" lvl="2" indent="-342900"/>
            <a:endParaRPr lang="en-US" sz="1600" dirty="0">
              <a:ea typeface="Calibri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>
              <a:ea typeface="Calibri"/>
              <a:cs typeface="Calibri"/>
            </a:endParaRPr>
          </a:p>
          <a:p>
            <a:pPr marL="523875" lvl="2" indent="-342900"/>
            <a:endParaRPr lang="en-US" sz="1600" dirty="0">
              <a:ea typeface="Calibri"/>
              <a:cs typeface="Calibri"/>
            </a:endParaRPr>
          </a:p>
          <a:p>
            <a:pPr lvl="1"/>
            <a:endParaRPr lang="en-US" sz="1600" dirty="0">
              <a:ea typeface="Calibri"/>
              <a:cs typeface="Calibri"/>
            </a:endParaRPr>
          </a:p>
          <a:p>
            <a:pPr lvl="1"/>
            <a:endParaRPr lang="en-US" sz="1600" dirty="0">
              <a:ea typeface="Calibri"/>
              <a:cs typeface="Calibri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1600" dirty="0">
              <a:cs typeface="Calibri"/>
            </a:endParaRPr>
          </a:p>
          <a:p>
            <a:pPr lvl="1"/>
            <a:endParaRPr lang="en-US" sz="1600" dirty="0">
              <a:cs typeface="Calibri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sz="1600" dirty="0">
              <a:cs typeface="Calibri"/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43627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4765A-8F2F-C034-ADFC-BEDB9D9DD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Takeaway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1CCA3-98A3-292F-7A0A-DD34F6A7F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Preliminary results indicate agreement in stellarator geometry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Similarity of through-blanket transport could be exploited in future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Deterministic method allows quick full-distribution function information</a:t>
            </a:r>
            <a:endParaRPr lang="en-NL" sz="1800" dirty="0"/>
          </a:p>
        </p:txBody>
      </p:sp>
      <p:pic>
        <p:nvPicPr>
          <p:cNvPr id="4" name="Picture 3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514ED29B-E27F-B4DF-341E-6EBF299645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92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59E0E-323F-6DE1-B92B-02A92B46C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&amp; future work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77DDF-7408-E1DC-F9C5-FA42340941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/>
              <a:t>Stellarator design could be improved by more neutron information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/>
              <a:t>Model developed to quickly calculate full neutron distribution function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/>
              <a:t>Verification shows high-order convergence rates 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/>
              <a:t>Validation shows applicability in (at least HCPB) breeding blanket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/>
              <a:t>Preliminary stellarator results are promising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/>
              <a:t>Thorough stellarator benchmark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dirty="0"/>
              <a:t>Coil optimization with neutron compatibility</a:t>
            </a:r>
          </a:p>
          <a:p>
            <a:pPr marL="285750" lvl="1" indent="-285750" algn="ctr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4" name="Picture 3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22E16BEA-D034-8752-0445-0F60C4F25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9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E6C0B-7416-A0B3-5A66-FAFD3714B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74709-3420-FF15-7518-C3A3004A1A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L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D0A5C8-62EA-DCCE-A9A6-27C73D819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0657" y="-36111"/>
            <a:ext cx="4623343" cy="4660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194CCA-F2A7-AA34-058A-03BC49F330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856"/>
            <a:ext cx="4623343" cy="46609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87CEC7-2B15-A642-E26E-06D68353D1D3}"/>
              </a:ext>
            </a:extLst>
          </p:cNvPr>
          <p:cNvSpPr txBox="1"/>
          <p:nvPr/>
        </p:nvSpPr>
        <p:spPr>
          <a:xfrm>
            <a:off x="2135836" y="2162553"/>
            <a:ext cx="20066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Fast</a:t>
            </a:r>
            <a:endParaRPr lang="en-N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389DBC-15FD-6714-92B5-5AD0326376D7}"/>
              </a:ext>
            </a:extLst>
          </p:cNvPr>
          <p:cNvSpPr txBox="1"/>
          <p:nvPr/>
        </p:nvSpPr>
        <p:spPr>
          <a:xfrm>
            <a:off x="6656493" y="2131997"/>
            <a:ext cx="20066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Thermal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39162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lorful object with white wire&#10;&#10;AI-generated content may be incorrect.">
            <a:extLst>
              <a:ext uri="{FF2B5EF4-FFF2-40B4-BE49-F238E27FC236}">
                <a16:creationId xmlns:a16="http://schemas.microsoft.com/office/drawing/2014/main" id="{79E65B1B-2967-5087-7265-E6B8B2EED6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92"/>
          <a:stretch/>
        </p:blipFill>
        <p:spPr>
          <a:xfrm>
            <a:off x="-2" y="1872209"/>
            <a:ext cx="9144000" cy="2752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373DB5-40F6-7164-D4A4-B80F5F1570F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9692"/>
          <a:stretch/>
        </p:blipFill>
        <p:spPr>
          <a:xfrm>
            <a:off x="0" y="1872210"/>
            <a:ext cx="9144000" cy="27525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33DEFD-9079-ADE6-13F8-135E1D9E0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do neutronics come in?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CBA1AA-F163-B9FA-E69C-64F67D29C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197" y="911278"/>
            <a:ext cx="7556501" cy="292245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600" dirty="0"/>
              <a:t>Only at last step</a:t>
            </a:r>
          </a:p>
          <a:p>
            <a:pPr marL="523875" lvl="2" indent="-342900"/>
            <a:r>
              <a:rPr lang="en-US" sz="1600" dirty="0"/>
              <a:t>Tritium breeding ratio</a:t>
            </a:r>
          </a:p>
          <a:p>
            <a:pPr marL="523875" lvl="2" indent="-342900"/>
            <a:r>
              <a:rPr lang="en-US" sz="1600" dirty="0"/>
              <a:t>Power deposition</a:t>
            </a:r>
          </a:p>
          <a:p>
            <a:pPr marL="523875" lvl="2" indent="-342900"/>
            <a:r>
              <a:rPr lang="en-US" sz="1600" dirty="0"/>
              <a:t>Coil neutron  &amp; heat flux</a:t>
            </a:r>
          </a:p>
          <a:p>
            <a:pPr marL="523875" lvl="2" indent="-342900"/>
            <a:r>
              <a:rPr lang="en-US" sz="1600" dirty="0"/>
              <a:t>Iterate…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1600" dirty="0">
                <a:ea typeface="Calibri"/>
                <a:cs typeface="Calibri"/>
              </a:rPr>
              <a:t>Coil-plasma distance</a:t>
            </a:r>
          </a:p>
          <a:p>
            <a:pPr marL="523875" lvl="2" indent="-342900"/>
            <a:r>
              <a:rPr lang="en-US" sz="1600" dirty="0">
                <a:ea typeface="Calibri"/>
                <a:cs typeface="Calibri"/>
              </a:rPr>
              <a:t>~1.4m</a:t>
            </a:r>
          </a:p>
          <a:p>
            <a:pPr marL="523875" lvl="2" indent="-342900"/>
            <a:endParaRPr lang="en-NL" sz="1600" dirty="0"/>
          </a:p>
        </p:txBody>
      </p:sp>
    </p:spTree>
    <p:extLst>
      <p:ext uri="{BB962C8B-B14F-4D97-AF65-F5344CB8AC3E}">
        <p14:creationId xmlns:p14="http://schemas.microsoft.com/office/powerpoint/2010/main" val="2298544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C04EA-8B17-D860-B865-39B03D1C2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F6E7A-711C-486E-5046-713AF4241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Why is it not </a:t>
            </a:r>
            <a:r>
              <a:rPr lang="en-US">
                <a:cs typeface="Calibri"/>
              </a:rPr>
              <a:t>considered</a:t>
            </a:r>
            <a:r>
              <a:rPr lang="en-US" dirty="0">
                <a:cs typeface="Calibri"/>
              </a:rPr>
              <a:t> earlier?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D6F95F-1755-BCF3-F612-7F24087E56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443" y="1299733"/>
            <a:ext cx="7556501" cy="2922458"/>
          </a:xfrm>
        </p:spPr>
        <p:txBody>
          <a:bodyPr vert="horz" lIns="0" tIns="0" rIns="0" bIns="0" rtlCol="0" anchor="t">
            <a:no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ea typeface="Calibri"/>
                <a:cs typeface="Calibri"/>
              </a:rPr>
              <a:t>Requires decisions for blanket in earlier stage</a:t>
            </a:r>
          </a:p>
          <a:p>
            <a:pPr marL="702900" lvl="3" indent="-342900"/>
            <a:r>
              <a:rPr lang="en-US" dirty="0">
                <a:ea typeface="Calibri"/>
                <a:cs typeface="Calibri"/>
              </a:rPr>
              <a:t>Materials, shield vs breeding zone</a:t>
            </a:r>
          </a:p>
          <a:p>
            <a:pPr marL="702900" lvl="3" indent="-342900"/>
            <a:r>
              <a:rPr lang="en-US" dirty="0">
                <a:ea typeface="Calibri"/>
                <a:cs typeface="Calibri"/>
              </a:rPr>
              <a:t>Divertor, ports, </a:t>
            </a:r>
            <a:r>
              <a:rPr lang="en-US" dirty="0" err="1">
                <a:ea typeface="Calibri"/>
                <a:cs typeface="Calibri"/>
              </a:rPr>
              <a:t>etc</a:t>
            </a:r>
            <a:r>
              <a:rPr lang="en-US" dirty="0">
                <a:ea typeface="Calibri"/>
                <a:cs typeface="Calibri"/>
              </a:rPr>
              <a:t>…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ea typeface="Calibri"/>
                <a:cs typeface="Calibri"/>
              </a:rPr>
              <a:t>Difficult to model:</a:t>
            </a:r>
          </a:p>
          <a:p>
            <a:pPr marL="523875" lvl="2" indent="-342900"/>
            <a:r>
              <a:rPr lang="en-US" dirty="0">
                <a:ea typeface="Calibri"/>
                <a:cs typeface="Calibri"/>
              </a:rPr>
              <a:t>3D inhomogeneities</a:t>
            </a:r>
          </a:p>
          <a:p>
            <a:pPr marL="523875" lvl="2" indent="-342900"/>
            <a:r>
              <a:rPr lang="en-US" dirty="0">
                <a:ea typeface="Calibri"/>
                <a:cs typeface="Calibri"/>
              </a:rPr>
              <a:t>Computational demands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>
                <a:ea typeface="Calibri"/>
                <a:cs typeface="Calibri"/>
              </a:rPr>
              <a:t>=&gt; Better insight &amp; tools for neutron behavior in stellarators required</a:t>
            </a:r>
          </a:p>
          <a:p>
            <a:pPr marL="342900" lvl="1" indent="-342900"/>
            <a:endParaRPr lang="en-US" dirty="0">
              <a:ea typeface="Calibri"/>
              <a:cs typeface="Calibri"/>
            </a:endParaRPr>
          </a:p>
          <a:p>
            <a:pPr marL="342900" lvl="1" indent="-342900"/>
            <a:endParaRPr lang="en-US" dirty="0">
              <a:ea typeface="Calibri"/>
              <a:cs typeface="Calibri"/>
            </a:endParaRPr>
          </a:p>
          <a:p>
            <a:pPr lvl="1"/>
            <a:endParaRPr lang="en-US" dirty="0">
              <a:ea typeface="Calibri"/>
              <a:cs typeface="Calibri"/>
            </a:endParaRPr>
          </a:p>
          <a:p>
            <a:pPr lvl="1"/>
            <a:endParaRPr lang="en-US" dirty="0">
              <a:ea typeface="Calibri"/>
              <a:cs typeface="Calibri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>
              <a:cs typeface="Calibri"/>
            </a:endParaRPr>
          </a:p>
          <a:p>
            <a:pPr lvl="1"/>
            <a:endParaRPr lang="en-US" dirty="0">
              <a:cs typeface="Calibri"/>
            </a:endParaRP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>
              <a:cs typeface="Calibri"/>
            </a:endParaRP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27324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FF566-C8B2-A895-BED3-299FF7BD7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Discontinuous-</a:t>
            </a:r>
            <a:r>
              <a:rPr lang="en-US" dirty="0" err="1"/>
              <a:t>Galerkin</a:t>
            </a:r>
            <a:r>
              <a:rPr lang="en-US" dirty="0"/>
              <a:t> based model</a:t>
            </a:r>
            <a:endParaRPr lang="en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97937E3-886C-00BE-0622-C7039F46441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1800" dirty="0"/>
                  <a:t>Multigroup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1800" dirty="0"/>
                  <a:t>Discrete Ordinates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1800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1800" dirty="0"/>
                  <a:t>Arbitrary order anisotropic scattering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1800" dirty="0"/>
                  <a:t>Higher-order DG finite elements (1D, 2D, 3D)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1800" dirty="0"/>
                  <a:t>Stellarator boundary conditions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1800" dirty="0"/>
                  <a:t>Details are in </a:t>
                </a:r>
                <a:r>
                  <a:rPr lang="en-US" sz="1800" dirty="0">
                    <a:hlinkClick r:id="rId2"/>
                  </a:rPr>
                  <a:t>https://arxiv.org/abs/2411.16369</a:t>
                </a:r>
                <a:r>
                  <a:rPr lang="en-US" sz="1800" dirty="0"/>
                  <a:t>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NL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97937E3-886C-00BE-0622-C7039F4644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694" t="-2708"/>
                </a:stretch>
              </a:blipFill>
            </p:spPr>
            <p:txBody>
              <a:bodyPr/>
              <a:lstStyle/>
              <a:p>
                <a:r>
                  <a:rPr lang="en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utoShape 2">
            <a:extLst>
              <a:ext uri="{FF2B5EF4-FFF2-40B4-BE49-F238E27FC236}">
                <a16:creationId xmlns:a16="http://schemas.microsoft.com/office/drawing/2014/main" id="{B0A24CF6-CB13-603D-DEA6-E9086804A7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L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8C64443-70A2-E080-2628-61EA7F7D96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21109" y="926305"/>
            <a:ext cx="3202932" cy="10645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A6BB37-D7DB-06A1-5128-876D067C9AA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9832" y="2932150"/>
            <a:ext cx="2262518" cy="1604654"/>
          </a:xfrm>
          <a:prstGeom prst="rect">
            <a:avLst/>
          </a:prstGeom>
        </p:spPr>
      </p:pic>
      <p:pic>
        <p:nvPicPr>
          <p:cNvPr id="12" name="Picture 11" descr="A blue and red waves&#10;&#10;AI-generated content may be incorrect.">
            <a:extLst>
              <a:ext uri="{FF2B5EF4-FFF2-40B4-BE49-F238E27FC236}">
                <a16:creationId xmlns:a16="http://schemas.microsoft.com/office/drawing/2014/main" id="{5CAAF942-E422-0F63-B9EA-E7B550E3863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1073"/>
            <a:ext cx="2801292" cy="157572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FE067C0B-9A36-5DF2-3B72-263D20611BC6}"/>
              </a:ext>
            </a:extLst>
          </p:cNvPr>
          <p:cNvGrpSpPr/>
          <p:nvPr/>
        </p:nvGrpSpPr>
        <p:grpSpPr>
          <a:xfrm>
            <a:off x="7239678" y="2068489"/>
            <a:ext cx="1829709" cy="1647080"/>
            <a:chOff x="7219950" y="2156570"/>
            <a:chExt cx="1829709" cy="164708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B0C74D3-B11A-DC0C-4169-1713FDAB0F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909" b="681"/>
            <a:stretch/>
          </p:blipFill>
          <p:spPr>
            <a:xfrm>
              <a:off x="7322575" y="2156570"/>
              <a:ext cx="1727084" cy="1551052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C123F90-26B6-26F6-31CE-7997E9979E2B}"/>
                </a:ext>
              </a:extLst>
            </p:cNvPr>
            <p:cNvSpPr/>
            <p:nvPr/>
          </p:nvSpPr>
          <p:spPr>
            <a:xfrm>
              <a:off x="7219950" y="3651250"/>
              <a:ext cx="381000" cy="152400"/>
            </a:xfrm>
            <a:prstGeom prst="rect">
              <a:avLst/>
            </a:prstGeom>
            <a:solidFill>
              <a:srgbClr val="EEE8E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NL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6186B52C-4889-5E9F-0284-495146DA1BAD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0036" y="2759501"/>
            <a:ext cx="2262518" cy="17597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92B569C-0B41-5E39-A891-4E97224B598A}"/>
                  </a:ext>
                </a:extLst>
              </p:cNvPr>
              <p:cNvSpPr txBox="1"/>
              <p:nvPr/>
            </p:nvSpPr>
            <p:spPr>
              <a:xfrm>
                <a:off x="4561904" y="1785011"/>
                <a:ext cx="2660650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14.1 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MeV</m:t>
                      </m:r>
                    </m:oMath>
                  </m:oMathPara>
                </a14:m>
                <a:endParaRPr lang="en-NL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92B569C-0B41-5E39-A891-4E97224B5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1904" y="1785011"/>
                <a:ext cx="2660650" cy="30008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F2C63BF-1997-AC2C-39EC-DE620D3CE4D7}"/>
                  </a:ext>
                </a:extLst>
              </p:cNvPr>
              <p:cNvSpPr txBox="1"/>
              <p:nvPr/>
            </p:nvSpPr>
            <p:spPr>
              <a:xfrm>
                <a:off x="7413419" y="1785019"/>
                <a:ext cx="2660650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Thermal</m:t>
                      </m:r>
                    </m:oMath>
                  </m:oMathPara>
                </a14:m>
                <a:endParaRPr lang="en-NL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F2C63BF-1997-AC2C-39EC-DE620D3CE4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3419" y="1785019"/>
                <a:ext cx="2660650" cy="30008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NL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F6B0F9FD-57BB-71F7-D4D7-AC6CFD22CB3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35500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7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6" grpId="0" uiExpand="1"/>
      <p:bldP spid="17" grpId="0" uiExpan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9720E-25BC-770E-BBE6-8B84694C3C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AD874-06EC-EF25-CDBA-2489172D0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description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871B85-C7C2-F4E8-D65B-D1F4FC680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C++ with Eigen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Python bindings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Extensive documentation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JSON &amp; HDF5 I/O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u="sng" dirty="0"/>
              <a:t>Will be open source</a:t>
            </a:r>
            <a:endParaRPr lang="en-NL" sz="1800" u="sng" dirty="0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26E71C2A-993D-DDF2-4BC1-2630F23859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L"/>
          </a:p>
        </p:txBody>
      </p:sp>
      <p:pic>
        <p:nvPicPr>
          <p:cNvPr id="19" name="Picture 18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28E5811E-CBDF-A4FE-6FE5-A766C7C0A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85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D3F5B-E696-35ED-40BF-5F28F5406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mesh of a curved object&#10;&#10;AI-generated content may be incorrect.">
            <a:extLst>
              <a:ext uri="{FF2B5EF4-FFF2-40B4-BE49-F238E27FC236}">
                <a16:creationId xmlns:a16="http://schemas.microsoft.com/office/drawing/2014/main" id="{E92F2CB2-CCCB-4AF9-89FC-667B6590D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48982" y="-28578"/>
            <a:ext cx="4596351" cy="4596351"/>
          </a:xfrm>
          <a:prstGeom prst="rect">
            <a:avLst/>
          </a:prstGeom>
        </p:spPr>
      </p:pic>
      <p:pic>
        <p:nvPicPr>
          <p:cNvPr id="12" name="Picture 11" descr="A wireframe of a tube&#10;&#10;AI-generated content may be incorrect.">
            <a:extLst>
              <a:ext uri="{FF2B5EF4-FFF2-40B4-BE49-F238E27FC236}">
                <a16:creationId xmlns:a16="http://schemas.microsoft.com/office/drawing/2014/main" id="{8047AFE6-852F-B02D-9BB6-B01BA3D0A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47649" y="-28578"/>
            <a:ext cx="4596351" cy="45963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0D8198-A0E9-B1E9-8487-F125DF1A2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Geometry generation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E8262D-D43E-B26F-EC61-3479235A64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In principle, can import tetrahedral / triangular mesh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Separate smaller code for stellarator geometry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Fourier fitting of extension from LCFS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High-quality meshes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Also coils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u="sng" dirty="0"/>
              <a:t>Will also be open source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NL" sz="1800" u="sng" dirty="0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FA5A09D1-76FA-D687-AB83-468B5D07D78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L"/>
          </a:p>
        </p:txBody>
      </p:sp>
      <p:pic>
        <p:nvPicPr>
          <p:cNvPr id="19" name="Picture 18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94E90B62-5A3B-F24F-C2FC-1379DC872E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369" y="4020624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52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37513-F946-E823-7A05-5AA24D58E1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EE09E-0425-CCD1-03FF-C7D31A461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Verification</a:t>
            </a:r>
            <a:endParaRPr lang="en-NL" u="s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5CB62-733F-016D-29C2-AE759ACD4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Analytical verification of spatial &amp; angular discretization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800" dirty="0"/>
              <a:t>Verification with multigroup mode of </a:t>
            </a:r>
            <a:r>
              <a:rPr lang="en-US" sz="1800" dirty="0" err="1"/>
              <a:t>OpenMC</a:t>
            </a:r>
            <a:r>
              <a:rPr lang="en-US" sz="1800" dirty="0"/>
              <a:t> for scattering problems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u="sng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NL" sz="1800" u="sng" dirty="0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C76777D2-43B6-F1E9-C2FE-B00EFA1616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L"/>
          </a:p>
        </p:txBody>
      </p:sp>
      <p:pic>
        <p:nvPicPr>
          <p:cNvPr id="19" name="Picture 18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2AEF063E-7803-440D-0255-541EF025A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37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5FB86-3F09-3E3D-F62A-B74E55B08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90EDC-7893-0A75-B6E5-9812493C7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Analytical verification in slab</a:t>
            </a:r>
            <a:endParaRPr lang="en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5A95FBA-6068-4295-F47F-FC892830AAB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1800" dirty="0"/>
                  <a:t>Higher order elements provide optimal convergence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1800" dirty="0"/>
                  <a:t>Can reduce number of elements significantly compared to linear DG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1800" dirty="0"/>
                  <a:t>Angular: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∝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NL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5A95FBA-6068-4295-F47F-FC892830AA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694" t="-2708"/>
                </a:stretch>
              </a:blipFill>
            </p:spPr>
            <p:txBody>
              <a:bodyPr/>
              <a:lstStyle/>
              <a:p>
                <a:r>
                  <a:rPr lang="en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utoShape 2">
            <a:extLst>
              <a:ext uri="{FF2B5EF4-FFF2-40B4-BE49-F238E27FC236}">
                <a16:creationId xmlns:a16="http://schemas.microsoft.com/office/drawing/2014/main" id="{0FB8988F-6236-D3D6-6217-3D517F8997C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L"/>
          </a:p>
        </p:txBody>
      </p:sp>
      <p:pic>
        <p:nvPicPr>
          <p:cNvPr id="19" name="Picture 18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E72BB25D-FD4C-784F-6258-77BFC6FBE8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703" y="4049203"/>
            <a:ext cx="1094297" cy="1094297"/>
          </a:xfrm>
          <a:prstGeom prst="rect">
            <a:avLst/>
          </a:prstGeom>
        </p:spPr>
      </p:pic>
      <p:pic>
        <p:nvPicPr>
          <p:cNvPr id="5" name="Content Placeholder 6" descr="A graph with colorful lines&#10;&#10;AI-generated content may be incorrect.">
            <a:extLst>
              <a:ext uri="{FF2B5EF4-FFF2-40B4-BE49-F238E27FC236}">
                <a16:creationId xmlns:a16="http://schemas.microsoft.com/office/drawing/2014/main" id="{89743652-432E-732E-D166-A9B433BE32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561" y="2005428"/>
            <a:ext cx="3397535" cy="2448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57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Kantoorthema">
  <a:themeElements>
    <a:clrScheme name="TUe_PPT_V2">
      <a:dk1>
        <a:sysClr val="windowText" lastClr="000000"/>
      </a:dk1>
      <a:lt1>
        <a:sysClr val="window" lastClr="FFFFFF"/>
      </a:lt1>
      <a:dk2>
        <a:srgbClr val="C81919"/>
      </a:dk2>
      <a:lt2>
        <a:srgbClr val="101073"/>
      </a:lt2>
      <a:accent1>
        <a:srgbClr val="C81919"/>
      </a:accent1>
      <a:accent2>
        <a:srgbClr val="9E9EB1"/>
      </a:accent2>
      <a:accent3>
        <a:srgbClr val="0092B5"/>
      </a:accent3>
      <a:accent4>
        <a:srgbClr val="FF9A00"/>
      </a:accent4>
      <a:accent5>
        <a:srgbClr val="101073"/>
      </a:accent5>
      <a:accent6>
        <a:srgbClr val="CEDF00"/>
      </a:accent6>
      <a:hlink>
        <a:srgbClr val="0563C1"/>
      </a:hlink>
      <a:folHlink>
        <a:srgbClr val="954F72"/>
      </a:folHlink>
    </a:clrScheme>
    <a:fontScheme name="TUe_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Ue_16x9.potx" id="{9370F84E-7576-4FDA-B736-A09996DF8429}" vid="{ED81D3C9-A1FB-4E5B-AF38-E92F700A58F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d024c05-7945-4ac1-9cc3-716220b6cc02" xsi:nil="true"/>
    <lcf76f155ced4ddcb4097134ff3c332f xmlns="6d625785-42e5-40a3-b03d-802bc6493bd9">
      <Terms xmlns="http://schemas.microsoft.com/office/infopath/2007/PartnerControls"/>
    </lcf76f155ced4ddcb4097134ff3c332f>
  </documentManagement>
</p:properties>
</file>

<file path=customXml/item10.xml><?xml version="1.0" encoding="utf-8"?>
<TemplafySlideTemplateConfiguration><![CDATA[{"slideVersion":1,"isValidatorEnabled":false,"isLocked":false,"elementsMetadata":[{"type":"shape","elementConfiguration":{"inheritDimensions":"{{InheritDimensions.InheritNone}}","width":"4.91 cm","height":"9.66 cm","image":"{{DataSources.PowerPointInstructions[\"Instructions\"].Image}}","visibility":"{{IfElse(Form.ShowPowerPointInstructions, VisibilityType.Visible, VisibilityType.Hidden)}}","type":"image","disableUpdates":false}}],"slideId":"638351419723532317","enableDocumentContentUpdater":false,"version":"2.0"}]]></TemplafySlideTemplateConfiguration>
</file>

<file path=customXml/item11.xml><?xml version="1.0" encoding="utf-8"?>
<TemplafySlideFormConfiguration><![CDATA[{"formFields":[{"helpTexts":{},"spacing":{},"shareValue":false,"type":"checkBox","name":"ShowPowerPointInstructions","label":"Show PowerPoint instructions"}],"formDataEntries":[]}]]></TemplafySlideFormConfiguration>
</file>

<file path=customXml/item12.xml><?xml version="1.0" encoding="utf-8"?>
<TemplafySlideFormConfiguration><![CDATA[{"formFields":[{"helpTexts":{},"spacing":{},"shareValue":false,"type":"checkBox","name":"ShowPowerPointInstructions","label":"Show PowerPoint instructions"}],"formDataEntries":[]}]]></TemplafySlideFormConfiguration>
</file>

<file path=customXml/item13.xml><?xml version="1.0" encoding="utf-8"?>
<TemplafySlideTemplateConfiguration><![CDATA[{"slideVersion":1,"isValidatorEnabled":false,"isLocked":false,"elementsMetadata":[{"type":"shape","elementConfiguration":{"inheritDimensions":"{{InheritDimensions.InheritNone}}","width":"4.91 cm","height":"9.66 cm","image":"{{DataSources.PowerPointInstructions[\"Instructions\"].Image}}","visibility":"{{IfElse(Form.ShowPowerPointInstructions, VisibilityType.Visible, VisibilityType.Hidden)}}","type":"image","disableUpdates":false}}],"slideId":"638351419723532317","enableDocumentContentUpdater":false,"version":"2.0"}]]></TemplafySlideTemplateConfiguration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503DE618DB0A0C46A666FD2065503EE5" ma:contentTypeVersion="18" ma:contentTypeDescription="Crear nuevo documento." ma:contentTypeScope="" ma:versionID="a55d6e1f82753bc75c1276a45bfc3239">
  <xsd:schema xmlns:xsd="http://www.w3.org/2001/XMLSchema" xmlns:xs="http://www.w3.org/2001/XMLSchema" xmlns:p="http://schemas.microsoft.com/office/2006/metadata/properties" xmlns:ns2="6d625785-42e5-40a3-b03d-802bc6493bd9" xmlns:ns3="ed024c05-7945-4ac1-9cc3-716220b6cc02" targetNamespace="http://schemas.microsoft.com/office/2006/metadata/properties" ma:root="true" ma:fieldsID="57071e801e9544907012f04dcc364622" ns2:_="" ns3:_="">
    <xsd:import namespace="6d625785-42e5-40a3-b03d-802bc6493bd9"/>
    <xsd:import namespace="ed024c05-7945-4ac1-9cc3-716220b6cc0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625785-42e5-40a3-b03d-802bc6493b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d06a5c8c-1a73-4ba3-b11e-d38f132e128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24c05-7945-4ac1-9cc3-716220b6cc02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2d51215-bb1d-46df-9824-fec85c9f8692}" ma:internalName="TaxCatchAll" ma:showField="CatchAllData" ma:web="ed024c05-7945-4ac1-9cc3-716220b6cc0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TemplafyTemplateConfiguration><![CDATA[{"elementsMetadata":[{"type":"shape","id":"35d0ee7a-0093-47a5-8a8f-a2f5210d1b94","elementConfiguration":{"binding":"{{Form.Title}}","visibility":"","type":"text","disableUpdates":false}},{"type":"shape","id":"a6371588-b18a-4ca5-8970-2656ce7fc97c","elementConfiguration":{"binding":"{{UserProfile.Department}}","visibility":"","type":"text","disableUpdates":false}},{"type":"shape","id":"255eb39e-3c73-49be-a928-20a0e38b3fb0","elementConfiguration":{"binding":"{{UserProfile.DisplayName}}, {{UserProfile.JobTitle}}","visibility":"","type":"text","disableUpdates":false}},{"type":"shape","id":"471f1293-025a-4f8a-8426-989ee688c621","elementConfiguration":{"binding":"{{Form.Title}}","visibility":"","type":"text","disableUpdates":false}},{"type":"shape","id":"356afd61-94cb-4be9-b9e2-b977801db507","elementConfiguration":{"binding":"{{Form.Subtitle}}","visibility":"","type":"text","disableUpdates":false}},{"type":"shape","id":"2fdef469-f185-4d72-96a8-63db850b378b","elementConfiguration":{"inheritDimensions":"{{InheritDimensions.InheritNone}}","width":"4.91 cm","height":"9.66 cm","image":"{{DataSources.PowerPointInstructions[\"Instructions\"].Image}}","visibility":"{{IfElse(Form.ShowPowerPointInstructions, VisibilityType.Visible, VisibilityType.Hidden)}}","type":"image","disableUpdates":false}},{"type":"shape","id":"ccf2be9e-fd78-405c-bb3c-f6a95c43dbb4","elementConfiguration":{"binding":"{{UserProfile.Department}}","visibility":"","type":"text","disableUpdates":false}},{"type":"shape","id":"8013a657-6ab1-4231-808f-81f2c533f02c","elementConfiguration":{"binding":"{{UserProfile.DisplayName}}, {{UserProfile.JobTitle}}","visibility":"","type":"text","disableUpdates":false}},{"type":"shape","id":"f793e05a-3a4e-48f3-9441-77ce291c9f50","elementConfiguration":{"binding":"{{Form.Title}}","visibility":"","type":"text","disableUpdates":false}},{"type":"shape","id":"c7b4924b-88f2-426d-8b3c-9e4edd9cf969","elementConfiguration":{"binding":"{{Form.Subtitle}}","visibility":"","type":"text","disableUpdates":false}},{"type":"shape","id":"9b123913-613e-4bcc-8bf2-ff74e581764c","elementConfiguration":{"inheritDimensions":"{{InheritDimensions.InheritNone}}","width":"4.91 cm","height":"9.66 cm","image":"{{DataSources.PowerPointInstructions[\"Instructions\"].Image}}","visibility":"{{IfElse(Form.ShowPowerPointInstructions, VisibilityType.Visible, VisibilityType.Hidden)}}","type":"image","disableUpdates":false}},{"type":"shape","id":"c823e38c-ea29-40ab-9625-4eff780cd0db","elementConfiguration":{"binding":"{{UserProfile.Department}}","visibility":"","type":"text","disableUpdates":false}},{"type":"shape","id":"be2c9aa1-b1e6-4972-8dba-fa3341b41c69","elementConfiguration":{"binding":"{{Form.Title}}","visibility":"","type":"text","disableUpdates":false}},{"type":"shape","id":"63fa2c77-96e1-4db1-9965-703f870f1abf","elementConfiguration":{"binding":"{{Form.Subtitle}}","visibility":"","type":"text","disableUpdates":false}},{"type":"shape","id":"8577bca8-a399-40d8-9fc4-839a942b586a","elementConfiguration":{"binding":"{{UserProfile.DisplayName}}, {{UserProfile.JobTitle}}","visibility":"","type":"text","disableUpdates":false}},{"type":"shape","id":"4f9974c6-2f1e-450f-840e-1699bfd9e6f9","elementConfiguration":{"inheritDimensions":"{{InheritDimensions.InheritNone}}","width":"4.91 cm","height":"9.66 cm","image":"{{DataSources.PowerPointInstructions[\"Instructions\"].Image}}","visibility":"{{IfElse(Form.ShowPowerPointInstructions, VisibilityType.Visible, VisibilityType.Hidden)}}","type":"image","disableUpdates":false}},{"type":"shape","id":"e047443c-eeee-4f90-9804-af6684754479","elementConfiguration":{"inheritDimensions":"{{InheritDimensions.InheritNone}}","width":"4.91 cm","height":"9.66 cm","image":"{{DataSources.PowerPointInstructions[\"Instructions\"].Image}}","visibility":"{{IfElse(Form.ShowPowerPointInstructions, VisibilityType.Visible, VisibilityType.Hidden)}}","type":"image","disableUpdates":false}},{"type":"shape","id":"5550a515-27b7-4384-b69b-757a49dec88c","elementConfiguration":{"inheritDimensions":"{{InheritDimensions.InheritNone}}","width":"4.91 cm","height":"9.66 cm","image":"{{DataSources.PowerPointInstructions[\"Instructions\"].Image}}","visibility":"{{IfElse(Form.ShowPowerPointInstructions, VisibilityType.Visible, VisibilityType.Hidden)}}","type":"image","disableUpdates":false}},{"type":"shape","id":"890cc6b7-96e2-4896-b8fa-960ce2543bed","elementConfiguration":{"inheritDimensions":"{{InheritDimensions.InheritNone}}","width":"4.91 cm","height":"9.66 cm","image":"{{DataSources.PowerPointInstructions[\"Instructions\"].Image}}","visibility":"{{IfElse(Form.ShowPowerPointInstructions, VisibilityType.Visible, VisibilityType.Hidden)}}","type":"image","disableUpdates":false}},{"type":"shape","id":"950ce5c3-9211-4b17-8267-9e2d10c555eb","elementConfiguration":{"inheritDimensions":"{{InheritDimensions.InheritNone}}","width":"4.91 cm","height":"9.66 cm","image":"{{DataSources.PowerPointInstructions[\"Instructions\"].Image}}","visibility":"{{IfElse(Form.ShowPowerPointInstructions, VisibilityType.Visible, VisibilityType.Hidden)}}","type":"image","disableUpdates":false}},{"type":"shape","id":"069ee1b1-26a6-4dd8-80d6-8eeeffc7ba87","elementConfiguration":{"inheritDimensions":"{{InheritDimensions.InheritNone}}","width":"4.91 cm","height":"9.66 cm","image":"{{DataSources.PowerPointInstructions[\"Instructions\"].Image}}","visibility":"{{IfElse(Form.ShowPowerPointInstructions, VisibilityType.Visible, VisibilityType.Hidden)}}","type":"image","disableUpdates":false}}],"transformationConfigurations":[{"documentName":"TUe presentation {{StringJoin(\" \", Form.Title, Form.Subtitle)}}","type":"documentName"},{"language":"{{Form.Language.Language}}","disableUpdates":false,"type":"proofingLanguage"}],"templateName":"TUe 16x9 Dynamic","templateDescription":"","enableDocumentContentUpdater":true,"version":"2.0"}]]></TemplafyTemplateConfiguration>
</file>

<file path=customXml/item5.xml><?xml version="1.0" encoding="utf-8"?>
<TemplafySlideFormConfiguration><![CDATA[{"formFields":[{"helpTexts":{},"spacing":{},"shareValue":false,"type":"checkBox","name":"ShowPowerPointInstructions","label":"Show PowerPoint instructions"}],"formDataEntries":[]}]]></TemplafySlideFormConfiguration>
</file>

<file path=customXml/item6.xml><?xml version="1.0" encoding="utf-8"?>
<TemplafySlideTemplateConfiguration><![CDATA[{"slideVersion":1,"isValidatorEnabled":false,"isLocked":false,"elementsMetadata":[{"type":"shape","elementConfiguration":{"inheritDimensions":"{{InheritDimensions.InheritNone}}","width":"4.91 cm","height":"9.66 cm","image":"{{DataSources.PowerPointInstructions[\"Instructions\"].Image}}","visibility":"{{IfElse(Form.ShowPowerPointInstructions, VisibilityType.Visible, VisibilityType.Hidden)}}","type":"image","disableUpdates":false}}],"slideId":"638351419723532317","enableDocumentContentUpdater":false,"version":"2.0"}]]></TemplafySlideTemplateConfiguration>
</file>

<file path=customXml/item7.xml><?xml version="1.0" encoding="utf-8"?>
<TemplafyFormConfiguration><![CDATA[{"formFields":[{"required":false,"placeholder":"","lines":1,"shareValue":false,"type":"textBox","name":"Title","label":"Title"},{"required":false,"placeholder":"Write a subtitle or a date here","lines":1,"shareValue":false,"type":"textBox","name":"Subtitle","label":"Subtitle"},{"distinct":false,"hideIfNoUserInteractionRequired":false,"required":false,"defaultValue":"English (United States) (en-US)","autoSelectFirstOption":false,"helpTexts":{},"spacing":{},"shareValue":false,"type":"dropDown","dataSourceName":"Languages","dataSourceFieldName":"Name","name":"Language","label":"Language"},{"helpTexts":{},"spacing":{},"shareValue":false,"type":"checkBox","name":"ShowPowerPointInstructions","label":"Show PowerPoint instructions"}],"formDataEntries":[{"name":"Title","value":"48BKUhyTZTalDEV/Xjxb6WT/+YOyrZjnI11WV5XQbKI="},{"name":"Subtitle","value":"+fhNGk8N8vXnJAvaCs/g/g=="},{"name":"Language","value":"abeq91JDhYTls/ygBdNhWNG4z6ah1Z8NlH8bM4Qtj1w="},{"name":"ShowPowerPointInstructions","value":"Tckw27lFmp8FBgv74O4IDg=="}]}]]></TemplafyFormConfiguration>
</file>

<file path=customXml/item8.xml><?xml version="1.0" encoding="utf-8"?>
<TemplafySlideFormConfiguration><![CDATA[{"formFields":[{"required":false,"placeholder":"","lines":1,"shareValue":false,"type":"textBox","name":"Title","label":"Title"},{"required":false,"placeholder":"Write a subtitle or a date here","lines":1,"shareValue":false,"type":"textBox","name":"Subtitle","label":"Subtitle"}],"formDataEntries":[]}]]></TemplafySlideFormConfiguration>
</file>

<file path=customXml/item9.xml><?xml version="1.0" encoding="utf-8"?>
<TemplafySlideTemplateConfiguration><![CDATA[{"slideVersion":1,"isValidatorEnabled":false,"isLocked":false,"elementsMetadata":[{"type":"shape","elementConfiguration":{"binding":"{{UserProfile.Department}}","visibility":"","type":"text","disableUpdates":false}},{"type":"shape","elementConfiguration":{"binding":"{{UserProfile.DisplayName}}, {{UserProfile.JobTitle}}","visibility":"","type":"text","disableUpdates":false}},{"type":"shape","elementConfiguration":{"binding":"{{Form.Title}}","visibility":"","type":"text","disableUpdates":false}},{"type":"shape","elementConfiguration":{"binding":"{{Form.Subtitle}}","visibility":"","type":"text","disableUpdates":false}}],"slideId":"638351419723211212","enableDocumentContentUpdater":false,"version":"2.0"}]]></TemplafySlideTemplateConfiguration>
</file>

<file path=customXml/itemProps1.xml><?xml version="1.0" encoding="utf-8"?>
<ds:datastoreItem xmlns:ds="http://schemas.openxmlformats.org/officeDocument/2006/customXml" ds:itemID="{798BD6EC-9107-4563-AC4A-8434E9808CDB}">
  <ds:schemaRefs>
    <ds:schemaRef ds:uri="http://schemas.microsoft.com/office/2006/metadata/properties"/>
    <ds:schemaRef ds:uri="6463af56-b0a7-4fb6-9a54-63bfa3b94fee"/>
    <ds:schemaRef ds:uri="http://schemas.microsoft.com/office/infopath/2007/PartnerControls"/>
    <ds:schemaRef ds:uri="http://purl.org/dc/dcmitype/"/>
    <ds:schemaRef ds:uri="http://schemas.microsoft.com/office/2006/documentManagement/types"/>
    <ds:schemaRef ds:uri="7ab3a178-c267-412b-b348-ecea94cde2ae"/>
    <ds:schemaRef ds:uri="http://schemas.openxmlformats.org/package/2006/metadata/core-properties"/>
    <ds:schemaRef ds:uri="http://www.w3.org/XML/1998/namespace"/>
    <ds:schemaRef ds:uri="http://purl.org/dc/terms/"/>
    <ds:schemaRef ds:uri="http://purl.org/dc/elements/1.1/"/>
  </ds:schemaRefs>
</ds:datastoreItem>
</file>

<file path=customXml/itemProps10.xml><?xml version="1.0" encoding="utf-8"?>
<ds:datastoreItem xmlns:ds="http://schemas.openxmlformats.org/officeDocument/2006/customXml" ds:itemID="{8B324138-22B9-4351-AA4E-77A7C245814D}">
  <ds:schemaRefs/>
</ds:datastoreItem>
</file>

<file path=customXml/itemProps11.xml><?xml version="1.0" encoding="utf-8"?>
<ds:datastoreItem xmlns:ds="http://schemas.openxmlformats.org/officeDocument/2006/customXml" ds:itemID="{2E9CA9CB-10D1-44AC-848A-655EFC5A978B}">
  <ds:schemaRefs/>
</ds:datastoreItem>
</file>

<file path=customXml/itemProps12.xml><?xml version="1.0" encoding="utf-8"?>
<ds:datastoreItem xmlns:ds="http://schemas.openxmlformats.org/officeDocument/2006/customXml" ds:itemID="{5A28AD13-A681-4934-879A-9D60DE612225}">
  <ds:schemaRefs/>
</ds:datastoreItem>
</file>

<file path=customXml/itemProps13.xml><?xml version="1.0" encoding="utf-8"?>
<ds:datastoreItem xmlns:ds="http://schemas.openxmlformats.org/officeDocument/2006/customXml" ds:itemID="{7B2C0E00-848D-4E40-BE20-4FF729D86529}">
  <ds:schemaRefs/>
</ds:datastoreItem>
</file>

<file path=customXml/itemProps2.xml><?xml version="1.0" encoding="utf-8"?>
<ds:datastoreItem xmlns:ds="http://schemas.openxmlformats.org/officeDocument/2006/customXml" ds:itemID="{30B7C04D-9D5F-4F98-B86E-9544BFD141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B10CF5-4686-4E1A-AAF7-5BE96F755341}"/>
</file>

<file path=customXml/itemProps4.xml><?xml version="1.0" encoding="utf-8"?>
<ds:datastoreItem xmlns:ds="http://schemas.openxmlformats.org/officeDocument/2006/customXml" ds:itemID="{9095741A-CCDF-4B58-ADBB-E7CDCD30ED42}">
  <ds:schemaRefs/>
</ds:datastoreItem>
</file>

<file path=customXml/itemProps5.xml><?xml version="1.0" encoding="utf-8"?>
<ds:datastoreItem xmlns:ds="http://schemas.openxmlformats.org/officeDocument/2006/customXml" ds:itemID="{76B7C933-4303-4B82-ACD3-33D2E0D72654}">
  <ds:schemaRefs/>
</ds:datastoreItem>
</file>

<file path=customXml/itemProps6.xml><?xml version="1.0" encoding="utf-8"?>
<ds:datastoreItem xmlns:ds="http://schemas.openxmlformats.org/officeDocument/2006/customXml" ds:itemID="{17ABE9E0-A325-4362-9FFE-C964BFCDE725}">
  <ds:schemaRefs/>
</ds:datastoreItem>
</file>

<file path=customXml/itemProps7.xml><?xml version="1.0" encoding="utf-8"?>
<ds:datastoreItem xmlns:ds="http://schemas.openxmlformats.org/officeDocument/2006/customXml" ds:itemID="{FB08C246-4216-47B9-B943-2D4F1A392C3F}">
  <ds:schemaRefs/>
</ds:datastoreItem>
</file>

<file path=customXml/itemProps8.xml><?xml version="1.0" encoding="utf-8"?>
<ds:datastoreItem xmlns:ds="http://schemas.openxmlformats.org/officeDocument/2006/customXml" ds:itemID="{E22112E6-AF60-4FEE-A678-B0527B829FEA}">
  <ds:schemaRefs/>
</ds:datastoreItem>
</file>

<file path=customXml/itemProps9.xml><?xml version="1.0" encoding="utf-8"?>
<ds:datastoreItem xmlns:ds="http://schemas.openxmlformats.org/officeDocument/2006/customXml" ds:itemID="{FAEDB3C7-58C7-4C5D-B8C9-0AE86470D45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</TotalTime>
  <Words>485</Words>
  <Application>Microsoft Office PowerPoint</Application>
  <PresentationFormat>On-screen Show (16:9)</PresentationFormat>
  <Paragraphs>141</Paragraphs>
  <Slides>22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Kantoorthema</vt:lpstr>
      <vt:lpstr>PowerPoint Presentation</vt:lpstr>
      <vt:lpstr>Stellarator design and optimisation</vt:lpstr>
      <vt:lpstr>Where do neutronics come in?</vt:lpstr>
      <vt:lpstr>Why is it not considered earlier?</vt:lpstr>
      <vt:lpstr>Discontinuous-Galerkin based model</vt:lpstr>
      <vt:lpstr>Code description</vt:lpstr>
      <vt:lpstr>Geometry generation</vt:lpstr>
      <vt:lpstr>Verification</vt:lpstr>
      <vt:lpstr>Analytical verification in slab</vt:lpstr>
      <vt:lpstr>Anisotropic multigroup scattering</vt:lpstr>
      <vt:lpstr>Key takeaway</vt:lpstr>
      <vt:lpstr>“Validation”</vt:lpstr>
      <vt:lpstr>Breeding blanket </vt:lpstr>
      <vt:lpstr>Breeding blanket </vt:lpstr>
      <vt:lpstr>Takeaway </vt:lpstr>
      <vt:lpstr>Stellarator results</vt:lpstr>
      <vt:lpstr>Stellarator results</vt:lpstr>
      <vt:lpstr>Result intermediate layer</vt:lpstr>
      <vt:lpstr>Through-blanket transport (II)</vt:lpstr>
      <vt:lpstr>Takeaway</vt:lpstr>
      <vt:lpstr>Summary &amp; future work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Wouter Termaat</dc:creator>
  <cp:lastModifiedBy>Bogaarts, Timo</cp:lastModifiedBy>
  <cp:revision>21</cp:revision>
  <dcterms:created xsi:type="dcterms:W3CDTF">2024-04-08T08:22:39Z</dcterms:created>
  <dcterms:modified xsi:type="dcterms:W3CDTF">2025-04-07T13:43:51Z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0x010100503DE618DB0A0C46A666FD2065503EE5</vt:lpwstr>
  </property>
  <property fmtid="{D5CDD505-2E9C-101B-9397-08002B2CF9AE}" pid="3" name="MediaServiceImageTags">
    <vt:lpwstr/>
  </property>
  <property fmtid="{D5CDD505-2E9C-101B-9397-08002B2CF9AE}" pid="4" name="TemplafyTimeStamp">
    <vt:lpwstr>2023-11-09T15:52:52</vt:lpwstr>
  </property>
  <property fmtid="{D5CDD505-2E9C-101B-9397-08002B2CF9AE}" pid="5" name="TemplafyTenantId">
    <vt:lpwstr>tue</vt:lpwstr>
  </property>
  <property fmtid="{D5CDD505-2E9C-101B-9397-08002B2CF9AE}" pid="6" name="TemplafyTemplateId">
    <vt:lpwstr>773602689983971800</vt:lpwstr>
  </property>
  <property fmtid="{D5CDD505-2E9C-101B-9397-08002B2CF9AE}" pid="7" name="TemplafyUserProfileId">
    <vt:lpwstr>638170538027917752</vt:lpwstr>
  </property>
  <property fmtid="{D5CDD505-2E9C-101B-9397-08002B2CF9AE}" pid="8" name="TemplafyLanguageCode">
    <vt:lpwstr>en-US</vt:lpwstr>
  </property>
  <property fmtid="{D5CDD505-2E9C-101B-9397-08002B2CF9AE}" pid="9" name="TemplafyFromBlank">
    <vt:bool>false</vt:bool>
  </property>
</Properties>
</file>