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y="5143500" cx="9144000"/>
  <p:notesSz cx="6858000" cy="9144000"/>
  <p:embeddedFontLst>
    <p:embeddedFont>
      <p:font typeface="Gill Sans"/>
      <p:regular r:id="rId25"/>
      <p:bold r:id="rId26"/>
    </p:embeddedFont>
    <p:embeddedFont>
      <p:font typeface="Century Gothic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1" roundtripDataSignature="AMtx7mhTVNs218kNCtSoXwFHW2vS8NiF1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GillSans-bold.fntdata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1" Type="http://schemas.openxmlformats.org/officeDocument/2006/relationships/slide" Target="slides/slide17.xml"/><Relationship Id="rId3" Type="http://schemas.openxmlformats.org/officeDocument/2006/relationships/slideMaster" Target="slideMasters/slideMaster1.xml"/><Relationship Id="rId34" Type="http://schemas.openxmlformats.org/officeDocument/2006/relationships/customXml" Target="../customXml/item3.xml"/><Relationship Id="rId25" Type="http://schemas.openxmlformats.org/officeDocument/2006/relationships/font" Target="fonts/GillSans-regular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customXml" Target="../customXml/item2.xml"/><Relationship Id="rId20" Type="http://schemas.openxmlformats.org/officeDocument/2006/relationships/slide" Target="slides/slide16.xml"/><Relationship Id="rId2" Type="http://schemas.openxmlformats.org/officeDocument/2006/relationships/presProps" Target="presProps.xml"/><Relationship Id="rId29" Type="http://schemas.openxmlformats.org/officeDocument/2006/relationships/font" Target="fonts/CenturyGothic-italic.fntdata"/><Relationship Id="rId16" Type="http://schemas.openxmlformats.org/officeDocument/2006/relationships/slide" Target="slides/slide12.xml"/><Relationship Id="rId24" Type="http://schemas.openxmlformats.org/officeDocument/2006/relationships/slide" Target="slides/slide20.xml"/><Relationship Id="rId1" Type="http://schemas.openxmlformats.org/officeDocument/2006/relationships/theme" Target="theme/theme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customXml" Target="../customXml/item1.xml"/><Relationship Id="rId23" Type="http://schemas.openxmlformats.org/officeDocument/2006/relationships/slide" Target="slides/slide19.xml"/><Relationship Id="rId28" Type="http://schemas.openxmlformats.org/officeDocument/2006/relationships/font" Target="fonts/CenturyGothic-bold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31" Type="http://customschemas.google.com/relationships/presentationmetadata" Target="meta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22" Type="http://schemas.openxmlformats.org/officeDocument/2006/relationships/slide" Target="slides/slide18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7" Type="http://schemas.openxmlformats.org/officeDocument/2006/relationships/font" Target="fonts/CenturyGothic-regular.fntdata"/><Relationship Id="rId30" Type="http://schemas.openxmlformats.org/officeDocument/2006/relationships/font" Target="fonts/CenturyGothic-boldItalic.fntdata"/><Relationship Id="rId14" Type="http://schemas.openxmlformats.org/officeDocument/2006/relationships/slide" Target="slides/slide10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47844dae92_0_4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347844dae92_0_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2" name="Google Shape;252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47844dae92_0_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47844dae92_0_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47844dae92_0_1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47844dae92_0_1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47844dae92_0_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347844dae92_0_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47844dae92_0_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47844dae92_0_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47844dae92_0_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347844dae92_0_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419f7b0434_0_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0" name="Google Shape;330;g3419f7b0434_0_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47844dae92_0_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347844dae92_0_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419f7b0434_0_1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7" name="Google Shape;357;g3419f7b0434_0_1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419f7b0434_0_25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9" name="Google Shape;109;g3419f7b0434_0_25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en-US" sz="1100"/>
              <a:t>MCNP is a difficult license because it’s export controlled, and if you want to use it on a cluster then each admin must also have a license. 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347844dae92_0_1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347844dae92_0_1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7" name="Google Shape;137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19f7b0434_0_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5" name="Google Shape;155;g3419f7b0434_0_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419f7b0434_0_1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4" name="Google Shape;174;g3419f7b0434_0_1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MAGIC method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KIT contributed a version of this already, this is a subset of that capabilities, but avoids some of the more experimental changes that were contained in that version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47844dae92_0_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47844dae92_0_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47844dae92_0_1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347844dae92_0_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47844dae92_0_4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347844dae92_0_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C5G7 reactor geometry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Adjoint: we will sample an absorption location and see where the particle that was absorbed there might have come from.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/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" name="Google Shape;11;p32"/>
          <p:cNvSpPr/>
          <p:nvPr>
            <p:ph idx="2" type="pic"/>
          </p:nvPr>
        </p:nvSpPr>
        <p:spPr>
          <a:xfrm>
            <a:off x="4724400" y="1200150"/>
            <a:ext cx="3962400" cy="3314700"/>
          </a:xfrm>
          <a:prstGeom prst="rect">
            <a:avLst/>
          </a:prstGeom>
          <a:noFill/>
          <a:ln>
            <a:noFill/>
          </a:ln>
        </p:spPr>
      </p:sp>
      <p:sp>
        <p:nvSpPr>
          <p:cNvPr id="12" name="Google Shape;12;p32"/>
          <p:cNvSpPr txBox="1"/>
          <p:nvPr>
            <p:ph idx="12" type="sldNum"/>
          </p:nvPr>
        </p:nvSpPr>
        <p:spPr>
          <a:xfrm>
            <a:off x="8428216" y="4780052"/>
            <a:ext cx="258585" cy="248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TITLE_AND_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1"/>
          <p:cNvSpPr/>
          <p:nvPr/>
        </p:nvSpPr>
        <p:spPr>
          <a:xfrm>
            <a:off x="4572000" y="-125"/>
            <a:ext cx="4572000" cy="5143501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41"/>
          <p:cNvSpPr txBox="1"/>
          <p:nvPr>
            <p:ph type="title"/>
          </p:nvPr>
        </p:nvSpPr>
        <p:spPr>
          <a:xfrm>
            <a:off x="265500" y="1233175"/>
            <a:ext cx="4045200" cy="14823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9" name="Google Shape;49;p41"/>
          <p:cNvSpPr txBox="1"/>
          <p:nvPr>
            <p:ph idx="1" type="body"/>
          </p:nvPr>
        </p:nvSpPr>
        <p:spPr>
          <a:xfrm>
            <a:off x="265500" y="2803075"/>
            <a:ext cx="4045200" cy="1235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100"/>
              <a:buFont typeface="Arial"/>
              <a:buNone/>
              <a:defRPr sz="2100"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50" name="Google Shape;50;p41"/>
          <p:cNvSpPr txBox="1"/>
          <p:nvPr>
            <p:ph idx="2" type="body"/>
          </p:nvPr>
        </p:nvSpPr>
        <p:spPr>
          <a:xfrm>
            <a:off x="4939500" y="724074"/>
            <a:ext cx="3837000" cy="369510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51" name="Google Shape;51;p41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_ONLY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/>
          <p:nvPr>
            <p:ph idx="1" type="body"/>
          </p:nvPr>
        </p:nvSpPr>
        <p:spPr>
          <a:xfrm>
            <a:off x="311699" y="4230575"/>
            <a:ext cx="5998802" cy="60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None/>
              <a:defRPr/>
            </a:lvl1pPr>
          </a:lstStyle>
          <a:p/>
        </p:txBody>
      </p:sp>
      <p:sp>
        <p:nvSpPr>
          <p:cNvPr id="54" name="Google Shape;54;p42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_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3"/>
          <p:cNvSpPr txBox="1"/>
          <p:nvPr>
            <p:ph hasCustomPrompt="1" type="title"/>
          </p:nvPr>
        </p:nvSpPr>
        <p:spPr>
          <a:xfrm>
            <a:off x="311699" y="1106125"/>
            <a:ext cx="8520602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  <a:defRPr sz="1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57" name="Google Shape;57;p43"/>
          <p:cNvSpPr txBox="1"/>
          <p:nvPr>
            <p:ph idx="1" type="body"/>
          </p:nvPr>
        </p:nvSpPr>
        <p:spPr>
          <a:xfrm>
            <a:off x="311699" y="3152225"/>
            <a:ext cx="8520602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58" name="Google Shape;58;p43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4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IVNC_2019">
  <p:cSld name="3_IVNC_2019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5"/>
          <p:cNvSpPr txBox="1"/>
          <p:nvPr>
            <p:ph type="title"/>
          </p:nvPr>
        </p:nvSpPr>
        <p:spPr>
          <a:xfrm>
            <a:off x="228600" y="57150"/>
            <a:ext cx="8686800" cy="51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ill Sans"/>
              <a:buNone/>
              <a:defRPr b="1"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3" name="Google Shape;63;p45"/>
          <p:cNvSpPr txBox="1"/>
          <p:nvPr>
            <p:ph idx="1" type="body"/>
          </p:nvPr>
        </p:nvSpPr>
        <p:spPr>
          <a:xfrm>
            <a:off x="228600" y="685800"/>
            <a:ext cx="86868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683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683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683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683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683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64" name="Google Shape;64;p45"/>
          <p:cNvSpPr/>
          <p:nvPr/>
        </p:nvSpPr>
        <p:spPr>
          <a:xfrm>
            <a:off x="0" y="4863717"/>
            <a:ext cx="9144000" cy="279783"/>
          </a:xfrm>
          <a:prstGeom prst="rect">
            <a:avLst/>
          </a:prstGeom>
          <a:solidFill>
            <a:srgbClr val="4484C5">
              <a:alpha val="22745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45"/>
          <p:cNvSpPr txBox="1"/>
          <p:nvPr>
            <p:ph idx="12" type="sldNum"/>
          </p:nvPr>
        </p:nvSpPr>
        <p:spPr>
          <a:xfrm>
            <a:off x="8177545" y="4912667"/>
            <a:ext cx="301869" cy="288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</a:endParaRPr>
          </a:p>
        </p:txBody>
      </p:sp>
      <p:sp>
        <p:nvSpPr>
          <p:cNvPr id="66" name="Google Shape;66;p45"/>
          <p:cNvSpPr txBox="1"/>
          <p:nvPr/>
        </p:nvSpPr>
        <p:spPr>
          <a:xfrm>
            <a:off x="2937497" y="4836530"/>
            <a:ext cx="3269005" cy="3454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entury Gothic"/>
              <a:buNone/>
            </a:pPr>
            <a:r>
              <a:rPr b="0" i="0" lang="en-US" sz="16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Conference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75;p16" id="67" name="Google Shape;67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" y="4911168"/>
            <a:ext cx="1032097" cy="175183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45"/>
          <p:cNvSpPr/>
          <p:nvPr>
            <p:ph idx="2" type="pic"/>
          </p:nvPr>
        </p:nvSpPr>
        <p:spPr>
          <a:xfrm>
            <a:off x="228600" y="2057400"/>
            <a:ext cx="8686800" cy="257175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IVNC_2019">
  <p:cSld name="4_IVNC_2019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6"/>
          <p:cNvSpPr txBox="1"/>
          <p:nvPr>
            <p:ph type="title"/>
          </p:nvPr>
        </p:nvSpPr>
        <p:spPr>
          <a:xfrm>
            <a:off x="228600" y="57150"/>
            <a:ext cx="8686800" cy="51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ill Sans"/>
              <a:buNone/>
              <a:defRPr b="1"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1" name="Google Shape;71;p46"/>
          <p:cNvSpPr txBox="1"/>
          <p:nvPr>
            <p:ph idx="1" type="body"/>
          </p:nvPr>
        </p:nvSpPr>
        <p:spPr>
          <a:xfrm>
            <a:off x="228600" y="685800"/>
            <a:ext cx="86868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683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CA5"/>
              </a:buClr>
              <a:buSzPts val="2200"/>
              <a:buChar char="•"/>
              <a:defRPr sz="2200">
                <a:solidFill>
                  <a:srgbClr val="005CA5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683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CA5"/>
              </a:buClr>
              <a:buSzPts val="2200"/>
              <a:buChar char="•"/>
              <a:defRPr sz="2200">
                <a:solidFill>
                  <a:srgbClr val="005CA5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683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CA5"/>
              </a:buClr>
              <a:buSzPts val="2200"/>
              <a:buChar char="•"/>
              <a:defRPr sz="2200">
                <a:solidFill>
                  <a:srgbClr val="005CA5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683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CA5"/>
              </a:buClr>
              <a:buSzPts val="2200"/>
              <a:buChar char="•"/>
              <a:defRPr sz="2200">
                <a:solidFill>
                  <a:srgbClr val="005CA5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683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CA5"/>
              </a:buClr>
              <a:buSzPts val="2200"/>
              <a:buChar char="•"/>
              <a:defRPr sz="2200">
                <a:solidFill>
                  <a:srgbClr val="005CA5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72" name="Google Shape;72;p46"/>
          <p:cNvSpPr/>
          <p:nvPr/>
        </p:nvSpPr>
        <p:spPr>
          <a:xfrm>
            <a:off x="0" y="4863717"/>
            <a:ext cx="9144000" cy="279783"/>
          </a:xfrm>
          <a:prstGeom prst="rect">
            <a:avLst/>
          </a:prstGeom>
          <a:solidFill>
            <a:srgbClr val="4484C5">
              <a:alpha val="22745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46"/>
          <p:cNvSpPr txBox="1"/>
          <p:nvPr>
            <p:ph idx="12" type="sldNum"/>
          </p:nvPr>
        </p:nvSpPr>
        <p:spPr>
          <a:xfrm>
            <a:off x="8177545" y="4912667"/>
            <a:ext cx="301869" cy="288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</a:endParaRPr>
          </a:p>
        </p:txBody>
      </p:sp>
      <p:sp>
        <p:nvSpPr>
          <p:cNvPr id="74" name="Google Shape;74;p46"/>
          <p:cNvSpPr txBox="1"/>
          <p:nvPr/>
        </p:nvSpPr>
        <p:spPr>
          <a:xfrm>
            <a:off x="2937497" y="4836530"/>
            <a:ext cx="3269005" cy="3454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entury Gothic"/>
              <a:buNone/>
            </a:pPr>
            <a:r>
              <a:rPr b="0" i="0" lang="en-US" sz="16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Conference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83;p17" id="75" name="Google Shape;75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" y="4911168"/>
            <a:ext cx="1032097" cy="17518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46"/>
          <p:cNvSpPr/>
          <p:nvPr>
            <p:ph idx="2" type="pic"/>
          </p:nvPr>
        </p:nvSpPr>
        <p:spPr>
          <a:xfrm>
            <a:off x="228600" y="2057400"/>
            <a:ext cx="4267200" cy="2628900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46"/>
          <p:cNvSpPr/>
          <p:nvPr>
            <p:ph idx="3" type="pic"/>
          </p:nvPr>
        </p:nvSpPr>
        <p:spPr>
          <a:xfrm>
            <a:off x="4648200" y="2057400"/>
            <a:ext cx="4267200" cy="2628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IVNC_2019">
  <p:cSld name="2_IVNC_2019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7"/>
          <p:cNvSpPr txBox="1"/>
          <p:nvPr>
            <p:ph type="title"/>
          </p:nvPr>
        </p:nvSpPr>
        <p:spPr>
          <a:xfrm>
            <a:off x="228600" y="57150"/>
            <a:ext cx="8686800" cy="51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ill Sans"/>
              <a:buNone/>
              <a:defRPr b="1"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0" name="Google Shape;80;p47"/>
          <p:cNvSpPr txBox="1"/>
          <p:nvPr>
            <p:ph idx="1" type="body"/>
          </p:nvPr>
        </p:nvSpPr>
        <p:spPr>
          <a:xfrm>
            <a:off x="228600" y="685800"/>
            <a:ext cx="4267200" cy="4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683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683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683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683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683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81" name="Google Shape;81;p47"/>
          <p:cNvSpPr/>
          <p:nvPr/>
        </p:nvSpPr>
        <p:spPr>
          <a:xfrm>
            <a:off x="0" y="4863717"/>
            <a:ext cx="9144000" cy="279783"/>
          </a:xfrm>
          <a:prstGeom prst="rect">
            <a:avLst/>
          </a:prstGeom>
          <a:solidFill>
            <a:srgbClr val="4484C5">
              <a:alpha val="22745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47"/>
          <p:cNvSpPr txBox="1"/>
          <p:nvPr>
            <p:ph idx="12" type="sldNum"/>
          </p:nvPr>
        </p:nvSpPr>
        <p:spPr>
          <a:xfrm>
            <a:off x="8177545" y="4912667"/>
            <a:ext cx="301869" cy="288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</a:endParaRPr>
          </a:p>
        </p:txBody>
      </p:sp>
      <p:sp>
        <p:nvSpPr>
          <p:cNvPr id="83" name="Google Shape;83;p47"/>
          <p:cNvSpPr txBox="1"/>
          <p:nvPr/>
        </p:nvSpPr>
        <p:spPr>
          <a:xfrm>
            <a:off x="2937497" y="4836530"/>
            <a:ext cx="3269005" cy="3454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entury Gothic"/>
              <a:buNone/>
            </a:pPr>
            <a:r>
              <a:rPr b="0" i="0" lang="en-US" sz="16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Conference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92;p18" id="84" name="Google Shape;84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" y="4911168"/>
            <a:ext cx="1032097" cy="175183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47"/>
          <p:cNvSpPr/>
          <p:nvPr>
            <p:ph idx="2" type="pic"/>
          </p:nvPr>
        </p:nvSpPr>
        <p:spPr>
          <a:xfrm>
            <a:off x="4648200" y="685800"/>
            <a:ext cx="4267200" cy="4000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VNC_2019_2">
  <p:cSld name="1_IVNC_2019_2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8"/>
          <p:cNvSpPr txBox="1"/>
          <p:nvPr>
            <p:ph type="title"/>
          </p:nvPr>
        </p:nvSpPr>
        <p:spPr>
          <a:xfrm>
            <a:off x="1314450" y="57150"/>
            <a:ext cx="6515100" cy="51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1AF"/>
              </a:buClr>
              <a:buSzPts val="2600"/>
              <a:buFont typeface="Gill Sans"/>
              <a:buNone/>
              <a:defRPr b="1" sz="2600">
                <a:solidFill>
                  <a:srgbClr val="0061A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8" name="Google Shape;88;p48"/>
          <p:cNvSpPr/>
          <p:nvPr/>
        </p:nvSpPr>
        <p:spPr>
          <a:xfrm>
            <a:off x="1143000" y="4863717"/>
            <a:ext cx="6858000" cy="279676"/>
          </a:xfrm>
          <a:prstGeom prst="rect">
            <a:avLst/>
          </a:prstGeom>
          <a:solidFill>
            <a:srgbClr val="4484C5">
              <a:alpha val="21960"/>
            </a:srgbClr>
          </a:solidFill>
          <a:ln>
            <a:noFill/>
          </a:ln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48"/>
          <p:cNvSpPr txBox="1"/>
          <p:nvPr>
            <p:ph idx="12" type="sldNum"/>
          </p:nvPr>
        </p:nvSpPr>
        <p:spPr>
          <a:xfrm>
            <a:off x="7621610" y="4914900"/>
            <a:ext cx="207941" cy="2082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900"/>
              <a:buFont typeface="Century Gothic"/>
              <a:buNone/>
              <a:defRPr b="0" i="0" sz="9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48"/>
          <p:cNvSpPr txBox="1"/>
          <p:nvPr/>
        </p:nvSpPr>
        <p:spPr>
          <a:xfrm>
            <a:off x="2434593" y="4879680"/>
            <a:ext cx="3874764" cy="25905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Century Gothic"/>
              <a:buNone/>
            </a:pPr>
            <a:r>
              <a:rPr b="0" i="0" lang="en-US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October 4, 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25;g147869a85e3_0_27" id="91" name="Google Shape;91;p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14450" y="4911168"/>
            <a:ext cx="1032098" cy="1751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6;g147869a85e3_0_27" id="92" name="Google Shape;92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96425" y="4883281"/>
            <a:ext cx="804475" cy="24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9"/>
          <p:cNvSpPr txBox="1"/>
          <p:nvPr>
            <p:ph idx="12" type="sldNum"/>
          </p:nvPr>
        </p:nvSpPr>
        <p:spPr>
          <a:xfrm>
            <a:off x="7460987" y="4812672"/>
            <a:ext cx="197114" cy="183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Calibri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49"/>
          <p:cNvSpPr txBox="1"/>
          <p:nvPr>
            <p:ph type="title"/>
          </p:nvPr>
        </p:nvSpPr>
        <p:spPr>
          <a:xfrm>
            <a:off x="1485900" y="205978"/>
            <a:ext cx="6172200" cy="85725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EECE1"/>
              </a:buClr>
              <a:buSzPts val="3200"/>
              <a:buFont typeface="Calibri"/>
              <a:buNone/>
              <a:defRPr sz="3200">
                <a:solidFill>
                  <a:srgbClr val="EEECE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VNC_2019">
  <p:cSld name="1_IVNC_2019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3"/>
          <p:cNvSpPr txBox="1"/>
          <p:nvPr>
            <p:ph type="title"/>
          </p:nvPr>
        </p:nvSpPr>
        <p:spPr>
          <a:xfrm>
            <a:off x="228600" y="57150"/>
            <a:ext cx="8686800" cy="51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Gill Sans"/>
              <a:buNone/>
              <a:defRPr b="1">
                <a:latin typeface="Gill Sans"/>
                <a:ea typeface="Gill Sans"/>
                <a:cs typeface="Gill Sans"/>
                <a:sym typeface="Gill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5" name="Google Shape;15;p33"/>
          <p:cNvSpPr txBox="1"/>
          <p:nvPr>
            <p:ph idx="1" type="body"/>
          </p:nvPr>
        </p:nvSpPr>
        <p:spPr>
          <a:xfrm>
            <a:off x="228600" y="685800"/>
            <a:ext cx="8686800" cy="4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683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683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683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3683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3683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Char char="•"/>
              <a:defRPr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3"/>
          <p:cNvSpPr/>
          <p:nvPr/>
        </p:nvSpPr>
        <p:spPr>
          <a:xfrm>
            <a:off x="0" y="4863717"/>
            <a:ext cx="9144000" cy="279783"/>
          </a:xfrm>
          <a:prstGeom prst="rect">
            <a:avLst/>
          </a:prstGeom>
          <a:solidFill>
            <a:srgbClr val="4484C5">
              <a:alpha val="22745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33"/>
          <p:cNvSpPr txBox="1"/>
          <p:nvPr>
            <p:ph idx="12" type="sldNum"/>
          </p:nvPr>
        </p:nvSpPr>
        <p:spPr>
          <a:xfrm>
            <a:off x="8229600" y="4914900"/>
            <a:ext cx="301868" cy="288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</a:endParaRPr>
          </a:p>
        </p:txBody>
      </p:sp>
      <p:sp>
        <p:nvSpPr>
          <p:cNvPr id="18" name="Google Shape;18;p33"/>
          <p:cNvSpPr txBox="1"/>
          <p:nvPr/>
        </p:nvSpPr>
        <p:spPr>
          <a:xfrm>
            <a:off x="2937497" y="4836530"/>
            <a:ext cx="3269005" cy="3454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Century Gothic"/>
              <a:buNone/>
            </a:pPr>
            <a:r>
              <a:rPr b="0" i="0" lang="en-US" sz="16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Conference Name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68;p15" id="19" name="Google Shape;19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28600" y="4911168"/>
            <a:ext cx="1032097" cy="1751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4"/>
          <p:cNvSpPr txBox="1"/>
          <p:nvPr>
            <p:ph type="title"/>
          </p:nvPr>
        </p:nvSpPr>
        <p:spPr>
          <a:xfrm>
            <a:off x="311708" y="744574"/>
            <a:ext cx="8520601" cy="2052601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None/>
              <a:defRPr sz="5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2" name="Google Shape;22;p34"/>
          <p:cNvSpPr txBox="1"/>
          <p:nvPr>
            <p:ph idx="1" type="body"/>
          </p:nvPr>
        </p:nvSpPr>
        <p:spPr>
          <a:xfrm>
            <a:off x="311699" y="2834125"/>
            <a:ext cx="8520602" cy="7926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2800"/>
              <a:buFont typeface="Arial"/>
              <a:buNone/>
              <a:defRPr sz="2800"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3" name="Google Shape;23;p34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" type="secHead">
  <p:cSld name="SECTION_HEADER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5"/>
          <p:cNvSpPr txBox="1"/>
          <p:nvPr>
            <p:ph type="title"/>
          </p:nvPr>
        </p:nvSpPr>
        <p:spPr>
          <a:xfrm>
            <a:off x="311699" y="2150849"/>
            <a:ext cx="8520602" cy="841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6" name="Google Shape;26;p35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>
  <p:cSld name="TITLE_AND_BODY 2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6"/>
          <p:cNvSpPr txBox="1"/>
          <p:nvPr>
            <p:ph type="title"/>
          </p:nvPr>
        </p:nvSpPr>
        <p:spPr>
          <a:xfrm>
            <a:off x="311699" y="445025"/>
            <a:ext cx="8520602" cy="572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9" name="Google Shape;29;p36"/>
          <p:cNvSpPr txBox="1"/>
          <p:nvPr>
            <p:ph idx="1" type="body"/>
          </p:nvPr>
        </p:nvSpPr>
        <p:spPr>
          <a:xfrm>
            <a:off x="311699" y="1152475"/>
            <a:ext cx="8520602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0" name="Google Shape;30;p36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TWO_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7"/>
          <p:cNvSpPr txBox="1"/>
          <p:nvPr>
            <p:ph type="title"/>
          </p:nvPr>
        </p:nvSpPr>
        <p:spPr>
          <a:xfrm>
            <a:off x="311699" y="445025"/>
            <a:ext cx="8520602" cy="572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3" name="Google Shape;33;p37"/>
          <p:cNvSpPr txBox="1"/>
          <p:nvPr>
            <p:ph idx="1" type="body"/>
          </p:nvPr>
        </p:nvSpPr>
        <p:spPr>
          <a:xfrm>
            <a:off x="311699" y="1152475"/>
            <a:ext cx="3999902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4" name="Google Shape;34;p37"/>
          <p:cNvSpPr txBox="1"/>
          <p:nvPr>
            <p:ph idx="2" type="body"/>
          </p:nvPr>
        </p:nvSpPr>
        <p:spPr>
          <a:xfrm>
            <a:off x="4832399" y="1152475"/>
            <a:ext cx="3999902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5" name="Google Shape;35;p37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8"/>
          <p:cNvSpPr txBox="1"/>
          <p:nvPr>
            <p:ph type="title"/>
          </p:nvPr>
        </p:nvSpPr>
        <p:spPr>
          <a:xfrm>
            <a:off x="311699" y="445025"/>
            <a:ext cx="8520602" cy="572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8" name="Google Shape;38;p38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_COLUMN_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9"/>
          <p:cNvSpPr txBox="1"/>
          <p:nvPr>
            <p:ph type="title"/>
          </p:nvPr>
        </p:nvSpPr>
        <p:spPr>
          <a:xfrm>
            <a:off x="311699" y="555600"/>
            <a:ext cx="2808001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1" name="Google Shape;41;p39"/>
          <p:cNvSpPr txBox="1"/>
          <p:nvPr>
            <p:ph idx="1" type="body"/>
          </p:nvPr>
        </p:nvSpPr>
        <p:spPr>
          <a:xfrm>
            <a:off x="311699" y="1389599"/>
            <a:ext cx="2808001" cy="31794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429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42" name="Google Shape;42;p39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_POINT">
  <p:cSld name="MAIN_POI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0"/>
          <p:cNvSpPr txBox="1"/>
          <p:nvPr>
            <p:ph type="title"/>
          </p:nvPr>
        </p:nvSpPr>
        <p:spPr>
          <a:xfrm>
            <a:off x="490250" y="450149"/>
            <a:ext cx="6367801" cy="4090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5" name="Google Shape;45;p40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1"/>
          <p:cNvSpPr txBox="1"/>
          <p:nvPr>
            <p:ph type="title"/>
          </p:nvPr>
        </p:nvSpPr>
        <p:spPr>
          <a:xfrm>
            <a:off x="311699" y="445025"/>
            <a:ext cx="8520602" cy="5727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1"/>
          <p:cNvSpPr txBox="1"/>
          <p:nvPr>
            <p:ph idx="1" type="body"/>
          </p:nvPr>
        </p:nvSpPr>
        <p:spPr>
          <a:xfrm>
            <a:off x="311699" y="1152475"/>
            <a:ext cx="8520602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○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800"/>
              <a:buFont typeface="Arial"/>
              <a:buChar char="■"/>
              <a:defRPr b="0" i="0" sz="18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1"/>
          <p:cNvSpPr txBox="1"/>
          <p:nvPr>
            <p:ph idx="12" type="sldNum"/>
          </p:nvPr>
        </p:nvSpPr>
        <p:spPr>
          <a:xfrm>
            <a:off x="8684345" y="4700819"/>
            <a:ext cx="336813" cy="318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jpg"/><Relationship Id="rId6" Type="http://schemas.openxmlformats.org/officeDocument/2006/relationships/hyperlink" Target="http://github.com/radiasoft/public/wiki/DOE-Disclaimer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png"/><Relationship Id="rId4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Relationship Id="rId4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Relationship Id="rId4" Type="http://schemas.openxmlformats.org/officeDocument/2006/relationships/image" Target="../media/image3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gif"/><Relationship Id="rId4" Type="http://schemas.openxmlformats.org/officeDocument/2006/relationships/image" Target="../media/image34.png"/><Relationship Id="rId5" Type="http://schemas.openxmlformats.org/officeDocument/2006/relationships/image" Target="../media/image3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0.jpg"/><Relationship Id="rId5" Type="http://schemas.openxmlformats.org/officeDocument/2006/relationships/image" Target="../media/image1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3.png"/><Relationship Id="rId5" Type="http://schemas.openxmlformats.org/officeDocument/2006/relationships/image" Target="../media/image20.png"/><Relationship Id="rId6" Type="http://schemas.openxmlformats.org/officeDocument/2006/relationships/image" Target="../media/image11.png"/><Relationship Id="rId7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0;p1" id="100" name="Google Shape;100;p1"/>
          <p:cNvPicPr preferRelativeResize="0"/>
          <p:nvPr/>
        </p:nvPicPr>
        <p:blipFill rotWithShape="1">
          <a:blip r:embed="rId3">
            <a:alphaModFix amt="69671"/>
          </a:blip>
          <a:srcRect b="0" l="0" r="0" t="0"/>
          <a:stretch/>
        </p:blipFill>
        <p:spPr>
          <a:xfrm>
            <a:off x="-693125" y="-609600"/>
            <a:ext cx="11491801" cy="30838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"/>
          <p:cNvSpPr txBox="1"/>
          <p:nvPr>
            <p:ph type="title"/>
          </p:nvPr>
        </p:nvSpPr>
        <p:spPr>
          <a:xfrm>
            <a:off x="152400" y="2474223"/>
            <a:ext cx="8839200" cy="12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/>
              <a:buNone/>
            </a:pPr>
            <a:r>
              <a:rPr b="1" lang="en-US" sz="2212">
                <a:latin typeface="Gill Sans"/>
                <a:ea typeface="Gill Sans"/>
                <a:cs typeface="Gill Sans"/>
                <a:sym typeface="Gill Sans"/>
              </a:rPr>
              <a:t>Variance Reduction Capabilities with a Cloud-based OpenMC Interface</a:t>
            </a:r>
            <a:endParaRPr b="1" sz="2212"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33539"/>
              <a:buFont typeface="Gill Sans"/>
              <a:buNone/>
            </a:pPr>
            <a:r>
              <a:rPr b="1" lang="en-US" sz="1656">
                <a:latin typeface="Gill Sans"/>
                <a:ea typeface="Gill Sans"/>
                <a:cs typeface="Gill Sans"/>
                <a:sym typeface="Gill Sans"/>
              </a:rPr>
              <a:t>S.J. Coleman</a:t>
            </a:r>
            <a:r>
              <a:rPr b="1" baseline="30000" lang="en-US" sz="1656">
                <a:latin typeface="Gill Sans"/>
                <a:ea typeface="Gill Sans"/>
                <a:cs typeface="Gill Sans"/>
                <a:sym typeface="Gill Sans"/>
              </a:rPr>
              <a:t>1</a:t>
            </a:r>
            <a:r>
              <a:rPr b="1" lang="en-US" sz="1656">
                <a:latin typeface="Gill Sans"/>
                <a:ea typeface="Gill Sans"/>
                <a:cs typeface="Gill Sans"/>
                <a:sym typeface="Gill Sans"/>
              </a:rPr>
              <a:t>, P. Romano</a:t>
            </a:r>
            <a:r>
              <a:rPr b="1" baseline="30000" lang="en-US" sz="1656">
                <a:latin typeface="Gill Sans"/>
                <a:ea typeface="Gill Sans"/>
                <a:cs typeface="Gill Sans"/>
                <a:sym typeface="Gill Sans"/>
              </a:rPr>
              <a:t>2</a:t>
            </a:r>
            <a:r>
              <a:rPr b="1" lang="en-US" sz="1656">
                <a:latin typeface="Gill Sans"/>
                <a:ea typeface="Gill Sans"/>
                <a:cs typeface="Gill Sans"/>
                <a:sym typeface="Gill Sans"/>
              </a:rPr>
              <a:t>, P. Shriwise</a:t>
            </a:r>
            <a:r>
              <a:rPr b="1" baseline="30000" lang="en-US" sz="1656">
                <a:latin typeface="Gill Sans"/>
                <a:ea typeface="Gill Sans"/>
                <a:cs typeface="Gill Sans"/>
                <a:sym typeface="Gill Sans"/>
              </a:rPr>
              <a:t>2</a:t>
            </a:r>
            <a:r>
              <a:rPr b="1" lang="en-US" sz="1656">
                <a:latin typeface="Gill Sans"/>
                <a:ea typeface="Gill Sans"/>
                <a:cs typeface="Gill Sans"/>
                <a:sym typeface="Gill Sans"/>
              </a:rPr>
              <a:t>, J. Tramm</a:t>
            </a:r>
            <a:r>
              <a:rPr b="1" baseline="30000" lang="en-US" sz="1656">
                <a:latin typeface="Gill Sans"/>
                <a:ea typeface="Gill Sans"/>
                <a:cs typeface="Gill Sans"/>
                <a:sym typeface="Gill Sans"/>
              </a:rPr>
              <a:t>2</a:t>
            </a:r>
            <a:endParaRPr b="1" baseline="30000" sz="1656"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42709"/>
              <a:buFont typeface="Gill Sans"/>
              <a:buNone/>
            </a:pPr>
            <a:r>
              <a:rPr b="1" baseline="30000" lang="en-US" sz="1550">
                <a:latin typeface="Gill Sans"/>
                <a:ea typeface="Gill Sans"/>
                <a:cs typeface="Gill Sans"/>
                <a:sym typeface="Gill Sans"/>
              </a:rPr>
              <a:t>1</a:t>
            </a:r>
            <a:r>
              <a:rPr b="1" lang="en-US" sz="1550">
                <a:latin typeface="Gill Sans"/>
                <a:ea typeface="Gill Sans"/>
                <a:cs typeface="Gill Sans"/>
                <a:sym typeface="Gill Sans"/>
              </a:rPr>
              <a:t>RadiaSoft LLC, Boulder, CO</a:t>
            </a:r>
            <a:endParaRPr b="1" sz="1550"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42709"/>
              <a:buFont typeface="Gill Sans"/>
              <a:buNone/>
            </a:pPr>
            <a:r>
              <a:rPr b="1" baseline="30000" lang="en-US" sz="1550">
                <a:latin typeface="Gill Sans"/>
                <a:ea typeface="Gill Sans"/>
                <a:cs typeface="Gill Sans"/>
                <a:sym typeface="Gill Sans"/>
              </a:rPr>
              <a:t>2</a:t>
            </a:r>
            <a:r>
              <a:rPr b="1" lang="en-US" sz="1550">
                <a:latin typeface="Gill Sans"/>
                <a:ea typeface="Gill Sans"/>
                <a:cs typeface="Gill Sans"/>
                <a:sym typeface="Gill Sans"/>
              </a:rPr>
              <a:t>Argonne National Laboratory, Lemont IL</a:t>
            </a:r>
            <a:endParaRPr b="1" sz="1550"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2839483" y="4772860"/>
            <a:ext cx="3465032" cy="307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Boulder, Colorado USA | radiasoft.net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02;p19" id="103" name="Google Shape;10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000" y="4674631"/>
            <a:ext cx="1749975" cy="34052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"/>
          <p:cNvSpPr txBox="1"/>
          <p:nvPr>
            <p:ph idx="12" type="sldNum"/>
          </p:nvPr>
        </p:nvSpPr>
        <p:spPr>
          <a:xfrm>
            <a:off x="8505458" y="4761287"/>
            <a:ext cx="181343" cy="248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  <p:pic>
        <p:nvPicPr>
          <p:cNvPr descr="Google Shape;159;p24" id="105" name="Google Shape;10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98900" y="4486150"/>
            <a:ext cx="1749975" cy="523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"/>
          <p:cNvSpPr txBox="1"/>
          <p:nvPr/>
        </p:nvSpPr>
        <p:spPr>
          <a:xfrm>
            <a:off x="14725" y="3951225"/>
            <a:ext cx="9144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585858"/>
                </a:solidFill>
              </a:rPr>
              <a:t>This material is based upon work supported by the U.S. Department of Energy, Office of Science, Office of Advanced Scientific</a:t>
            </a:r>
            <a:endParaRPr sz="1100">
              <a:solidFill>
                <a:srgbClr val="58585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585858"/>
                </a:solidFill>
              </a:rPr>
              <a:t>Computing Research, under Award Number DE-SC0022386. The standard DOE disclaimer applies to any content funded by DOE:</a:t>
            </a:r>
            <a:endParaRPr sz="1100">
              <a:solidFill>
                <a:srgbClr val="58585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hlinkClick r:id="rId6"/>
              </a:rPr>
              <a:t>github.com/radiasoft/public/wiki/DOE-Disclaimer</a:t>
            </a:r>
            <a:r>
              <a:rPr lang="en-US" sz="1100">
                <a:solidFill>
                  <a:srgbClr val="585858"/>
                </a:solidFill>
              </a:rPr>
              <a:t> </a:t>
            </a:r>
            <a:endParaRPr sz="1100">
              <a:solidFill>
                <a:srgbClr val="585858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47844dae92_0_48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Random Ray and Weight Windows</a:t>
            </a:r>
            <a:endParaRPr/>
          </a:p>
        </p:txBody>
      </p:sp>
      <p:sp>
        <p:nvSpPr>
          <p:cNvPr id="241" name="Google Shape;241;g347844dae92_0_48"/>
          <p:cNvSpPr txBox="1"/>
          <p:nvPr>
            <p:ph idx="1" type="body"/>
          </p:nvPr>
        </p:nvSpPr>
        <p:spPr>
          <a:xfrm>
            <a:off x="228600" y="685800"/>
            <a:ext cx="8686800" cy="15717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Once we have the adjoint, it is straightforward to follow the FW-CADIS procedure to estimate weight windows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Even coarse MGXS binnings produce usable weight windows values</a:t>
            </a:r>
            <a:endParaRPr/>
          </a:p>
        </p:txBody>
      </p:sp>
      <p:sp>
        <p:nvSpPr>
          <p:cNvPr id="242" name="Google Shape;242;g347844dae92_0_4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g347844dae92_0_4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g347844dae92_0_4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347844dae92_0_4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g347844dae92_0_4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7" name="Google Shape;247;g347844dae92_0_48" title="Screen Shot 2025-04-03 at 8.26.14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8099" y="2160925"/>
            <a:ext cx="3282499" cy="2296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g347844dae92_0_48" title="shield_diagram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" y="2534150"/>
            <a:ext cx="4520602" cy="2152149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g347844dae92_0_48"/>
          <p:cNvSpPr txBox="1"/>
          <p:nvPr/>
        </p:nvSpPr>
        <p:spPr>
          <a:xfrm>
            <a:off x="7748103" y="4610094"/>
            <a:ext cx="1395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/>
              <a:t>John Tramm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8"/>
          <p:cNvSpPr txBox="1"/>
          <p:nvPr>
            <p:ph idx="12" type="sldNum"/>
          </p:nvPr>
        </p:nvSpPr>
        <p:spPr>
          <a:xfrm>
            <a:off x="8642380" y="4914900"/>
            <a:ext cx="273021" cy="2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Century Gothic"/>
              <a:buNone/>
            </a:pPr>
            <a:fld id="{00000000-1234-1234-1234-123412341234}" type="slidenum">
              <a:rPr lang="en-US" sz="1200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/>
          </a:p>
        </p:txBody>
      </p:sp>
      <p:sp>
        <p:nvSpPr>
          <p:cNvPr id="255" name="Google Shape;255;p18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/>
              <a:buNone/>
            </a:pPr>
            <a:r>
              <a:rPr lang="en-US"/>
              <a:t>                   Our Browser-based </a:t>
            </a:r>
            <a:r>
              <a:rPr b="1" lang="en-US">
                <a:latin typeface="Gill Sans"/>
                <a:ea typeface="Gill Sans"/>
                <a:cs typeface="Gill Sans"/>
                <a:sym typeface="Gill Sans"/>
              </a:rPr>
              <a:t>GUI: </a:t>
            </a:r>
            <a:endParaRPr/>
          </a:p>
        </p:txBody>
      </p:sp>
      <p:sp>
        <p:nvSpPr>
          <p:cNvPr id="256" name="Google Shape;256;p18"/>
          <p:cNvSpPr txBox="1"/>
          <p:nvPr>
            <p:ph idx="1" type="body"/>
          </p:nvPr>
        </p:nvSpPr>
        <p:spPr>
          <a:xfrm>
            <a:off x="228600" y="685800"/>
            <a:ext cx="88317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700">
                <a:solidFill>
                  <a:srgbClr val="005CA5"/>
                </a:solidFill>
              </a:rPr>
              <a:t>The Sirepo App allows you to set up simulations &amp; run them on our cloud computing platform</a:t>
            </a:r>
            <a:endParaRPr sz="2700"/>
          </a:p>
        </p:txBody>
      </p:sp>
      <p:pic>
        <p:nvPicPr>
          <p:cNvPr descr="Google Shape;159;p24" id="257" name="Google Shape;25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7299" y="0"/>
            <a:ext cx="2445051" cy="731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62;p24" id="258" name="Google Shape;258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32125" y="1848000"/>
            <a:ext cx="5211875" cy="2939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8"/>
          <p:cNvSpPr/>
          <p:nvPr/>
        </p:nvSpPr>
        <p:spPr>
          <a:xfrm>
            <a:off x="3533149" y="4903149"/>
            <a:ext cx="2171101" cy="20850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8"/>
          <p:cNvSpPr txBox="1"/>
          <p:nvPr>
            <p:ph idx="1" type="body"/>
          </p:nvPr>
        </p:nvSpPr>
        <p:spPr>
          <a:xfrm>
            <a:off x="198150" y="1776875"/>
            <a:ext cx="3732300" cy="30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700">
                <a:solidFill>
                  <a:srgbClr val="005CA5"/>
                </a:solidFill>
              </a:rPr>
              <a:t>Start from:</a:t>
            </a:r>
            <a:endParaRPr sz="2700">
              <a:solidFill>
                <a:srgbClr val="005CA5"/>
              </a:solidFill>
            </a:endParaRPr>
          </a:p>
          <a:p>
            <a:pPr indent="45720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700">
                <a:solidFill>
                  <a:srgbClr val="005CA5"/>
                </a:solidFill>
              </a:rPr>
              <a:t>CAD models</a:t>
            </a:r>
            <a:endParaRPr sz="2700">
              <a:solidFill>
                <a:srgbClr val="005CA5"/>
              </a:solidFill>
            </a:endParaRPr>
          </a:p>
          <a:p>
            <a:pPr indent="45720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 sz="2700">
              <a:solidFill>
                <a:srgbClr val="005CA5"/>
              </a:solidFill>
            </a:endParaRPr>
          </a:p>
          <a:p>
            <a:pPr indent="45720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700">
                <a:solidFill>
                  <a:srgbClr val="005CA5"/>
                </a:solidFill>
              </a:rPr>
              <a:t>DAGMC geometries</a:t>
            </a:r>
            <a:endParaRPr sz="2700">
              <a:solidFill>
                <a:srgbClr val="005CA5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 sz="2700">
              <a:solidFill>
                <a:srgbClr val="005CA5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700">
                <a:solidFill>
                  <a:srgbClr val="005CA5"/>
                </a:solidFill>
              </a:rPr>
              <a:t>(coming soon) MCNP input decks</a:t>
            </a:r>
            <a:endParaRPr sz="2700"/>
          </a:p>
        </p:txBody>
      </p:sp>
      <p:sp>
        <p:nvSpPr>
          <p:cNvPr id="261" name="Google Shape;261;p1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47844dae92_0_33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MAGIC Method in Sirepo</a:t>
            </a:r>
            <a:endParaRPr/>
          </a:p>
        </p:txBody>
      </p:sp>
      <p:sp>
        <p:nvSpPr>
          <p:cNvPr id="269" name="Google Shape;269;g347844dae92_0_33"/>
          <p:cNvSpPr txBox="1"/>
          <p:nvPr>
            <p:ph idx="1" type="body"/>
          </p:nvPr>
        </p:nvSpPr>
        <p:spPr>
          <a:xfrm>
            <a:off x="228600" y="685800"/>
            <a:ext cx="8686800" cy="40005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347844dae92_0_3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g347844dae92_0_3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g347844dae92_0_3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g347844dae92_0_3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g347844dae92_0_3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5" name="Google Shape;275;g347844dae92_0_33" title="Screen Shot 2025-04-04 at 8.14.24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85792"/>
            <a:ext cx="9144003" cy="3268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g347844dae92_0_33" title="Screen Shot 2025-04-04 at 7.48.04 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800" y="1052500"/>
            <a:ext cx="4455502" cy="23734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g347844dae92_0_33"/>
          <p:cNvSpPr txBox="1"/>
          <p:nvPr/>
        </p:nvSpPr>
        <p:spPr>
          <a:xfrm>
            <a:off x="4649900" y="3035350"/>
            <a:ext cx="4370700" cy="17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585858"/>
                </a:solidFill>
              </a:rPr>
              <a:t>Many of OpenMC’s key features are </a:t>
            </a:r>
            <a:r>
              <a:rPr lang="en-US" sz="1800">
                <a:solidFill>
                  <a:srgbClr val="585858"/>
                </a:solidFill>
              </a:rPr>
              <a:t>available</a:t>
            </a:r>
            <a:r>
              <a:rPr lang="en-US" sz="1800">
                <a:solidFill>
                  <a:srgbClr val="585858"/>
                </a:solidFill>
              </a:rPr>
              <a:t> in Sirepo, with the ability to download and inspect intermediate files</a:t>
            </a:r>
            <a:endParaRPr sz="1800">
              <a:solidFill>
                <a:srgbClr val="585858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47844dae92_0_146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MCNP Geometry Import</a:t>
            </a:r>
            <a:endParaRPr/>
          </a:p>
        </p:txBody>
      </p:sp>
      <p:sp>
        <p:nvSpPr>
          <p:cNvPr id="283" name="Google Shape;283;g347844dae92_0_146"/>
          <p:cNvSpPr txBox="1"/>
          <p:nvPr>
            <p:ph idx="1" type="body"/>
          </p:nvPr>
        </p:nvSpPr>
        <p:spPr>
          <a:xfrm>
            <a:off x="228600" y="685800"/>
            <a:ext cx="8686800" cy="40005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Using a complex workflow, we are </a:t>
            </a:r>
            <a:r>
              <a:rPr i="1" lang="en-US"/>
              <a:t>able</a:t>
            </a:r>
            <a:r>
              <a:rPr lang="en-US"/>
              <a:t> to import MCNP geometries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Will be available on the Sirepo interface after system updates are complete</a:t>
            </a:r>
            <a:endParaRPr/>
          </a:p>
        </p:txBody>
      </p:sp>
      <p:pic>
        <p:nvPicPr>
          <p:cNvPr id="284" name="Google Shape;284;g347844dae92_0_1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7300" y="2196675"/>
            <a:ext cx="3259587" cy="248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g347844dae92_0_1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6175" y="2196676"/>
            <a:ext cx="2818351" cy="2634151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g347844dae92_0_14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g347844dae92_0_14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g347844dae92_0_14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g347844dae92_0_14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g347844dae92_0_14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g347844dae92_0_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40924" y="-141800"/>
            <a:ext cx="3003077" cy="2552075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g347844dae92_0_38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Sirepo Features</a:t>
            </a:r>
            <a:endParaRPr/>
          </a:p>
        </p:txBody>
      </p:sp>
      <p:sp>
        <p:nvSpPr>
          <p:cNvPr id="297" name="Google Shape;297;g347844dae92_0_38"/>
          <p:cNvSpPr txBox="1"/>
          <p:nvPr>
            <p:ph idx="1" type="body"/>
          </p:nvPr>
        </p:nvSpPr>
        <p:spPr>
          <a:xfrm>
            <a:off x="228600" y="685800"/>
            <a:ext cx="6589500" cy="40005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Minimum 5 cores of our cloud computing resources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Full PNNL Materials Compendium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NERSC </a:t>
            </a:r>
            <a:r>
              <a:rPr lang="en-US"/>
              <a:t>compatibility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Visualization features</a:t>
            </a:r>
            <a:endParaRPr/>
          </a:p>
        </p:txBody>
      </p:sp>
      <p:sp>
        <p:nvSpPr>
          <p:cNvPr id="298" name="Google Shape;298;g347844dae92_0_3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g347844dae92_0_3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g347844dae92_0_3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g347844dae92_0_3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g347844dae92_0_3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3" name="Google Shape;303;g347844dae92_0_38" title="Tally-Results-t1-heating-mean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18025" y="2648750"/>
            <a:ext cx="2074326" cy="2037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g347844dae92_0_38" title="Screen Shot 2025-04-04 at 8.10.38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65999" y="2134224"/>
            <a:ext cx="3552026" cy="2552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47844dae92_0_60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2020"/>
              <a:t>Centralized and On-Demand Radiation Transport and Technoeconomics (CORTEX) for Fusion Materials Engineering</a:t>
            </a:r>
            <a:endParaRPr sz="2020"/>
          </a:p>
        </p:txBody>
      </p:sp>
      <p:sp>
        <p:nvSpPr>
          <p:cNvPr id="310" name="Google Shape;310;g347844dae92_0_60"/>
          <p:cNvSpPr txBox="1"/>
          <p:nvPr>
            <p:ph idx="1" type="body"/>
          </p:nvPr>
        </p:nvSpPr>
        <p:spPr>
          <a:xfrm>
            <a:off x="228600" y="1446950"/>
            <a:ext cx="4467300" cy="29055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Sirepo is being incorporated into the newest ARPA-E fusion materials research program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Sirepo OpenMC will be involved in the generation of standards for characterizing novel materials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1" name="Google Shape;311;g347844dae92_0_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5749" y="722063"/>
            <a:ext cx="4219649" cy="3927974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g347844dae92_0_60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g347844dae92_0_60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g347844dae92_0_60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g347844dae92_0_60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g347844dae92_0_60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47844dae92_0_53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CHADWICK Program</a:t>
            </a:r>
            <a:endParaRPr/>
          </a:p>
        </p:txBody>
      </p:sp>
      <p:pic>
        <p:nvPicPr>
          <p:cNvPr id="322" name="Google Shape;322;g347844dae92_0_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8991" y="685800"/>
            <a:ext cx="8026008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g347844dae92_0_5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g347844dae92_0_5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g347844dae92_0_5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g347844dae92_0_5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g347844dae92_0_5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102;p19" id="332" name="Google Shape;332;g3419f7b0434_0_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90624" y="22540"/>
            <a:ext cx="2643319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3419f7b0434_0_16"/>
          <p:cNvSpPr txBox="1"/>
          <p:nvPr>
            <p:ph type="title"/>
          </p:nvPr>
        </p:nvSpPr>
        <p:spPr>
          <a:xfrm>
            <a:off x="4435225" y="57150"/>
            <a:ext cx="44802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/>
              <a:buNone/>
            </a:pPr>
            <a:r>
              <a:rPr lang="en-US"/>
              <a:t>Solutions</a:t>
            </a:r>
            <a:endParaRPr/>
          </a:p>
        </p:txBody>
      </p:sp>
      <p:sp>
        <p:nvSpPr>
          <p:cNvPr id="334" name="Google Shape;334;g3419f7b0434_0_16"/>
          <p:cNvSpPr txBox="1"/>
          <p:nvPr>
            <p:ph idx="1" type="body"/>
          </p:nvPr>
        </p:nvSpPr>
        <p:spPr>
          <a:xfrm>
            <a:off x="76450" y="824750"/>
            <a:ext cx="5115600" cy="38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rPr>
              <a:t>We have a </a:t>
            </a:r>
            <a:r>
              <a:rPr lang="en-US"/>
              <a:t>browser-based </a:t>
            </a:r>
            <a:r>
              <a:rPr lang="en-US"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rPr>
              <a:t>GUI for OpenMC to make </a:t>
            </a:r>
            <a:r>
              <a:rPr lang="en-US"/>
              <a:t>Neutronics simulations easier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rPr>
              <a:t>Variance Reduction methods in OpenMC will make these simulations more efficient</a:t>
            </a:r>
            <a:endParaRPr sz="2200">
              <a:solidFill>
                <a:srgbClr val="025BA8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/>
              <a:t>Soon to be incorporated into a DARPA-supported fusion materials database</a:t>
            </a:r>
            <a:endParaRPr/>
          </a:p>
        </p:txBody>
      </p:sp>
      <p:sp>
        <p:nvSpPr>
          <p:cNvPr id="335" name="Google Shape;335;g3419f7b0434_0_16"/>
          <p:cNvSpPr txBox="1"/>
          <p:nvPr>
            <p:ph idx="12" type="sldNum"/>
          </p:nvPr>
        </p:nvSpPr>
        <p:spPr>
          <a:xfrm>
            <a:off x="8229600" y="4914900"/>
            <a:ext cx="301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</a:rPr>
              <a:t>‹#›</a:t>
            </a:fld>
            <a:endParaRPr/>
          </a:p>
        </p:txBody>
      </p:sp>
      <p:sp>
        <p:nvSpPr>
          <p:cNvPr id="336" name="Google Shape;336;g3419f7b0434_0_1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g3419f7b0434_0_1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Industry Association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g3419f7b0434_0_16"/>
          <p:cNvSpPr txBox="1"/>
          <p:nvPr>
            <p:ph idx="1" type="body"/>
          </p:nvPr>
        </p:nvSpPr>
        <p:spPr>
          <a:xfrm>
            <a:off x="3990350" y="114300"/>
            <a:ext cx="4611600" cy="4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600"/>
              <a:t>Neutronics Simulations</a:t>
            </a:r>
            <a:endParaRPr sz="26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 sz="26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600"/>
              <a:t>Control Systems</a:t>
            </a:r>
            <a:endParaRPr sz="26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 sz="26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600"/>
              <a:t>Plasma Modeling</a:t>
            </a:r>
            <a:endParaRPr sz="26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t/>
            </a:r>
            <a:endParaRPr sz="2600"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600"/>
              <a:t>Machine Learning</a:t>
            </a:r>
            <a:endParaRPr sz="2600"/>
          </a:p>
        </p:txBody>
      </p:sp>
      <p:cxnSp>
        <p:nvCxnSpPr>
          <p:cNvPr id="339" name="Google Shape;339;g3419f7b0434_0_16"/>
          <p:cNvCxnSpPr/>
          <p:nvPr/>
        </p:nvCxnSpPr>
        <p:spPr>
          <a:xfrm>
            <a:off x="5258625" y="824750"/>
            <a:ext cx="2400" cy="2890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0" name="Google Shape;340;g3419f7b0434_0_1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g3419f7b0434_0_1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g3419f7b0434_0_1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g3419f7b0434_0_1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47844dae92_0_23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Backup</a:t>
            </a:r>
            <a:endParaRPr/>
          </a:p>
        </p:txBody>
      </p:sp>
      <p:sp>
        <p:nvSpPr>
          <p:cNvPr id="349" name="Google Shape;349;g347844dae92_0_23"/>
          <p:cNvSpPr txBox="1"/>
          <p:nvPr>
            <p:ph idx="1" type="body"/>
          </p:nvPr>
        </p:nvSpPr>
        <p:spPr>
          <a:xfrm>
            <a:off x="228600" y="685800"/>
            <a:ext cx="8686800" cy="40005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350" name="Google Shape;350;g347844dae92_0_2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g347844dae92_0_2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g347844dae92_0_2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g347844dae92_0_2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g347844dae92_0_2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419f7b0434_0_141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US"/>
              <a:t>Advantages of OpenMC over MCNP</a:t>
            </a:r>
            <a:endParaRPr/>
          </a:p>
        </p:txBody>
      </p:sp>
      <p:sp>
        <p:nvSpPr>
          <p:cNvPr id="360" name="Google Shape;360;g3419f7b0434_0_141"/>
          <p:cNvSpPr txBox="1"/>
          <p:nvPr>
            <p:ph idx="1" type="body"/>
          </p:nvPr>
        </p:nvSpPr>
        <p:spPr>
          <a:xfrm>
            <a:off x="228600" y="685800"/>
            <a:ext cx="5569200" cy="4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/>
              <a:t>Open source - no restrictions on where you run the software, and no painful RSICC licensing agreements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/>
              <a:t>Modern C++ methods with a Python API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/>
              <a:t>Parallelism (OpenMP and MPI) tested up to 100k cores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/>
              <a:t>Built in Variance Reduction (New!)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r>
              <a:rPr lang="en-US"/>
              <a:t>Shutdown Dose Rate Calculation development</a:t>
            </a:r>
            <a:endParaRPr/>
          </a:p>
        </p:txBody>
      </p:sp>
      <p:sp>
        <p:nvSpPr>
          <p:cNvPr id="361" name="Google Shape;361;g3419f7b0434_0_141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g3419f7b0434_0_141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3" name="Google Shape;363;g3419f7b0434_0_141" title="Screen Shot 2025-03-19 at 12.16.02 PM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8625" y="1129075"/>
            <a:ext cx="3159251" cy="249812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g3419f7b0434_0_141"/>
          <p:cNvSpPr txBox="1"/>
          <p:nvPr/>
        </p:nvSpPr>
        <p:spPr>
          <a:xfrm>
            <a:off x="5797850" y="3578100"/>
            <a:ext cx="3346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2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rPr>
              <a:t>P.K. Romano, et al., OpenMC: A state-of-the-art Monte Carlo code for research and development, Ann. of Nucl. En., </a:t>
            </a:r>
            <a:r>
              <a:rPr b="1" i="0" lang="en-US" sz="12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rPr>
              <a:t>82</a:t>
            </a:r>
            <a:r>
              <a:rPr b="0" i="0" lang="en-US" sz="12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rPr>
              <a:t> (2015)</a:t>
            </a:r>
            <a:endParaRPr b="0" i="0" sz="1200" u="none" cap="none" strike="noStrike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rPr>
              <a:t>https://doi.org/10.1016/j.anucene.2014.07.048</a:t>
            </a:r>
            <a:endParaRPr b="0" i="0" sz="1200" u="none" cap="none" strike="noStrike">
              <a:solidFill>
                <a:srgbClr val="58585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g3419f7b0434_0_141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g3419f7b0434_0_141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 Shot 2022-08-04 at 7.22.16 AM.png" id="111" name="Google Shape;111;g3419f7b0434_0_2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39750" y="852051"/>
            <a:ext cx="2924400" cy="3123348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g3419f7b0434_0_256"/>
          <p:cNvSpPr/>
          <p:nvPr/>
        </p:nvSpPr>
        <p:spPr>
          <a:xfrm>
            <a:off x="109648" y="2569538"/>
            <a:ext cx="6353700" cy="2080800"/>
          </a:xfrm>
          <a:prstGeom prst="roundRect">
            <a:avLst>
              <a:gd fmla="val 13404" name="adj"/>
            </a:avLst>
          </a:prstGeom>
          <a:solidFill>
            <a:srgbClr val="7ECBD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68"/>
              <a:buFont typeface="Gill Sans"/>
              <a:buNone/>
            </a:pPr>
            <a:r>
              <a:rPr lang="en-US" sz="2068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Our Work with OpenMC</a:t>
            </a:r>
            <a:endParaRPr sz="2200">
              <a:solidFill>
                <a:srgbClr val="025BA8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429768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692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Global Variance Reduction addresses deep shielding</a:t>
            </a:r>
            <a:endParaRPr sz="1692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429768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692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Runs on our cloud computing platform</a:t>
            </a:r>
            <a:endParaRPr sz="1692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429768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692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One interface for OpenMC simulations &amp; visualization</a:t>
            </a:r>
            <a:endParaRPr sz="1692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429768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692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DAGMC .h5m, STEP, and MCNP inputs possible*</a:t>
            </a:r>
            <a:endParaRPr sz="1692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429768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692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                            *some caveats</a:t>
            </a:r>
            <a:endParaRPr sz="1692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3" name="Google Shape;113;g3419f7b0434_0_256"/>
          <p:cNvSpPr/>
          <p:nvPr/>
        </p:nvSpPr>
        <p:spPr>
          <a:xfrm>
            <a:off x="109648" y="578586"/>
            <a:ext cx="6353700" cy="1844400"/>
          </a:xfrm>
          <a:prstGeom prst="roundRect">
            <a:avLst>
              <a:gd fmla="val 15122" name="adj"/>
            </a:avLst>
          </a:prstGeom>
          <a:solidFill>
            <a:srgbClr val="FFD49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5CA5"/>
              </a:buClr>
              <a:buSzPts val="2068"/>
              <a:buFont typeface="Gill Sans"/>
              <a:buNone/>
            </a:pPr>
            <a:r>
              <a:rPr lang="en-US" sz="2068">
                <a:solidFill>
                  <a:srgbClr val="005CA5"/>
                </a:solidFill>
                <a:latin typeface="Gill Sans"/>
                <a:ea typeface="Gill Sans"/>
                <a:cs typeface="Gill Sans"/>
                <a:sym typeface="Gill Sans"/>
              </a:rPr>
              <a:t>We want to address the time consuming neutronics tasks</a:t>
            </a:r>
            <a:endParaRPr sz="2068">
              <a:solidFill>
                <a:srgbClr val="005CA5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214884" lvl="1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92"/>
              <a:buFont typeface="Gill Sans"/>
              <a:buNone/>
            </a:pPr>
            <a:r>
              <a:rPr lang="en-US" sz="1692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Deep</a:t>
            </a:r>
            <a:r>
              <a:rPr i="1" lang="en-US"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lang="en-US" sz="1692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Shielding problems require long run times</a:t>
            </a:r>
            <a:endParaRPr sz="2200">
              <a:solidFill>
                <a:srgbClr val="025BA8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429768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504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Wastes CPU on particles that never make it through shielding</a:t>
            </a:r>
            <a:endParaRPr sz="1504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65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   Converting between code input formats</a:t>
            </a:r>
            <a:endParaRPr sz="165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0" lvl="2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4"/>
              <a:buFont typeface="Gill Sans"/>
              <a:buNone/>
            </a:pPr>
            <a:r>
              <a:rPr lang="en-US" sz="165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    Plotting with insights from the geometry</a:t>
            </a:r>
            <a:endParaRPr sz="165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indent="214884" lvl="1" marL="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92"/>
              <a:buFont typeface="Gill Sans"/>
              <a:buNone/>
            </a:pPr>
            <a:r>
              <a:t/>
            </a:r>
            <a:endParaRPr sz="2200">
              <a:solidFill>
                <a:srgbClr val="025BA8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4" name="Google Shape;114;g3419f7b0434_0_256"/>
          <p:cNvSpPr txBox="1"/>
          <p:nvPr>
            <p:ph idx="12" type="sldNum"/>
          </p:nvPr>
        </p:nvSpPr>
        <p:spPr>
          <a:xfrm>
            <a:off x="8726840" y="4914900"/>
            <a:ext cx="18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</a:endParaRPr>
          </a:p>
        </p:txBody>
      </p:sp>
      <p:sp>
        <p:nvSpPr>
          <p:cNvPr id="115" name="Google Shape;115;g3419f7b0434_0_256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/>
              <a:buNone/>
            </a:pPr>
            <a:r>
              <a:rPr b="1" lang="en-US">
                <a:latin typeface="Gill Sans"/>
                <a:ea typeface="Gill Sans"/>
                <a:cs typeface="Gill Sans"/>
                <a:sym typeface="Gill Sans"/>
              </a:rPr>
              <a:t>Motivation</a:t>
            </a:r>
            <a:endParaRPr/>
          </a:p>
        </p:txBody>
      </p:sp>
      <p:sp>
        <p:nvSpPr>
          <p:cNvPr id="116" name="Google Shape;116;g3419f7b0434_0_25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g3419f7b0434_0_256"/>
          <p:cNvSpPr txBox="1"/>
          <p:nvPr/>
        </p:nvSpPr>
        <p:spPr>
          <a:xfrm>
            <a:off x="6252251" y="3965956"/>
            <a:ext cx="29244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From Alex Valentine, Jonathan Naish, UKAEA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PPPL Colloquium, 8/4/22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3419f7b0434_0_25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g3419f7b0434_0_25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3419f7b0434_0_25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47844dae92_0_153"/>
          <p:cNvSpPr/>
          <p:nvPr/>
        </p:nvSpPr>
        <p:spPr>
          <a:xfrm>
            <a:off x="887000" y="63500"/>
            <a:ext cx="1268700" cy="514500"/>
          </a:xfrm>
          <a:prstGeom prst="rect">
            <a:avLst/>
          </a:prstGeom>
          <a:solidFill>
            <a:srgbClr val="CBD9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MCNP Input File</a:t>
            </a:r>
            <a:endParaRPr/>
          </a:p>
        </p:txBody>
      </p:sp>
      <p:sp>
        <p:nvSpPr>
          <p:cNvPr id="372" name="Google Shape;372;g347844dae92_0_153"/>
          <p:cNvSpPr/>
          <p:nvPr/>
        </p:nvSpPr>
        <p:spPr>
          <a:xfrm>
            <a:off x="2666375" y="63500"/>
            <a:ext cx="2914500" cy="575100"/>
          </a:xfrm>
          <a:prstGeom prst="ellipse">
            <a:avLst/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openmc_mcnp_adapter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openmc_conversion</a:t>
            </a:r>
            <a:endParaRPr/>
          </a:p>
        </p:txBody>
      </p:sp>
      <p:sp>
        <p:nvSpPr>
          <p:cNvPr id="373" name="Google Shape;373;g347844dae92_0_153"/>
          <p:cNvSpPr/>
          <p:nvPr/>
        </p:nvSpPr>
        <p:spPr>
          <a:xfrm>
            <a:off x="1100475" y="1105450"/>
            <a:ext cx="1268700" cy="514500"/>
          </a:xfrm>
          <a:prstGeom prst="rect">
            <a:avLst/>
          </a:prstGeom>
          <a:solidFill>
            <a:srgbClr val="CBD9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materials.xml</a:t>
            </a:r>
            <a:endParaRPr/>
          </a:p>
        </p:txBody>
      </p:sp>
      <p:sp>
        <p:nvSpPr>
          <p:cNvPr id="374" name="Google Shape;374;g347844dae92_0_153"/>
          <p:cNvSpPr/>
          <p:nvPr/>
        </p:nvSpPr>
        <p:spPr>
          <a:xfrm>
            <a:off x="6683300" y="788675"/>
            <a:ext cx="1268700" cy="514500"/>
          </a:xfrm>
          <a:prstGeom prst="rect">
            <a:avLst/>
          </a:prstGeom>
          <a:solidFill>
            <a:srgbClr val="CBD9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geometry.xml</a:t>
            </a:r>
            <a:endParaRPr/>
          </a:p>
        </p:txBody>
      </p:sp>
      <p:sp>
        <p:nvSpPr>
          <p:cNvPr id="375" name="Google Shape;375;g347844dae92_0_153"/>
          <p:cNvSpPr/>
          <p:nvPr/>
        </p:nvSpPr>
        <p:spPr>
          <a:xfrm>
            <a:off x="5928050" y="1703888"/>
            <a:ext cx="2779200" cy="514500"/>
          </a:xfrm>
          <a:prstGeom prst="ellipse">
            <a:avLst/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GEOUNED.CsgToCad</a:t>
            </a:r>
            <a:endParaRPr/>
          </a:p>
        </p:txBody>
      </p:sp>
      <p:sp>
        <p:nvSpPr>
          <p:cNvPr id="376" name="Google Shape;376;g347844dae92_0_153"/>
          <p:cNvSpPr/>
          <p:nvPr/>
        </p:nvSpPr>
        <p:spPr>
          <a:xfrm>
            <a:off x="6432500" y="2429300"/>
            <a:ext cx="1770300" cy="514500"/>
          </a:xfrm>
          <a:prstGeom prst="rect">
            <a:avLst/>
          </a:prstGeom>
          <a:solidFill>
            <a:srgbClr val="CBD9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cad_from_csg.step</a:t>
            </a:r>
            <a:endParaRPr/>
          </a:p>
        </p:txBody>
      </p:sp>
      <p:sp>
        <p:nvSpPr>
          <p:cNvPr id="377" name="Google Shape;377;g347844dae92_0_153"/>
          <p:cNvSpPr/>
          <p:nvPr/>
        </p:nvSpPr>
        <p:spPr>
          <a:xfrm>
            <a:off x="4882075" y="3181013"/>
            <a:ext cx="4299000" cy="514500"/>
          </a:xfrm>
          <a:prstGeom prst="ellipse">
            <a:avLst/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CAD_to_OpenMC.import_stp_files</a:t>
            </a:r>
            <a:endParaRPr/>
          </a:p>
        </p:txBody>
      </p:sp>
      <p:sp>
        <p:nvSpPr>
          <p:cNvPr id="378" name="Google Shape;378;g347844dae92_0_153"/>
          <p:cNvSpPr/>
          <p:nvPr/>
        </p:nvSpPr>
        <p:spPr>
          <a:xfrm>
            <a:off x="5534900" y="3932750"/>
            <a:ext cx="1401900" cy="514500"/>
          </a:xfrm>
          <a:prstGeom prst="rect">
            <a:avLst/>
          </a:prstGeom>
          <a:solidFill>
            <a:srgbClr val="CBD9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geometry.h5m</a:t>
            </a:r>
            <a:endParaRPr/>
          </a:p>
        </p:txBody>
      </p:sp>
      <p:sp>
        <p:nvSpPr>
          <p:cNvPr id="379" name="Google Shape;379;g347844dae92_0_153"/>
          <p:cNvSpPr/>
          <p:nvPr/>
        </p:nvSpPr>
        <p:spPr>
          <a:xfrm>
            <a:off x="345225" y="2141250"/>
            <a:ext cx="2779200" cy="514500"/>
          </a:xfrm>
          <a:prstGeom prst="ellipse">
            <a:avLst/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Materials for h5m</a:t>
            </a:r>
            <a:endParaRPr/>
          </a:p>
        </p:txBody>
      </p:sp>
      <p:sp>
        <p:nvSpPr>
          <p:cNvPr id="380" name="Google Shape;380;g347844dae92_0_153"/>
          <p:cNvSpPr/>
          <p:nvPr/>
        </p:nvSpPr>
        <p:spPr>
          <a:xfrm>
            <a:off x="1401375" y="4318400"/>
            <a:ext cx="2779200" cy="514500"/>
          </a:xfrm>
          <a:prstGeom prst="ellipse">
            <a:avLst/>
          </a:prstGeom>
          <a:solidFill>
            <a:srgbClr val="FFE59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Sirepo Import</a:t>
            </a:r>
            <a:endParaRPr/>
          </a:p>
        </p:txBody>
      </p:sp>
      <p:sp>
        <p:nvSpPr>
          <p:cNvPr id="381" name="Google Shape;381;g347844dae92_0_153"/>
          <p:cNvSpPr/>
          <p:nvPr/>
        </p:nvSpPr>
        <p:spPr>
          <a:xfrm>
            <a:off x="747525" y="3292400"/>
            <a:ext cx="1268700" cy="514500"/>
          </a:xfrm>
          <a:prstGeom prst="rect">
            <a:avLst/>
          </a:prstGeom>
          <a:solidFill>
            <a:srgbClr val="CBD9F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materials.xml</a:t>
            </a:r>
            <a:endParaRPr/>
          </a:p>
        </p:txBody>
      </p:sp>
      <p:cxnSp>
        <p:nvCxnSpPr>
          <p:cNvPr id="382" name="Google Shape;382;g347844dae92_0_153"/>
          <p:cNvCxnSpPr>
            <a:stCxn id="372" idx="3"/>
            <a:endCxn id="373" idx="0"/>
          </p:cNvCxnSpPr>
          <p:nvPr/>
        </p:nvCxnSpPr>
        <p:spPr>
          <a:xfrm flipH="1">
            <a:off x="1734794" y="554379"/>
            <a:ext cx="1358400" cy="551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3" name="Google Shape;383;g347844dae92_0_153"/>
          <p:cNvCxnSpPr>
            <a:stCxn id="371" idx="3"/>
            <a:endCxn id="372" idx="2"/>
          </p:cNvCxnSpPr>
          <p:nvPr/>
        </p:nvCxnSpPr>
        <p:spPr>
          <a:xfrm>
            <a:off x="2155700" y="320750"/>
            <a:ext cx="510600" cy="30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4" name="Google Shape;384;g347844dae92_0_153"/>
          <p:cNvCxnSpPr>
            <a:stCxn id="372" idx="5"/>
            <a:endCxn id="374" idx="0"/>
          </p:cNvCxnSpPr>
          <p:nvPr/>
        </p:nvCxnSpPr>
        <p:spPr>
          <a:xfrm>
            <a:off x="5154056" y="554379"/>
            <a:ext cx="2163600" cy="234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5" name="Google Shape;385;g347844dae92_0_153"/>
          <p:cNvCxnSpPr>
            <a:stCxn id="373" idx="2"/>
            <a:endCxn id="379" idx="0"/>
          </p:cNvCxnSpPr>
          <p:nvPr/>
        </p:nvCxnSpPr>
        <p:spPr>
          <a:xfrm>
            <a:off x="1734825" y="1619950"/>
            <a:ext cx="0" cy="521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6" name="Google Shape;386;g347844dae92_0_153"/>
          <p:cNvCxnSpPr>
            <a:stCxn id="374" idx="2"/>
            <a:endCxn id="375" idx="0"/>
          </p:cNvCxnSpPr>
          <p:nvPr/>
        </p:nvCxnSpPr>
        <p:spPr>
          <a:xfrm>
            <a:off x="7317650" y="1303175"/>
            <a:ext cx="0" cy="400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7" name="Google Shape;387;g347844dae92_0_153"/>
          <p:cNvCxnSpPr>
            <a:stCxn id="379" idx="4"/>
            <a:endCxn id="381" idx="0"/>
          </p:cNvCxnSpPr>
          <p:nvPr/>
        </p:nvCxnSpPr>
        <p:spPr>
          <a:xfrm flipH="1">
            <a:off x="1382025" y="2655750"/>
            <a:ext cx="352800" cy="636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8" name="Google Shape;388;g347844dae92_0_153"/>
          <p:cNvCxnSpPr>
            <a:stCxn id="375" idx="4"/>
            <a:endCxn id="376" idx="0"/>
          </p:cNvCxnSpPr>
          <p:nvPr/>
        </p:nvCxnSpPr>
        <p:spPr>
          <a:xfrm>
            <a:off x="7317650" y="2218388"/>
            <a:ext cx="0" cy="210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89" name="Google Shape;389;g347844dae92_0_153"/>
          <p:cNvCxnSpPr>
            <a:stCxn id="376" idx="2"/>
            <a:endCxn id="377" idx="0"/>
          </p:cNvCxnSpPr>
          <p:nvPr/>
        </p:nvCxnSpPr>
        <p:spPr>
          <a:xfrm flipH="1">
            <a:off x="7031450" y="2943800"/>
            <a:ext cx="286200" cy="237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90" name="Google Shape;390;g347844dae92_0_153"/>
          <p:cNvCxnSpPr>
            <a:stCxn id="377" idx="4"/>
            <a:endCxn id="378" idx="0"/>
          </p:cNvCxnSpPr>
          <p:nvPr/>
        </p:nvCxnSpPr>
        <p:spPr>
          <a:xfrm flipH="1">
            <a:off x="6235975" y="3695513"/>
            <a:ext cx="795600" cy="237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91" name="Google Shape;391;g347844dae92_0_153"/>
          <p:cNvCxnSpPr>
            <a:stCxn id="378" idx="1"/>
            <a:endCxn id="379" idx="5"/>
          </p:cNvCxnSpPr>
          <p:nvPr/>
        </p:nvCxnSpPr>
        <p:spPr>
          <a:xfrm rot="10800000">
            <a:off x="2717300" y="2580500"/>
            <a:ext cx="2817600" cy="1609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92" name="Google Shape;392;g347844dae92_0_153"/>
          <p:cNvCxnSpPr>
            <a:stCxn id="381" idx="2"/>
            <a:endCxn id="380" idx="1"/>
          </p:cNvCxnSpPr>
          <p:nvPr/>
        </p:nvCxnSpPr>
        <p:spPr>
          <a:xfrm>
            <a:off x="1381875" y="3806900"/>
            <a:ext cx="426600" cy="586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93" name="Google Shape;393;g347844dae92_0_153"/>
          <p:cNvCxnSpPr>
            <a:stCxn id="378" idx="2"/>
            <a:endCxn id="380" idx="7"/>
          </p:cNvCxnSpPr>
          <p:nvPr/>
        </p:nvCxnSpPr>
        <p:spPr>
          <a:xfrm rot="10800000">
            <a:off x="3773450" y="4393850"/>
            <a:ext cx="2462400" cy="53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94" name="Google Shape;394;g347844dae92_0_15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g347844dae92_0_15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g347844dae92_0_15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g347844dae92_0_15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g347844dae92_0_15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g347844dae92_0_153"/>
          <p:cNvSpPr txBox="1"/>
          <p:nvPr>
            <p:ph type="title"/>
          </p:nvPr>
        </p:nvSpPr>
        <p:spPr>
          <a:xfrm>
            <a:off x="5879400" y="58550"/>
            <a:ext cx="31629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MCNP Workflow</a:t>
            </a:r>
            <a:endParaRPr/>
          </a:p>
        </p:txBody>
      </p:sp>
      <p:sp>
        <p:nvSpPr>
          <p:cNvPr id="400" name="Google Shape;400;g347844dae92_0_153"/>
          <p:cNvSpPr/>
          <p:nvPr/>
        </p:nvSpPr>
        <p:spPr>
          <a:xfrm>
            <a:off x="3323675" y="941300"/>
            <a:ext cx="2066100" cy="1336500"/>
          </a:xfrm>
          <a:prstGeom prst="diamond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OpenMC Simulation</a:t>
            </a:r>
            <a:endParaRPr/>
          </a:p>
        </p:txBody>
      </p:sp>
      <p:cxnSp>
        <p:nvCxnSpPr>
          <p:cNvPr id="401" name="Google Shape;401;g347844dae92_0_153"/>
          <p:cNvCxnSpPr>
            <a:stCxn id="373" idx="3"/>
            <a:endCxn id="400" idx="1"/>
          </p:cNvCxnSpPr>
          <p:nvPr/>
        </p:nvCxnSpPr>
        <p:spPr>
          <a:xfrm>
            <a:off x="2369175" y="1362700"/>
            <a:ext cx="954600" cy="24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02" name="Google Shape;402;g347844dae92_0_153"/>
          <p:cNvCxnSpPr>
            <a:stCxn id="374" idx="1"/>
            <a:endCxn id="400" idx="3"/>
          </p:cNvCxnSpPr>
          <p:nvPr/>
        </p:nvCxnSpPr>
        <p:spPr>
          <a:xfrm flipH="1">
            <a:off x="5389700" y="1045925"/>
            <a:ext cx="1293600" cy="56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"/>
          <p:cNvSpPr txBox="1"/>
          <p:nvPr>
            <p:ph idx="12" type="sldNum"/>
          </p:nvPr>
        </p:nvSpPr>
        <p:spPr>
          <a:xfrm>
            <a:off x="8229600" y="4914900"/>
            <a:ext cx="202984" cy="288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</a:rPr>
              <a:t>‹#›</a:t>
            </a:fld>
            <a:endParaRPr/>
          </a:p>
        </p:txBody>
      </p:sp>
      <p:sp>
        <p:nvSpPr>
          <p:cNvPr id="126" name="Google Shape;126;p7"/>
          <p:cNvSpPr/>
          <p:nvPr/>
        </p:nvSpPr>
        <p:spPr>
          <a:xfrm>
            <a:off x="3533149" y="4903149"/>
            <a:ext cx="2171101" cy="20850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27" name="Google Shape;12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8217" y="254280"/>
            <a:ext cx="1956276" cy="44394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7"/>
          <p:cNvSpPr txBox="1"/>
          <p:nvPr/>
        </p:nvSpPr>
        <p:spPr>
          <a:xfrm>
            <a:off x="367025" y="1106264"/>
            <a:ext cx="2698660" cy="400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Modern C++ with MPI Parallelism and a Python API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29" name="Google Shape;129;p7"/>
          <p:cNvPicPr preferRelativeResize="0"/>
          <p:nvPr/>
        </p:nvPicPr>
        <p:blipFill rotWithShape="1">
          <a:blip r:embed="rId4">
            <a:alphaModFix/>
          </a:blip>
          <a:srcRect b="3292" l="24078" r="428" t="18938"/>
          <a:stretch/>
        </p:blipFill>
        <p:spPr>
          <a:xfrm>
            <a:off x="3498066" y="2081"/>
            <a:ext cx="5650503" cy="4860228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7"/>
          <p:cNvSpPr txBox="1"/>
          <p:nvPr/>
        </p:nvSpPr>
        <p:spPr>
          <a:xfrm>
            <a:off x="107907" y="1756491"/>
            <a:ext cx="295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Actively-developed open source project with &gt;100 contributors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7"/>
          <p:cNvSpPr txBox="1"/>
          <p:nvPr/>
        </p:nvSpPr>
        <p:spPr>
          <a:xfrm>
            <a:off x="107907" y="2406717"/>
            <a:ext cx="295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Supported by the DOE ASCR/Exascale Computing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7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"/>
          <p:cNvSpPr txBox="1"/>
          <p:nvPr>
            <p:ph idx="12" type="sldNum"/>
          </p:nvPr>
        </p:nvSpPr>
        <p:spPr>
          <a:xfrm>
            <a:off x="8229600" y="4914900"/>
            <a:ext cx="202984" cy="28878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sz="1400">
                <a:solidFill>
                  <a:srgbClr val="000000"/>
                </a:solidFill>
              </a:rPr>
              <a:t>‹#›</a:t>
            </a:fld>
            <a:endParaRPr/>
          </a:p>
        </p:txBody>
      </p:sp>
      <p:sp>
        <p:nvSpPr>
          <p:cNvPr id="140" name="Google Shape;140;p8"/>
          <p:cNvSpPr/>
          <p:nvPr/>
        </p:nvSpPr>
        <p:spPr>
          <a:xfrm>
            <a:off x="3533149" y="4903149"/>
            <a:ext cx="2171101" cy="208500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41" name="Google Shape;14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8217" y="254280"/>
            <a:ext cx="1956276" cy="44394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8"/>
          <p:cNvSpPr txBox="1"/>
          <p:nvPr/>
        </p:nvSpPr>
        <p:spPr>
          <a:xfrm>
            <a:off x="367025" y="1106264"/>
            <a:ext cx="2698660" cy="400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Modern C++ with MPI Parallelism and a Python API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43" name="Google Shape;143;p8"/>
          <p:cNvPicPr preferRelativeResize="0"/>
          <p:nvPr/>
        </p:nvPicPr>
        <p:blipFill rotWithShape="1">
          <a:blip r:embed="rId4">
            <a:alphaModFix amt="29475"/>
          </a:blip>
          <a:srcRect b="3292" l="24078" r="428" t="18938"/>
          <a:stretch/>
        </p:blipFill>
        <p:spPr>
          <a:xfrm>
            <a:off x="3498066" y="2081"/>
            <a:ext cx="5650503" cy="4860228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8"/>
          <p:cNvSpPr txBox="1"/>
          <p:nvPr/>
        </p:nvSpPr>
        <p:spPr>
          <a:xfrm>
            <a:off x="107907" y="1756491"/>
            <a:ext cx="295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Actively-developed open source project with &gt;100 contributors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8"/>
          <p:cNvSpPr txBox="1"/>
          <p:nvPr/>
        </p:nvSpPr>
        <p:spPr>
          <a:xfrm>
            <a:off x="107907" y="2406717"/>
            <a:ext cx="2957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Supported by the DOE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ASCR/Exascale Computing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8"/>
          <p:cNvSpPr txBox="1"/>
          <p:nvPr/>
        </p:nvSpPr>
        <p:spPr>
          <a:xfrm>
            <a:off x="4259318" y="3546837"/>
            <a:ext cx="4128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Variance Reduction Techniques</a:t>
            </a:r>
            <a:endParaRPr b="0" i="0" sz="2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8"/>
          <p:cNvSpPr txBox="1"/>
          <p:nvPr/>
        </p:nvSpPr>
        <p:spPr>
          <a:xfrm>
            <a:off x="3575625" y="2387100"/>
            <a:ext cx="5495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Visualization tools for model geometries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8"/>
          <p:cNvSpPr txBox="1"/>
          <p:nvPr/>
        </p:nvSpPr>
        <p:spPr>
          <a:xfrm>
            <a:off x="4145301" y="698217"/>
            <a:ext cx="45729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browser-based GUI for running simulations with cloud computing resources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59;p24" id="152" name="Google Shape;152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7350" y="3465800"/>
            <a:ext cx="2000600" cy="59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419f7b0434_0_35"/>
          <p:cNvSpPr txBox="1"/>
          <p:nvPr>
            <p:ph idx="12" type="sldNum"/>
          </p:nvPr>
        </p:nvSpPr>
        <p:spPr>
          <a:xfrm>
            <a:off x="8726840" y="4914900"/>
            <a:ext cx="18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</a:endParaRPr>
          </a:p>
        </p:txBody>
      </p:sp>
      <p:sp>
        <p:nvSpPr>
          <p:cNvPr id="158" name="Google Shape;158;g3419f7b0434_0_35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/>
              <a:buNone/>
            </a:pPr>
            <a:r>
              <a:rPr lang="en-US"/>
              <a:t>Global </a:t>
            </a:r>
            <a:r>
              <a:rPr b="1" lang="en-US">
                <a:latin typeface="Gill Sans"/>
                <a:ea typeface="Gill Sans"/>
                <a:cs typeface="Gill Sans"/>
                <a:sym typeface="Gill Sans"/>
              </a:rPr>
              <a:t>Variance Reduction</a:t>
            </a:r>
            <a:endParaRPr/>
          </a:p>
        </p:txBody>
      </p:sp>
      <p:pic>
        <p:nvPicPr>
          <p:cNvPr descr="Google Shape;148;p23" id="159" name="Google Shape;159;g3419f7b0434_0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87502" y="651068"/>
            <a:ext cx="3774244" cy="1978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g3419f7b0434_0_35"/>
          <p:cNvSpPr/>
          <p:nvPr/>
        </p:nvSpPr>
        <p:spPr>
          <a:xfrm>
            <a:off x="3533149" y="4903149"/>
            <a:ext cx="2171100" cy="208500"/>
          </a:xfrm>
          <a:prstGeom prst="rect">
            <a:avLst/>
          </a:prstGeom>
          <a:solidFill>
            <a:srgbClr val="CBD9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g3419f7b0434_0_35"/>
          <p:cNvSpPr txBox="1"/>
          <p:nvPr/>
        </p:nvSpPr>
        <p:spPr>
          <a:xfrm>
            <a:off x="3156599" y="4826499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DE-SC0022386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g3419f7b0434_0_35"/>
          <p:cNvSpPr txBox="1"/>
          <p:nvPr/>
        </p:nvSpPr>
        <p:spPr>
          <a:xfrm>
            <a:off x="5158080" y="4097775"/>
            <a:ext cx="3942000" cy="7389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baseline="3000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A. Davis, A. Turner, Fusion Engineering and Design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86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9–11, pp.2698-2700 (2011)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baseline="3000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J. Wagner, et al. Nucl. Sci. And Eng. </a:t>
            </a:r>
            <a:r>
              <a:rPr b="1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176</a:t>
            </a: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(2014)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g3419f7b0434_0_35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g3419f7b0434_0_35"/>
          <p:cNvSpPr txBox="1"/>
          <p:nvPr>
            <p:ph idx="1" type="body"/>
          </p:nvPr>
        </p:nvSpPr>
        <p:spPr>
          <a:xfrm>
            <a:off x="228600" y="310140"/>
            <a:ext cx="8686800" cy="4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CA5"/>
              </a:buClr>
              <a:buSzPts val="2200"/>
              <a:buFont typeface="Gill Sans"/>
              <a:buNone/>
            </a:pPr>
            <a:r>
              <a:rPr lang="en-US">
                <a:solidFill>
                  <a:srgbClr val="005CA5"/>
                </a:solidFill>
              </a:rPr>
              <a:t>Weight Windows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en-US" sz="1800">
                <a:solidFill>
                  <a:srgbClr val="000000"/>
                </a:solidFill>
              </a:rPr>
              <a:t>Kill off particles that are unlikely to matter</a:t>
            </a:r>
            <a:endParaRPr/>
          </a:p>
          <a:p>
            <a:pPr indent="-273050" lvl="1" marL="7429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en-US" sz="1800">
                <a:solidFill>
                  <a:srgbClr val="000000"/>
                </a:solidFill>
              </a:rPr>
              <a:t>Split particles at imaginary boundaries </a:t>
            </a:r>
            <a:br>
              <a:rPr lang="en-US" sz="1800">
                <a:solidFill>
                  <a:srgbClr val="000000"/>
                </a:solidFill>
              </a:rPr>
            </a:b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25BA8"/>
              </a:buClr>
              <a:buSzPts val="2200"/>
              <a:buFont typeface="Gill Sans"/>
              <a:buNone/>
            </a:pPr>
            <a:r>
              <a:rPr lang="en-US" sz="2200">
                <a:solidFill>
                  <a:srgbClr val="025BA8"/>
                </a:solidFill>
                <a:latin typeface="Gill Sans"/>
                <a:ea typeface="Gill Sans"/>
                <a:cs typeface="Gill Sans"/>
                <a:sym typeface="Gill Sans"/>
              </a:rPr>
              <a:t>Automatic Weight Window Generation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200"/>
              <a:buNone/>
            </a:pPr>
            <a:r>
              <a:rPr lang="en-US" sz="1800">
                <a:solidFill>
                  <a:srgbClr val="000000"/>
                </a:solidFill>
              </a:rPr>
              <a:t>Nobody wants to define these weights by hand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en-US" sz="1800">
                <a:solidFill>
                  <a:srgbClr val="000000"/>
                </a:solidFill>
              </a:rPr>
              <a:t>Iterative simulations</a:t>
            </a:r>
            <a:r>
              <a:rPr baseline="30000" lang="en-US"/>
              <a:t>1</a:t>
            </a:r>
            <a:r>
              <a:rPr lang="en-US" sz="1800">
                <a:solidFill>
                  <a:srgbClr val="000000"/>
                </a:solidFill>
              </a:rPr>
              <a:t> can determine the bounds that get particles everywhere</a:t>
            </a:r>
            <a:endParaRPr/>
          </a:p>
          <a:p>
            <a:pPr indent="-285750" lvl="1" marL="7429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</a:pPr>
            <a:r>
              <a:rPr lang="en-US" sz="1600">
                <a:solidFill>
                  <a:srgbClr val="000000"/>
                </a:solidFill>
              </a:rPr>
              <a:t>FW-CADIS</a:t>
            </a:r>
            <a:r>
              <a:rPr baseline="30000" lang="en-US"/>
              <a:t>2</a:t>
            </a:r>
            <a:r>
              <a:rPr lang="en-US" sz="1600">
                <a:solidFill>
                  <a:srgbClr val="000000"/>
                </a:solidFill>
              </a:rPr>
              <a:t> Adjoint method exists as an add-on for MCNP (ADVANTG)</a:t>
            </a:r>
            <a:endParaRPr/>
          </a:p>
          <a:p>
            <a:pPr indent="-285750" lvl="2" marL="12001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</a:pPr>
            <a:r>
              <a:rPr lang="en-US" sz="1600">
                <a:solidFill>
                  <a:srgbClr val="000000"/>
                </a:solidFill>
              </a:rPr>
              <a:t>Uses a deterministic method of characteristics to search the space first</a:t>
            </a:r>
            <a:endParaRPr/>
          </a:p>
        </p:txBody>
      </p:sp>
      <p:grpSp>
        <p:nvGrpSpPr>
          <p:cNvPr id="165" name="Google Shape;165;g3419f7b0434_0_35"/>
          <p:cNvGrpSpPr/>
          <p:nvPr/>
        </p:nvGrpSpPr>
        <p:grpSpPr>
          <a:xfrm>
            <a:off x="564775" y="4038625"/>
            <a:ext cx="2910825" cy="584550"/>
            <a:chOff x="-53979" y="-22853"/>
            <a:chExt cx="2910825" cy="584550"/>
          </a:xfrm>
        </p:grpSpPr>
        <p:sp>
          <p:nvSpPr>
            <p:cNvPr id="166" name="Google Shape;166;g3419f7b0434_0_35"/>
            <p:cNvSpPr txBox="1"/>
            <p:nvPr/>
          </p:nvSpPr>
          <p:spPr>
            <a:xfrm>
              <a:off x="53881" y="53881"/>
              <a:ext cx="26316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We are implementing versions of both methods in OpenMC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We are implementing the MAGIC method in OpenMC We are implementing the MAGIC method in OpenMC" id="167" name="Google Shape;167;g3419f7b0434_0_3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-53979" y="-22853"/>
              <a:ext cx="2910825" cy="5845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8" name="Google Shape;168;g3419f7b0434_0_35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g3419f7b0434_0_35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3419f7b0434_0_35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3419f7b0434_0_35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419f7b0434_0_146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Gill Sans"/>
              <a:buNone/>
            </a:pPr>
            <a:r>
              <a:rPr lang="en-US"/>
              <a:t>MAGIC Method </a:t>
            </a:r>
            <a:r>
              <a:rPr b="1" lang="en-US">
                <a:latin typeface="Gill Sans"/>
                <a:ea typeface="Gill Sans"/>
                <a:cs typeface="Gill Sans"/>
                <a:sym typeface="Gill Sans"/>
              </a:rPr>
              <a:t>Benchmark Development</a:t>
            </a:r>
            <a:endParaRPr/>
          </a:p>
        </p:txBody>
      </p:sp>
      <p:sp>
        <p:nvSpPr>
          <p:cNvPr id="177" name="Google Shape;177;g3419f7b0434_0_146"/>
          <p:cNvSpPr txBox="1"/>
          <p:nvPr>
            <p:ph idx="12" type="sldNum"/>
          </p:nvPr>
        </p:nvSpPr>
        <p:spPr>
          <a:xfrm>
            <a:off x="8278430" y="4859217"/>
            <a:ext cx="301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 sz="1000">
              <a:solidFill>
                <a:srgbClr val="585858"/>
              </a:solidFill>
            </a:endParaRPr>
          </a:p>
        </p:txBody>
      </p:sp>
      <p:pic>
        <p:nvPicPr>
          <p:cNvPr descr="fng_cad.png" id="178" name="Google Shape;178;g3419f7b0434_0_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3471" y="1426037"/>
            <a:ext cx="2686021" cy="26305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alog-mean.png" id="179" name="Google Shape;179;g3419f7b0434_0_146"/>
          <p:cNvPicPr preferRelativeResize="0"/>
          <p:nvPr/>
        </p:nvPicPr>
        <p:blipFill rotWithShape="1">
          <a:blip r:embed="rId4">
            <a:alphaModFix/>
          </a:blip>
          <a:srcRect b="0" l="0" r="20753" t="0"/>
          <a:stretch/>
        </p:blipFill>
        <p:spPr>
          <a:xfrm>
            <a:off x="3964584" y="896357"/>
            <a:ext cx="1926926" cy="1887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alog-clipped.png" id="180" name="Google Shape;180;g3419f7b0434_0_146"/>
          <p:cNvPicPr preferRelativeResize="0"/>
          <p:nvPr/>
        </p:nvPicPr>
        <p:blipFill rotWithShape="1">
          <a:blip r:embed="rId5">
            <a:alphaModFix/>
          </a:blip>
          <a:srcRect b="0" l="0" r="20809" t="0"/>
          <a:stretch/>
        </p:blipFill>
        <p:spPr>
          <a:xfrm>
            <a:off x="3964584" y="2578869"/>
            <a:ext cx="1925572" cy="1887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w-mean.png" id="181" name="Google Shape;181;g3419f7b0434_0_1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668102" y="894182"/>
            <a:ext cx="2431663" cy="1887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w-clipped.png" id="182" name="Google Shape;182;g3419f7b0434_0_14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68102" y="2576694"/>
            <a:ext cx="2431663" cy="18870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g3419f7b0434_0_146"/>
          <p:cNvSpPr txBox="1"/>
          <p:nvPr/>
        </p:nvSpPr>
        <p:spPr>
          <a:xfrm>
            <a:off x="4866500" y="796537"/>
            <a:ext cx="566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Analog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g3419f7b0434_0_146"/>
          <p:cNvSpPr txBox="1"/>
          <p:nvPr/>
        </p:nvSpPr>
        <p:spPr>
          <a:xfrm>
            <a:off x="6468167" y="682237"/>
            <a:ext cx="734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Weight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Windows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g3419f7b0434_0_146"/>
          <p:cNvSpPr txBox="1"/>
          <p:nvPr/>
        </p:nvSpPr>
        <p:spPr>
          <a:xfrm>
            <a:off x="3772732" y="1741236"/>
            <a:ext cx="3486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Flux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g3419f7b0434_0_146"/>
          <p:cNvSpPr txBox="1"/>
          <p:nvPr/>
        </p:nvSpPr>
        <p:spPr>
          <a:xfrm>
            <a:off x="3529979" y="3322147"/>
            <a:ext cx="655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Relative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Error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g3419f7b0434_0_146"/>
          <p:cNvSpPr txBox="1"/>
          <p:nvPr/>
        </p:nvSpPr>
        <p:spPr>
          <a:xfrm>
            <a:off x="493872" y="900077"/>
            <a:ext cx="28941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Frascati Neutron Generator (FNG)</a:t>
            </a:r>
            <a:r>
              <a:rPr b="0" baseline="3000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g3419f7b0434_0_14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g3419f7b0434_0_146"/>
          <p:cNvSpPr txBox="1"/>
          <p:nvPr/>
        </p:nvSpPr>
        <p:spPr>
          <a:xfrm>
            <a:off x="243861" y="4233911"/>
            <a:ext cx="3204600" cy="431100"/>
          </a:xfrm>
          <a:prstGeom prst="rect">
            <a:avLst/>
          </a:prstGeom>
          <a:noFill/>
          <a:ln cap="flat" cmpd="sng" w="19050">
            <a:solidFill>
              <a:srgbClr val="1F49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baseline="3000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Pietropaolo </a:t>
            </a:r>
            <a:r>
              <a:rPr b="0" i="1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et 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J. Phys.: Conf. Ser. 1021 012004 (2018)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g3419f7b0434_0_146"/>
          <p:cNvSpPr txBox="1"/>
          <p:nvPr/>
        </p:nvSpPr>
        <p:spPr>
          <a:xfrm>
            <a:off x="7224853" y="4451969"/>
            <a:ext cx="1395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(Patrick Shriwise)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3419f7b0434_0_14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g3419f7b0434_0_14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g3419f7b0434_0_146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g3419f7b0434_0_146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47844dae92_0_28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Random Ray</a:t>
            </a:r>
            <a:endParaRPr/>
          </a:p>
        </p:txBody>
      </p:sp>
      <p:sp>
        <p:nvSpPr>
          <p:cNvPr id="200" name="Google Shape;200;g347844dae92_0_28"/>
          <p:cNvSpPr txBox="1"/>
          <p:nvPr>
            <p:ph idx="1" type="body"/>
          </p:nvPr>
        </p:nvSpPr>
        <p:spPr>
          <a:xfrm>
            <a:off x="228600" y="685800"/>
            <a:ext cx="4340700" cy="40005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Stochastic Method of Characteristics (SMOC) - analytically calculating the </a:t>
            </a:r>
            <a:r>
              <a:rPr lang="en-US"/>
              <a:t>transport</a:t>
            </a:r>
            <a:r>
              <a:rPr lang="en-US"/>
              <a:t> equation along many characteristic tracks (rays) through a geometry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Previously demonstrated in SCONE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Random Ray exploits the MGXS interface already in OpenMC to add this solver directly into the code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Breaks the geometry into a mesh of source regions and randomly samples</a:t>
            </a:r>
            <a:endParaRPr/>
          </a:p>
        </p:txBody>
      </p:sp>
      <p:sp>
        <p:nvSpPr>
          <p:cNvPr id="201" name="Google Shape;201;g347844dae92_0_2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g347844dae92_0_2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g347844dae92_0_2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g347844dae92_0_2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g347844dae92_0_2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g347844dae92_0_28"/>
          <p:cNvSpPr txBox="1"/>
          <p:nvPr/>
        </p:nvSpPr>
        <p:spPr>
          <a:xfrm>
            <a:off x="5088150" y="3433425"/>
            <a:ext cx="3946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rgbClr val="585858"/>
                </a:solidFill>
              </a:rPr>
              <a:t>J.R. Tramm, et al. The Random Ray Method for neutral particle transport, J. of Comp. Phys. </a:t>
            </a:r>
            <a:r>
              <a:rPr b="1" lang="en-US" sz="1100">
                <a:solidFill>
                  <a:srgbClr val="585858"/>
                </a:solidFill>
              </a:rPr>
              <a:t>342</a:t>
            </a:r>
            <a:r>
              <a:rPr lang="en-US" sz="1100">
                <a:solidFill>
                  <a:srgbClr val="585858"/>
                </a:solidFill>
              </a:rPr>
              <a:t>, 2017, pp 229-252,</a:t>
            </a:r>
            <a:endParaRPr sz="1100">
              <a:solidFill>
                <a:srgbClr val="58585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585858"/>
                </a:solidFill>
              </a:rPr>
              <a:t>https://doi.org/10.1016/j.jcp.2017.04.038.</a:t>
            </a:r>
            <a:endParaRPr sz="1800">
              <a:solidFill>
                <a:srgbClr val="585858"/>
              </a:solidFill>
            </a:endParaRPr>
          </a:p>
        </p:txBody>
      </p:sp>
      <p:sp>
        <p:nvSpPr>
          <p:cNvPr id="207" name="Google Shape;207;g347844dae92_0_28"/>
          <p:cNvSpPr txBox="1"/>
          <p:nvPr/>
        </p:nvSpPr>
        <p:spPr>
          <a:xfrm>
            <a:off x="7224853" y="4451969"/>
            <a:ext cx="1395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/>
              <a:t>John Tramm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g347844dae92_0_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9374" y="685800"/>
            <a:ext cx="4524626" cy="2633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47844dae92_0_128"/>
          <p:cNvSpPr txBox="1"/>
          <p:nvPr>
            <p:ph type="title"/>
          </p:nvPr>
        </p:nvSpPr>
        <p:spPr>
          <a:xfrm>
            <a:off x="228600" y="57150"/>
            <a:ext cx="86868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Random Ray Video</a:t>
            </a:r>
            <a:endParaRPr/>
          </a:p>
        </p:txBody>
      </p:sp>
      <p:sp>
        <p:nvSpPr>
          <p:cNvPr id="214" name="Google Shape;214;g347844dae92_0_12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g347844dae92_0_12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g347844dae92_0_12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g347844dae92_0_128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g347844dae92_0_128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9" name="Google Shape;219;g347844dae92_0_128" title="RandomRay.gif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5050" y="654850"/>
            <a:ext cx="5293910" cy="39543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47844dae92_0_43"/>
          <p:cNvSpPr txBox="1"/>
          <p:nvPr>
            <p:ph type="title"/>
          </p:nvPr>
        </p:nvSpPr>
        <p:spPr>
          <a:xfrm>
            <a:off x="228600" y="57150"/>
            <a:ext cx="7408200" cy="514500"/>
          </a:xfrm>
          <a:prstGeom prst="rect">
            <a:avLst/>
          </a:prstGeom>
        </p:spPr>
        <p:txBody>
          <a:bodyPr anchorCtr="0" anchor="ctr" bIns="45675" lIns="45675" spcFirstLastPara="1" rIns="45675" wrap="square" tIns="4567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Random Ray and Adjoints</a:t>
            </a:r>
            <a:endParaRPr/>
          </a:p>
        </p:txBody>
      </p:sp>
      <p:sp>
        <p:nvSpPr>
          <p:cNvPr id="225" name="Google Shape;225;g347844dae92_0_43"/>
          <p:cNvSpPr txBox="1"/>
          <p:nvPr>
            <p:ph idx="1" type="body"/>
          </p:nvPr>
        </p:nvSpPr>
        <p:spPr>
          <a:xfrm>
            <a:off x="228600" y="1143000"/>
            <a:ext cx="6088800" cy="4000500"/>
          </a:xfrm>
          <a:prstGeom prst="rect">
            <a:avLst/>
          </a:prstGeom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First appeared in tagged Release v0.15.1 in early March (v0.15.2 now)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With MGXS and Random Ray, the forward flux and adjoint flux can be estimated </a:t>
            </a:r>
            <a:r>
              <a:rPr lang="en-US"/>
              <a:t>quickly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These maps are approximate and take only seconds to minutes on a laptop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g347844dae92_0_4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g347844dae92_0_4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g347844dae92_0_4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b="0" i="0" lang="en-US" sz="1100" u="none" cap="none" strike="noStrike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ZAP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g347844dae92_0_43"/>
          <p:cNvSpPr/>
          <p:nvPr/>
        </p:nvSpPr>
        <p:spPr>
          <a:xfrm>
            <a:off x="3533149" y="4903149"/>
            <a:ext cx="2171124" cy="208494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1080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18000" y="21600"/>
                  <a:pt x="14400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6E3F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g347844dae92_0_43"/>
          <p:cNvSpPr txBox="1"/>
          <p:nvPr/>
        </p:nvSpPr>
        <p:spPr>
          <a:xfrm>
            <a:off x="2767941" y="4830826"/>
            <a:ext cx="354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100"/>
              <a:buFont typeface="Gill Sans"/>
              <a:buNone/>
            </a:pPr>
            <a:r>
              <a:rPr lang="en-US" sz="1100">
                <a:solidFill>
                  <a:srgbClr val="888888"/>
                </a:solidFill>
                <a:latin typeface="Gill Sans"/>
                <a:ea typeface="Gill Sans"/>
                <a:cs typeface="Gill Sans"/>
                <a:sym typeface="Gill Sans"/>
              </a:rPr>
              <a:t>Fusion Neutronics Meeting 2025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g347844dae92_0_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41151" y="202053"/>
            <a:ext cx="2505870" cy="2185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g347844dae92_0_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1150" y="2510034"/>
            <a:ext cx="2505876" cy="212601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g347844dae92_0_43"/>
          <p:cNvSpPr txBox="1"/>
          <p:nvPr/>
        </p:nvSpPr>
        <p:spPr>
          <a:xfrm>
            <a:off x="7467028" y="4636044"/>
            <a:ext cx="1395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n-US"/>
              <a:t>John Tramm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g347844dae92_0_43"/>
          <p:cNvSpPr txBox="1"/>
          <p:nvPr/>
        </p:nvSpPr>
        <p:spPr>
          <a:xfrm>
            <a:off x="6851400" y="1925500"/>
            <a:ext cx="1673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Forward Flux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35" name="Google Shape;235;g347844dae92_0_43"/>
          <p:cNvSpPr txBox="1"/>
          <p:nvPr/>
        </p:nvSpPr>
        <p:spPr>
          <a:xfrm>
            <a:off x="7239988" y="4174350"/>
            <a:ext cx="1108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Adjoint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169B4DE-00BA-47B4-A91F-E2DEB0F1C764}"/>
</file>

<file path=customXml/itemProps2.xml><?xml version="1.0" encoding="utf-8"?>
<ds:datastoreItem xmlns:ds="http://schemas.openxmlformats.org/officeDocument/2006/customXml" ds:itemID="{2B774DB0-68EC-4015-8BF3-724BD747C31D}"/>
</file>

<file path=customXml/itemProps3.xml><?xml version="1.0" encoding="utf-8"?>
<ds:datastoreItem xmlns:ds="http://schemas.openxmlformats.org/officeDocument/2006/customXml" ds:itemID="{77916AB0-DD7D-4057-A37F-BE025AC939FE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0x010100503DE618DB0A0C46A666FD2065503EE5</vt:lpwstr>
  </property>
</Properties>
</file>