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3" r:id="rId6"/>
    <p:sldId id="261" r:id="rId7"/>
    <p:sldId id="260" r:id="rId8"/>
    <p:sldId id="262" r:id="rId9"/>
    <p:sldId id="264" r:id="rId10"/>
    <p:sldId id="265" r:id="rId11"/>
    <p:sldId id="266" r:id="rId12"/>
    <p:sldId id="271" r:id="rId13"/>
    <p:sldId id="268" r:id="rId14"/>
    <p:sldId id="269" r:id="rId15"/>
    <p:sldId id="270" r:id="rId16"/>
    <p:sldId id="272" r:id="rId17"/>
    <p:sldId id="267" r:id="rId18"/>
  </p:sldIdLst>
  <p:sldSz cx="12192000" cy="6858000"/>
  <p:notesSz cx="6858000" cy="9144000"/>
  <p:embeddedFontLst>
    <p:embeddedFont>
      <p:font typeface="Cambria Math" panose="02040503050406030204" pitchFamily="18" charset="0"/>
      <p:regular r:id="rId20"/>
    </p:embeddedFont>
    <p:embeddedFont>
      <p:font typeface="Consolas" panose="020B0609020204030204" pitchFamily="49" charset="0"/>
      <p:regular r:id="rId21"/>
      <p:bold r:id="rId22"/>
      <p:italic r:id="rId23"/>
      <p:boldItalic r:id="rId24"/>
    </p:embeddedFont>
    <p:embeddedFont>
      <p:font typeface="Noto Sans" panose="020B050204050402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iAAbUWcZsfvYE/R6RoqXwOLNTAy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yanne Kennedy" initials="" lastIdx="1" clrIdx="0"/>
  <p:cmAuthor id="1" name="Austin Carter" initials="" lastIdx="2" clrIdx="1"/>
  <p:cmAuthor id="2" name="Megan Wart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6425E7-E9F4-453C-9300-DB835B51FA5C}">
  <a:tblStyle styleId="{936425E7-E9F4-453C-9300-DB835B51FA5C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7E7"/>
          </a:solidFill>
        </a:fill>
      </a:tcStyle>
    </a:wholeTbl>
    <a:band1H>
      <a:tcTxStyle b="off" i="off"/>
      <a:tcStyle>
        <a:tcBdr/>
        <a:fill>
          <a:solidFill>
            <a:srgbClr val="CBCBCB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BCBCB"/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E7E7E7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/>
      <a:tcStyle>
        <a:tcBdr/>
        <a:fill>
          <a:solidFill>
            <a:srgbClr val="E7E7E7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672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commentAuthors" Target="commentAuthor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" name="Google Shape;2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" name="Google Shape;3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9754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803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9"/>
          <p:cNvPicPr preferRelativeResize="0"/>
          <p:nvPr/>
        </p:nvPicPr>
        <p:blipFill rotWithShape="1">
          <a:blip r:embed="rId2">
            <a:alphaModFix/>
          </a:blip>
          <a:srcRect l="44362"/>
          <a:stretch/>
        </p:blipFill>
        <p:spPr>
          <a:xfrm>
            <a:off x="0" y="433726"/>
            <a:ext cx="3286122" cy="5990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9"/>
          <p:cNvPicPr preferRelativeResize="0"/>
          <p:nvPr/>
        </p:nvPicPr>
        <p:blipFill rotWithShape="1">
          <a:blip r:embed="rId3">
            <a:alphaModFix/>
          </a:blip>
          <a:srcRect l="12624"/>
          <a:stretch/>
        </p:blipFill>
        <p:spPr>
          <a:xfrm>
            <a:off x="3821156" y="6116701"/>
            <a:ext cx="4549688" cy="61514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9"/>
          <p:cNvSpPr txBox="1">
            <a:spLocks noGrp="1"/>
          </p:cNvSpPr>
          <p:nvPr>
            <p:ph type="body" idx="1"/>
          </p:nvPr>
        </p:nvSpPr>
        <p:spPr>
          <a:xfrm>
            <a:off x="3821156" y="2255520"/>
            <a:ext cx="7940538" cy="6506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520"/>
              <a:buNone/>
              <a:defRPr sz="44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9"/>
          <p:cNvSpPr txBox="1">
            <a:spLocks noGrp="1"/>
          </p:cNvSpPr>
          <p:nvPr>
            <p:ph type="body" idx="2"/>
          </p:nvPr>
        </p:nvSpPr>
        <p:spPr>
          <a:xfrm>
            <a:off x="3821156" y="3102154"/>
            <a:ext cx="7940538" cy="522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057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3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520"/>
              <a:buNone/>
              <a:defRPr sz="44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9"/>
          <p:cNvSpPr txBox="1">
            <a:spLocks noGrp="1"/>
          </p:cNvSpPr>
          <p:nvPr>
            <p:ph type="body" idx="3"/>
          </p:nvPr>
        </p:nvSpPr>
        <p:spPr>
          <a:xfrm>
            <a:off x="3821156" y="3820896"/>
            <a:ext cx="7940538" cy="481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28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520"/>
              <a:buNone/>
              <a:defRPr sz="44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8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2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1"/>
          <p:cNvSpPr txBox="1">
            <a:spLocks noGrp="1"/>
          </p:cNvSpPr>
          <p:nvPr>
            <p:ph type="body" idx="1"/>
          </p:nvPr>
        </p:nvSpPr>
        <p:spPr>
          <a:xfrm>
            <a:off x="311150" y="1006475"/>
            <a:ext cx="11530013" cy="55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084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  <a:defRPr/>
            </a:lvl2pPr>
            <a:lvl3pPr marL="1371600" lvl="2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  <a:defRPr/>
            </a:lvl3pPr>
            <a:lvl4pPr marL="1828800" lvl="3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  <a:defRPr/>
            </a:lvl4pPr>
            <a:lvl5pPr marL="2286000" lvl="4" indent="-35052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1"/>
          <p:cNvSpPr txBox="1">
            <a:spLocks noGrp="1"/>
          </p:cNvSpPr>
          <p:nvPr>
            <p:ph type="title"/>
          </p:nvPr>
        </p:nvSpPr>
        <p:spPr>
          <a:xfrm>
            <a:off x="312512" y="298451"/>
            <a:ext cx="10981944" cy="630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73394" y="182881"/>
            <a:ext cx="630335" cy="6393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8"/>
          <p:cNvSpPr txBox="1"/>
          <p:nvPr/>
        </p:nvSpPr>
        <p:spPr>
          <a:xfrm>
            <a:off x="312514" y="6597445"/>
            <a:ext cx="4318000" cy="2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alibri"/>
              <a:buNone/>
            </a:pPr>
            <a:r>
              <a:rPr lang="en-US" sz="900" b="0" i="0" u="none" strike="noStrike" cap="none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April 8, 2025</a:t>
            </a:r>
            <a:endParaRPr sz="900" b="0" i="0" u="none" strike="noStrike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8"/>
          <p:cNvSpPr txBox="1"/>
          <p:nvPr/>
        </p:nvSpPr>
        <p:spPr>
          <a:xfrm>
            <a:off x="10096500" y="6597445"/>
            <a:ext cx="1742844" cy="2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8"/>
          <p:cNvSpPr txBox="1">
            <a:spLocks noGrp="1"/>
          </p:cNvSpPr>
          <p:nvPr>
            <p:ph type="title"/>
          </p:nvPr>
        </p:nvSpPr>
        <p:spPr>
          <a:xfrm>
            <a:off x="312514" y="298451"/>
            <a:ext cx="10981944" cy="630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8"/>
          <p:cNvSpPr txBox="1"/>
          <p:nvPr/>
        </p:nvSpPr>
        <p:spPr>
          <a:xfrm>
            <a:off x="3937000" y="6597445"/>
            <a:ext cx="4318000" cy="26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alibri"/>
              <a:buNone/>
            </a:pPr>
            <a:r>
              <a:rPr lang="en-US" sz="900" b="0" i="0" u="none" strike="noStrike" cap="none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Commonwealth Fusion Systems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8"/>
          <p:cNvSpPr txBox="1">
            <a:spLocks noGrp="1"/>
          </p:cNvSpPr>
          <p:nvPr>
            <p:ph type="body" idx="1"/>
          </p:nvPr>
        </p:nvSpPr>
        <p:spPr>
          <a:xfrm>
            <a:off x="312514" y="1005839"/>
            <a:ext cx="11526830" cy="5553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24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051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051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051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052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anucene.2014.07.048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"/>
          <p:cNvSpPr txBox="1">
            <a:spLocks noGrp="1"/>
          </p:cNvSpPr>
          <p:nvPr>
            <p:ph type="body" idx="1"/>
          </p:nvPr>
        </p:nvSpPr>
        <p:spPr>
          <a:xfrm>
            <a:off x="3821156" y="2047504"/>
            <a:ext cx="7940538" cy="1643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3600" b="1" dirty="0">
                <a:effectLst/>
                <a:latin typeface="+mj-lt"/>
                <a:ea typeface="Times New Roman" panose="02020603050405020304" pitchFamily="18" charset="0"/>
              </a:rPr>
              <a:t>Parametric Neutronics Study and Machine Learning-Based Tritium Breeding Ratio Prediction for the ARC Tokamak</a:t>
            </a:r>
            <a:endParaRPr lang="en-US" sz="36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2" name="Google Shape;32;p1"/>
          <p:cNvSpPr txBox="1">
            <a:spLocks noGrp="1"/>
          </p:cNvSpPr>
          <p:nvPr>
            <p:ph type="body" idx="3"/>
          </p:nvPr>
        </p:nvSpPr>
        <p:spPr>
          <a:xfrm>
            <a:off x="3821156" y="3898901"/>
            <a:ext cx="2536308" cy="2244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US" sz="2400" b="1" dirty="0"/>
              <a:t>*Austin Carter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US" sz="2400" dirty="0"/>
              <a:t>Ethan Peterson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US" sz="2400" dirty="0"/>
              <a:t>Alex Creely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US" sz="2400" dirty="0"/>
              <a:t>James Logan</a:t>
            </a:r>
            <a:endParaRPr dirty="0"/>
          </a:p>
        </p:txBody>
      </p:sp>
      <p:sp>
        <p:nvSpPr>
          <p:cNvPr id="4" name="Google Shape;32;p1">
            <a:extLst>
              <a:ext uri="{FF2B5EF4-FFF2-40B4-BE49-F238E27FC236}">
                <a16:creationId xmlns:a16="http://schemas.microsoft.com/office/drawing/2014/main" id="{93D1A5F3-3257-A1F1-7932-092B8FF0B63C}"/>
              </a:ext>
            </a:extLst>
          </p:cNvPr>
          <p:cNvSpPr txBox="1">
            <a:spLocks/>
          </p:cNvSpPr>
          <p:nvPr/>
        </p:nvSpPr>
        <p:spPr>
          <a:xfrm>
            <a:off x="6357464" y="3888850"/>
            <a:ext cx="3692669" cy="2244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24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352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24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24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24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en-US" sz="2400" dirty="0"/>
              <a:t>Matthew </a:t>
            </a:r>
            <a:r>
              <a:rPr lang="en-US" sz="2400" dirty="0" err="1"/>
              <a:t>Vernacchia</a:t>
            </a:r>
            <a:endParaRPr lang="en-US" sz="2400" dirty="0"/>
          </a:p>
          <a:p>
            <a:pPr marL="0" indent="0">
              <a:spcBef>
                <a:spcPts val="0"/>
              </a:spcBef>
            </a:pPr>
            <a:r>
              <a:rPr lang="en-US" sz="2400" dirty="0"/>
              <a:t>Christoph Hasse</a:t>
            </a:r>
          </a:p>
          <a:p>
            <a:pPr marL="0" indent="0">
              <a:spcBef>
                <a:spcPts val="0"/>
              </a:spcBef>
            </a:pPr>
            <a:r>
              <a:rPr lang="en-US" sz="2400" dirty="0"/>
              <a:t>Katie </a:t>
            </a:r>
            <a:r>
              <a:rPr lang="en-US" sz="2400" dirty="0" err="1"/>
              <a:t>Saltzgiver</a:t>
            </a:r>
            <a:endParaRPr lang="en-US" sz="2400" dirty="0"/>
          </a:p>
          <a:p>
            <a:pPr marL="0" indent="0">
              <a:spcBef>
                <a:spcPts val="0"/>
              </a:spcBef>
            </a:pPr>
            <a:r>
              <a:rPr lang="en-US" sz="2400" dirty="0"/>
              <a:t>Ryanne Kennedy</a:t>
            </a:r>
            <a:endParaRPr lang="en-US" dirty="0"/>
          </a:p>
        </p:txBody>
      </p:sp>
      <p:sp>
        <p:nvSpPr>
          <p:cNvPr id="5" name="Google Shape;32;p1">
            <a:extLst>
              <a:ext uri="{FF2B5EF4-FFF2-40B4-BE49-F238E27FC236}">
                <a16:creationId xmlns:a16="http://schemas.microsoft.com/office/drawing/2014/main" id="{D6D6D481-FFFF-0267-2C68-6832745AB3FD}"/>
              </a:ext>
            </a:extLst>
          </p:cNvPr>
          <p:cNvSpPr txBox="1">
            <a:spLocks/>
          </p:cNvSpPr>
          <p:nvPr/>
        </p:nvSpPr>
        <p:spPr>
          <a:xfrm>
            <a:off x="3821156" y="5811424"/>
            <a:ext cx="3545326" cy="479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24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352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24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24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24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en-US" sz="1400" b="1" dirty="0"/>
              <a:t>*</a:t>
            </a:r>
            <a:r>
              <a:rPr lang="en-US" sz="1400" b="1" dirty="0" err="1"/>
              <a:t>acarter@cfs.energy</a:t>
            </a:r>
            <a:endParaRPr lang="en-US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6DF2A-96B0-1B04-97F9-A2AEE46D4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153068-4021-9CB1-27A2-59EAE07BA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TransformerTBRNet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44FBFF0-06FF-6090-0AE2-B488F6004B24}"/>
              </a:ext>
            </a:extLst>
          </p:cNvPr>
          <p:cNvGrpSpPr>
            <a:grpSpLocks noChangeAspect="1"/>
          </p:cNvGrpSpPr>
          <p:nvPr/>
        </p:nvGrpSpPr>
        <p:grpSpPr>
          <a:xfrm>
            <a:off x="4969768" y="154073"/>
            <a:ext cx="6220369" cy="919051"/>
            <a:chOff x="245367" y="1823311"/>
            <a:chExt cx="13847603" cy="204596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601423-7262-7F0B-DFDE-56B4BAEE4DAA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Randomly sample ARC configuration parameters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94D50C-4183-F672-B2C5-F3BB5FBC72C8}"/>
                </a:ext>
              </a:extLst>
            </p:cNvPr>
            <p:cNvSpPr/>
            <p:nvPr/>
          </p:nvSpPr>
          <p:spPr>
            <a:xfrm>
              <a:off x="2482971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Build OpenMC model using configuration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AFE4085-8B28-5678-3B46-483D1EFC1CDC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Run OpenMC; Tally TBR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6A5632A3-DEDF-7C82-4951-D66C79B38789}"/>
                </a:ext>
              </a:extLst>
            </p:cNvPr>
            <p:cNvSpPr/>
            <p:nvPr/>
          </p:nvSpPr>
          <p:spPr>
            <a:xfrm>
              <a:off x="2053855" y="266628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9E9E12D9-63FE-44B9-4A35-99DBA855EF4E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7A5EC7C-E471-3917-A16E-DF6FD96555A3}"/>
                </a:ext>
              </a:extLst>
            </p:cNvPr>
            <p:cNvSpPr/>
            <p:nvPr/>
          </p:nvSpPr>
          <p:spPr>
            <a:xfrm>
              <a:off x="6968391" y="2242790"/>
              <a:ext cx="1792941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Library of TBR values for unique ARC models</a:t>
              </a: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0C5C4989-DB2E-B91E-7AD2-EA7A45CA7462}"/>
                </a:ext>
              </a:extLst>
            </p:cNvPr>
            <p:cNvSpPr/>
            <p:nvPr/>
          </p:nvSpPr>
          <p:spPr>
            <a:xfrm>
              <a:off x="653924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DC265F-C2E5-14C1-27AC-8B10B2E80FE1}"/>
                </a:ext>
              </a:extLst>
            </p:cNvPr>
            <p:cNvSpPr/>
            <p:nvPr/>
          </p:nvSpPr>
          <p:spPr>
            <a:xfrm>
              <a:off x="9164743" y="2242790"/>
              <a:ext cx="2294138" cy="120700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Train neural network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2F36DDC-4FC5-2D2C-2EB9-8DF93470E8D6}"/>
                </a:ext>
              </a:extLst>
            </p:cNvPr>
            <p:cNvSpPr/>
            <p:nvPr/>
          </p:nvSpPr>
          <p:spPr>
            <a:xfrm>
              <a:off x="11907869" y="1823311"/>
              <a:ext cx="2185101" cy="20459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Sensitivity studies for determination of most influential design parameters on TBR</a:t>
              </a: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F536D5E4-F024-0967-79EC-8B589154E93D}"/>
                </a:ext>
              </a:extLst>
            </p:cNvPr>
            <p:cNvSpPr/>
            <p:nvPr/>
          </p:nvSpPr>
          <p:spPr>
            <a:xfrm>
              <a:off x="8761332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993D28D7-3112-B026-53FB-F8E138AFCCA6}"/>
                </a:ext>
              </a:extLst>
            </p:cNvPr>
            <p:cNvSpPr/>
            <p:nvPr/>
          </p:nvSpPr>
          <p:spPr>
            <a:xfrm>
              <a:off x="11494798" y="2743608"/>
              <a:ext cx="403411" cy="309282"/>
            </a:xfrm>
            <a:prstGeom prst="rightArrow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7CFEE780-F278-05BB-51E6-2A26FB4A14B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150" y="1006475"/>
                <a:ext cx="3202670" cy="5120901"/>
              </a:xfrm>
            </p:spPr>
            <p:txBody>
              <a:bodyPr/>
              <a:lstStyle/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600" b="1" u="sng" dirty="0"/>
                  <a:t>Loss Criterion</a:t>
                </a:r>
                <a:r>
                  <a:rPr lang="en-US" sz="1600" dirty="0"/>
                  <a:t>: L1 Loss = Mean Absolute Error (MAE)</a:t>
                </a:r>
                <a:endParaRPr lang="en-US" sz="1200" dirty="0"/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dirty="0"/>
                  <a:t> : true target TBR (OpenMC)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600" dirty="0"/>
                  <a:t> : model prediction (</a:t>
                </a:r>
                <a:r>
                  <a:rPr lang="en-US" sz="1600" dirty="0" err="1"/>
                  <a:t>TransformerTBRNet</a:t>
                </a:r>
                <a:r>
                  <a:rPr lang="en-US" sz="1600" dirty="0"/>
                  <a:t>)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600" dirty="0"/>
                  <a:t> : Number of samples in batch (512)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600" dirty="0"/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600" b="1" u="sng" dirty="0"/>
                  <a:t>Optimizer</a:t>
                </a:r>
                <a:r>
                  <a:rPr lang="en-US" sz="1600" dirty="0"/>
                  <a:t>: Adam Optimizer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ra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sz="1600" dirty="0"/>
                  <a:t> : each parameter at time step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1600" dirty="0"/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/>
                  <a:t> : learning rate = 1E-4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600" dirty="0"/>
                  <a:t>: bias correction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7CFEE780-F278-05BB-51E6-2A26FB4A14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150" y="1006475"/>
                <a:ext cx="3202670" cy="5120901"/>
              </a:xfrm>
              <a:blipFill>
                <a:blip r:embed="rId2"/>
                <a:stretch>
                  <a:fillRect b="-5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BDB2B673-3C31-0AC3-1CDE-AE6CD3203A4F}"/>
              </a:ext>
            </a:extLst>
          </p:cNvPr>
          <p:cNvSpPr txBox="1"/>
          <p:nvPr/>
        </p:nvSpPr>
        <p:spPr>
          <a:xfrm>
            <a:off x="3820886" y="5185388"/>
            <a:ext cx="588781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b="0" i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Epoch 998/1000 - Train Loss: 0.0035, Val Loss: 0.0044</a:t>
            </a:r>
          </a:p>
          <a:p>
            <a:r>
              <a:rPr lang="sv-SE" b="0" i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Epoch 999/1000 - Train Loss: 0.0035, Val Loss: 0.0042</a:t>
            </a:r>
          </a:p>
          <a:p>
            <a:r>
              <a:rPr lang="sv-SE" b="0" i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Epoch 1000/1000 - Train Loss: 0.0035, Val Loss: 0.0040</a:t>
            </a:r>
          </a:p>
          <a:p>
            <a:pPr>
              <a:spcBef>
                <a:spcPts val="1200"/>
              </a:spcBef>
            </a:pPr>
            <a:r>
              <a:rPr lang="sv-SE" b="1" u="sng" dirty="0">
                <a:solidFill>
                  <a:schemeClr val="tx1"/>
                </a:solidFill>
                <a:latin typeface="+mj-lt"/>
              </a:rPr>
              <a:t>Ultimately the surrogate model produces L1 loss comparable to OpenMC </a:t>
            </a:r>
            <a:r>
              <a:rPr lang="en-US" sz="1400" b="1" u="sng" dirty="0">
                <a:latin typeface="+mj-lt"/>
              </a:rPr>
              <a:t>mean 1σ standard deviation on TBR predictions = 0.00328</a:t>
            </a:r>
            <a:endParaRPr lang="en-US" b="1" u="sng" dirty="0">
              <a:latin typeface="+mj-lt"/>
            </a:endParaRPr>
          </a:p>
          <a:p>
            <a:endParaRPr lang="sv-SE" b="0" i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3BD4103-A5D5-3F63-FCE3-FF31D0712671}"/>
              </a:ext>
            </a:extLst>
          </p:cNvPr>
          <p:cNvSpPr txBox="1"/>
          <p:nvPr/>
        </p:nvSpPr>
        <p:spPr>
          <a:xfrm>
            <a:off x="9416143" y="1342145"/>
            <a:ext cx="2394857" cy="330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636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b="1" u="sng" dirty="0"/>
              <a:t>Compute Time:</a:t>
            </a:r>
          </a:p>
          <a:p>
            <a:pPr marL="8636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100" dirty="0"/>
              <a:t>Model trained on a single NVIDIA Tesla T4 GPU</a:t>
            </a:r>
          </a:p>
          <a:p>
            <a:pPr marL="8636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100" dirty="0"/>
              <a:t>Total training time: 15 minutes (~0.25 GPU-hours)</a:t>
            </a:r>
          </a:p>
          <a:p>
            <a:pPr marL="8636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100" dirty="0"/>
              <a:t>Estimated compute: ~16.25 TFLOP-hours (mixed precision)</a:t>
            </a:r>
          </a:p>
          <a:p>
            <a:pPr marL="8636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100" dirty="0"/>
              <a:t>Approx. energy consumption: ~17.5 </a:t>
            </a:r>
            <a:r>
              <a:rPr lang="en-US" sz="1100" dirty="0" err="1"/>
              <a:t>Wh</a:t>
            </a:r>
            <a:endParaRPr lang="en-US" sz="1100" dirty="0"/>
          </a:p>
          <a:p>
            <a:pPr marL="8636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100" dirty="0"/>
              <a:t>Training completed efficiently due to model simplicity and dataset size</a:t>
            </a:r>
          </a:p>
          <a:p>
            <a:pPr marL="86360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14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D388A1C-FD3F-9C7A-C602-5D5FA5277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139" y="1265842"/>
            <a:ext cx="561975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757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A45E2-2FB9-BD12-F9B8-DDC60E49BC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58776A-FA36-F8F5-E9A6-D3F8FA34A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TransformerTBRNet</a:t>
            </a:r>
            <a:br>
              <a:rPr lang="en-US" dirty="0"/>
            </a:br>
            <a:r>
              <a:rPr lang="en-US" dirty="0"/>
              <a:t>Predictions &amp; Results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2BA5FF-E502-3DDD-8EEC-FDE064061F95}"/>
              </a:ext>
            </a:extLst>
          </p:cNvPr>
          <p:cNvGrpSpPr>
            <a:grpSpLocks noChangeAspect="1"/>
          </p:cNvGrpSpPr>
          <p:nvPr/>
        </p:nvGrpSpPr>
        <p:grpSpPr>
          <a:xfrm>
            <a:off x="4969768" y="154073"/>
            <a:ext cx="6220369" cy="919051"/>
            <a:chOff x="245367" y="1823311"/>
            <a:chExt cx="13847603" cy="204596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8F791D9-B8CE-FED6-C308-4CE683E538A1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Randomly sample ARC configuration parameters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96CD496-A22F-2C48-0AEF-EE176C36CC4C}"/>
                </a:ext>
              </a:extLst>
            </p:cNvPr>
            <p:cNvSpPr/>
            <p:nvPr/>
          </p:nvSpPr>
          <p:spPr>
            <a:xfrm>
              <a:off x="2482971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Build OpenMC model using configuration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6B59493-494F-5D59-3170-660A13C37F3D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Run OpenMC; Tally TBR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DA5EB259-DE5D-9AF1-AAC9-D3FB791719B2}"/>
                </a:ext>
              </a:extLst>
            </p:cNvPr>
            <p:cNvSpPr/>
            <p:nvPr/>
          </p:nvSpPr>
          <p:spPr>
            <a:xfrm>
              <a:off x="2053855" y="266628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F954A858-4EF8-C6CD-DF74-7E8C6E157038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845F3CD-FDD6-8045-6C7B-7FC4FC8DA801}"/>
                </a:ext>
              </a:extLst>
            </p:cNvPr>
            <p:cNvSpPr/>
            <p:nvPr/>
          </p:nvSpPr>
          <p:spPr>
            <a:xfrm>
              <a:off x="6968391" y="2242790"/>
              <a:ext cx="1792941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Library of TBR values for unique ARC models</a:t>
              </a: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AE501B32-9C4A-5AC8-2C19-5E4D329DBF05}"/>
                </a:ext>
              </a:extLst>
            </p:cNvPr>
            <p:cNvSpPr/>
            <p:nvPr/>
          </p:nvSpPr>
          <p:spPr>
            <a:xfrm>
              <a:off x="653924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071BBD-5BED-9696-0D02-E08E5D7BF9B0}"/>
                </a:ext>
              </a:extLst>
            </p:cNvPr>
            <p:cNvSpPr/>
            <p:nvPr/>
          </p:nvSpPr>
          <p:spPr>
            <a:xfrm>
              <a:off x="9164743" y="2242790"/>
              <a:ext cx="2294138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Train neural network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1186E71-8685-0E1F-AA97-A431A71DD910}"/>
                </a:ext>
              </a:extLst>
            </p:cNvPr>
            <p:cNvSpPr/>
            <p:nvPr/>
          </p:nvSpPr>
          <p:spPr>
            <a:xfrm>
              <a:off x="11907869" y="1823311"/>
              <a:ext cx="2185101" cy="2045965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Sensitivity studies for determination of most influential design parameters on TBR</a:t>
              </a: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D5904824-048D-3839-A51D-DEB5A7C4EFB6}"/>
                </a:ext>
              </a:extLst>
            </p:cNvPr>
            <p:cNvSpPr/>
            <p:nvPr/>
          </p:nvSpPr>
          <p:spPr>
            <a:xfrm>
              <a:off x="8761332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62D139D8-FB38-DE95-2105-00E5BC0D4E5F}"/>
                </a:ext>
              </a:extLst>
            </p:cNvPr>
            <p:cNvSpPr/>
            <p:nvPr/>
          </p:nvSpPr>
          <p:spPr>
            <a:xfrm>
              <a:off x="1149479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6EE5CF4-5458-F974-255E-3132B9F54B3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8229601" y="1342145"/>
                <a:ext cx="3657600" cy="5217404"/>
              </a:xfrm>
              <a:ln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𝑁𝑜𝑟𝑚𝑎𝑙𝑖𝑧𝑒𝑑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𝑇𝐵𝑅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𝑇𝐵𝑅</m:t>
                          </m:r>
                        </m:num>
                        <m:den>
                          <m:func>
                            <m:func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𝑇𝐵𝑅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1600" dirty="0"/>
              </a:p>
              <a:p>
                <a:pPr marL="86360" indent="0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n-US" sz="1600" dirty="0"/>
                  <a:t>Varying two parameters that provide significant impact to the TBR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Li-6 enrichment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Structural material choice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dirty="0"/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600" dirty="0"/>
                  <a:t>Keeping other variables constant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Shielding material = boron carbide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No multiplier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Nominal port size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Nominal VV dimensions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6EE5CF4-5458-F974-255E-3132B9F54B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229601" y="1342145"/>
                <a:ext cx="3657600" cy="5217404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29791A79-04C0-DDFA-029B-C9AA4CDA6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" y="1463040"/>
            <a:ext cx="75247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723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0C083-6BAE-E47A-274F-8806DEFC4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6D8532-06CB-9B3F-4097-CCF7345EC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TransformerTBRNet</a:t>
            </a:r>
            <a:br>
              <a:rPr lang="en-US" dirty="0"/>
            </a:br>
            <a:r>
              <a:rPr lang="en-US" dirty="0"/>
              <a:t>Predictions &amp; Results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ABC2ABF-26AF-82F1-1746-C7B449768397}"/>
              </a:ext>
            </a:extLst>
          </p:cNvPr>
          <p:cNvGrpSpPr>
            <a:grpSpLocks noChangeAspect="1"/>
          </p:cNvGrpSpPr>
          <p:nvPr/>
        </p:nvGrpSpPr>
        <p:grpSpPr>
          <a:xfrm>
            <a:off x="4969768" y="154073"/>
            <a:ext cx="6220369" cy="919051"/>
            <a:chOff x="245367" y="1823311"/>
            <a:chExt cx="13847603" cy="204596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67B4E7-180C-5576-A99B-0DE48E5C92AD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Randomly sample ARC configuration parameters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FEF9413-A275-F9A8-2B28-EA3B8B6D6171}"/>
                </a:ext>
              </a:extLst>
            </p:cNvPr>
            <p:cNvSpPr/>
            <p:nvPr/>
          </p:nvSpPr>
          <p:spPr>
            <a:xfrm>
              <a:off x="2482971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Build OpenMC model using configuration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9D61EFA-2E03-7515-84B0-29FFDD32B6EB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Run OpenMC; Tally TBR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98A419C9-09A8-0E69-2716-F0CF6A07C493}"/>
                </a:ext>
              </a:extLst>
            </p:cNvPr>
            <p:cNvSpPr/>
            <p:nvPr/>
          </p:nvSpPr>
          <p:spPr>
            <a:xfrm>
              <a:off x="2053855" y="266628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471B8347-F52B-CBCC-993A-14AE59A50F42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A45EE45-DD6A-9526-55D8-7F1CAC5D2E6A}"/>
                </a:ext>
              </a:extLst>
            </p:cNvPr>
            <p:cNvSpPr/>
            <p:nvPr/>
          </p:nvSpPr>
          <p:spPr>
            <a:xfrm>
              <a:off x="6968391" y="2242790"/>
              <a:ext cx="1792941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Library of TBR values for unique ARC models</a:t>
              </a: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EBB98E62-0B5F-C5A6-C42F-CB14360305D9}"/>
                </a:ext>
              </a:extLst>
            </p:cNvPr>
            <p:cNvSpPr/>
            <p:nvPr/>
          </p:nvSpPr>
          <p:spPr>
            <a:xfrm>
              <a:off x="653924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B4C90E9-5DE4-B1B7-1EC4-EB0764369FF8}"/>
                </a:ext>
              </a:extLst>
            </p:cNvPr>
            <p:cNvSpPr/>
            <p:nvPr/>
          </p:nvSpPr>
          <p:spPr>
            <a:xfrm>
              <a:off x="9164743" y="2242790"/>
              <a:ext cx="2294138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Train neural network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DC1AF1D-D2FD-D6CF-FFE3-A052481F8254}"/>
                </a:ext>
              </a:extLst>
            </p:cNvPr>
            <p:cNvSpPr/>
            <p:nvPr/>
          </p:nvSpPr>
          <p:spPr>
            <a:xfrm>
              <a:off x="11907869" y="1823311"/>
              <a:ext cx="2185101" cy="2045965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Sensitivity studies for determination of most influential design parameters on TBR</a:t>
              </a: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90FACB5C-1012-C956-3641-E73FE3BF424E}"/>
                </a:ext>
              </a:extLst>
            </p:cNvPr>
            <p:cNvSpPr/>
            <p:nvPr/>
          </p:nvSpPr>
          <p:spPr>
            <a:xfrm>
              <a:off x="8761332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B58A8004-2297-865F-9D9A-A13DDF4ACC86}"/>
                </a:ext>
              </a:extLst>
            </p:cNvPr>
            <p:cNvSpPr/>
            <p:nvPr/>
          </p:nvSpPr>
          <p:spPr>
            <a:xfrm>
              <a:off x="1149479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27926CD2-4284-A44A-1DDC-DC8164D6C93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8229601" y="1342145"/>
                <a:ext cx="3657600" cy="5217404"/>
              </a:xfrm>
              <a:ln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𝑁𝑜𝑟𝑚𝑎𝑙𝑖𝑧𝑒𝑑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𝑇𝐵𝑅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𝑇𝐵𝑅</m:t>
                          </m:r>
                        </m:num>
                        <m:den>
                          <m:func>
                            <m:func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𝑇𝐵𝑅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1600" dirty="0"/>
              </a:p>
              <a:p>
                <a:pPr marL="86360" indent="0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n-US" sz="1600" dirty="0"/>
                  <a:t>Varying two parameters that provide significant impact to the TBR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Li-6 enrichment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Multiplier layer embedded in the Vacuum vessel cooling channels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200" dirty="0"/>
                  <a:t>Hence the cooling channels’ volume is reduced with more multiplier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dirty="0"/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600" dirty="0"/>
                  <a:t>Keeping other variables constant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Shielding material = boron carbide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Vanadium alloy structural material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Nominal port size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Nominal VV dimensions, slightly enlarged cooling channel volume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27926CD2-4284-A44A-1DDC-DC8164D6C9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229601" y="1342145"/>
                <a:ext cx="3657600" cy="5217404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7374336A-9A19-6EB0-6165-5BD3F83E9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47" y="1463040"/>
            <a:ext cx="75247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000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F935D-6C88-66E7-4E4A-9B15B2789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A2C206-3870-1703-E919-E66223711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TransformerTBRNet</a:t>
            </a:r>
            <a:br>
              <a:rPr lang="en-US" dirty="0"/>
            </a:br>
            <a:r>
              <a:rPr lang="en-US" dirty="0"/>
              <a:t>Predictions &amp; Results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60CD248-006E-4FBC-C99D-C3D73E39FCE9}"/>
              </a:ext>
            </a:extLst>
          </p:cNvPr>
          <p:cNvGrpSpPr>
            <a:grpSpLocks noChangeAspect="1"/>
          </p:cNvGrpSpPr>
          <p:nvPr/>
        </p:nvGrpSpPr>
        <p:grpSpPr>
          <a:xfrm>
            <a:off x="4969768" y="154073"/>
            <a:ext cx="6220369" cy="919051"/>
            <a:chOff x="245367" y="1823311"/>
            <a:chExt cx="13847603" cy="204596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5848AB-373E-4900-54D8-05E121B59AB0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Randomly sample ARC configuration parameters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0521621-25E3-8042-61C7-53FCF8CD52A4}"/>
                </a:ext>
              </a:extLst>
            </p:cNvPr>
            <p:cNvSpPr/>
            <p:nvPr/>
          </p:nvSpPr>
          <p:spPr>
            <a:xfrm>
              <a:off x="2482971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Build OpenMC model using configuration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91F640C-1F09-5BD2-CE2C-0228C14D0853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Run OpenMC; Tally TBR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FE91ABF7-285D-FB4E-EDBF-F1CA71617F84}"/>
                </a:ext>
              </a:extLst>
            </p:cNvPr>
            <p:cNvSpPr/>
            <p:nvPr/>
          </p:nvSpPr>
          <p:spPr>
            <a:xfrm>
              <a:off x="2053855" y="266628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8727F701-BC16-09F4-C5E1-9771EDF4AEAC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3A84FA4-B372-6B0C-BA86-066248E2349C}"/>
                </a:ext>
              </a:extLst>
            </p:cNvPr>
            <p:cNvSpPr/>
            <p:nvPr/>
          </p:nvSpPr>
          <p:spPr>
            <a:xfrm>
              <a:off x="6968391" y="2242790"/>
              <a:ext cx="1792941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Library of TBR values for unique ARC models</a:t>
              </a: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559248E8-C2E0-99B2-C384-5A6ACF01EDF9}"/>
                </a:ext>
              </a:extLst>
            </p:cNvPr>
            <p:cNvSpPr/>
            <p:nvPr/>
          </p:nvSpPr>
          <p:spPr>
            <a:xfrm>
              <a:off x="653924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EB5169-2014-1BA3-6BA3-8FC4B00DC532}"/>
                </a:ext>
              </a:extLst>
            </p:cNvPr>
            <p:cNvSpPr/>
            <p:nvPr/>
          </p:nvSpPr>
          <p:spPr>
            <a:xfrm>
              <a:off x="9164743" y="2242790"/>
              <a:ext cx="2294138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Train neural network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355A1BD-D4DB-CF54-2A1E-1732C42F9656}"/>
                </a:ext>
              </a:extLst>
            </p:cNvPr>
            <p:cNvSpPr/>
            <p:nvPr/>
          </p:nvSpPr>
          <p:spPr>
            <a:xfrm>
              <a:off x="11907869" y="1823311"/>
              <a:ext cx="2185101" cy="2045965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Sensitivity studies for determination of most influential design parameters on TBR</a:t>
              </a: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6A7022A1-6FB7-8385-5D30-A3E7378AF8A0}"/>
                </a:ext>
              </a:extLst>
            </p:cNvPr>
            <p:cNvSpPr/>
            <p:nvPr/>
          </p:nvSpPr>
          <p:spPr>
            <a:xfrm>
              <a:off x="8761332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97C4B71F-6D91-869B-9A42-6F8F8CD91428}"/>
                </a:ext>
              </a:extLst>
            </p:cNvPr>
            <p:cNvSpPr/>
            <p:nvPr/>
          </p:nvSpPr>
          <p:spPr>
            <a:xfrm>
              <a:off x="1149479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6497FBB-9C69-45E0-7211-8BE4191AE70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8229601" y="1342144"/>
                <a:ext cx="3657600" cy="5221224"/>
              </a:xfrm>
              <a:ln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pPr marL="86360" indent="0">
                  <a:spcBef>
                    <a:spcPts val="60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𝑁𝑜𝑟𝑚𝑎𝑙𝑖𝑧𝑒𝑑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𝑇𝐵𝑅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𝑇𝐵𝑅</m:t>
                          </m:r>
                        </m:num>
                        <m:den>
                          <m:func>
                            <m:func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𝑇𝐵𝑅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1600" dirty="0"/>
              </a:p>
              <a:p>
                <a:pPr marL="86360" indent="0">
                  <a:spcBef>
                    <a:spcPts val="18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𝑁𝑜𝑟𝑚𝑎𝑙𝑖𝑧𝑒𝑑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𝑃𝑎𝑟𝑎𝑚𝑒𝑡𝑒𝑟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1600" dirty="0"/>
              </a:p>
              <a:p>
                <a:pPr marL="86360" indent="0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n-US" sz="1600" dirty="0"/>
                  <a:t>Varying parameters individually, normalize from max to min of each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600" dirty="0"/>
                  <a:t>Keeping other variables constant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600" dirty="0"/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600" dirty="0"/>
                  <a:t>Use a beryllium multiplier in the cooling channel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600" dirty="0"/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600" dirty="0"/>
                  <a:t>Sensitivity coefficients on next slide</a:t>
                </a:r>
              </a:p>
              <a:p>
                <a:pPr marL="8636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600" dirty="0"/>
                  <a:t>It is clear how much more impactful Li-6 enrichment is relative to other design parameters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6497FBB-9C69-45E0-7211-8BE4191AE7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229601" y="1342144"/>
                <a:ext cx="3657600" cy="5221224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1">
                    <a:shade val="1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07EA2FA4-3342-70F2-6902-D45D60FE3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27" y="1342145"/>
            <a:ext cx="8058830" cy="484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53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80366-F673-819B-C0B6-683D7B8F1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21B6AE-7028-E36D-66C2-1D56F4663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TransformerTBRNet</a:t>
            </a:r>
            <a:br>
              <a:rPr lang="en-US" dirty="0"/>
            </a:br>
            <a:r>
              <a:rPr lang="en-US" dirty="0"/>
              <a:t>Predictions &amp; Results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04C3D2A-AB35-0956-B988-FDD9FABCDC34}"/>
              </a:ext>
            </a:extLst>
          </p:cNvPr>
          <p:cNvGrpSpPr>
            <a:grpSpLocks noChangeAspect="1"/>
          </p:cNvGrpSpPr>
          <p:nvPr/>
        </p:nvGrpSpPr>
        <p:grpSpPr>
          <a:xfrm>
            <a:off x="4969768" y="154073"/>
            <a:ext cx="6220369" cy="919051"/>
            <a:chOff x="245367" y="1823311"/>
            <a:chExt cx="13847603" cy="204596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9B1B5E-DAF0-ADD5-8A98-6E172146FE83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Randomly sample ARC configuration parameters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C4616A4-1318-9986-55ED-2E0F84F2379F}"/>
                </a:ext>
              </a:extLst>
            </p:cNvPr>
            <p:cNvSpPr/>
            <p:nvPr/>
          </p:nvSpPr>
          <p:spPr>
            <a:xfrm>
              <a:off x="2482971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Build OpenMC model using configuration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5CD11C-E8CC-D2A2-8173-827CC6EF3ACB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Run OpenMC; Tally TBR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B953D06F-9334-8BD9-8976-B08188F466E8}"/>
                </a:ext>
              </a:extLst>
            </p:cNvPr>
            <p:cNvSpPr/>
            <p:nvPr/>
          </p:nvSpPr>
          <p:spPr>
            <a:xfrm>
              <a:off x="2053855" y="266628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E1855011-DCFE-7BF3-8A14-FCD0BE1DDFC2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BF7A48-FA1B-074E-3A16-BE1D01389833}"/>
                </a:ext>
              </a:extLst>
            </p:cNvPr>
            <p:cNvSpPr/>
            <p:nvPr/>
          </p:nvSpPr>
          <p:spPr>
            <a:xfrm>
              <a:off x="6968391" y="2242790"/>
              <a:ext cx="1792941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Library of TBR values for unique ARC models</a:t>
              </a: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494032FE-67EF-8405-2185-ABEF8E0518B5}"/>
                </a:ext>
              </a:extLst>
            </p:cNvPr>
            <p:cNvSpPr/>
            <p:nvPr/>
          </p:nvSpPr>
          <p:spPr>
            <a:xfrm>
              <a:off x="653924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8A6C247-3AEB-0FFD-B0AC-07AEDC4937D7}"/>
                </a:ext>
              </a:extLst>
            </p:cNvPr>
            <p:cNvSpPr/>
            <p:nvPr/>
          </p:nvSpPr>
          <p:spPr>
            <a:xfrm>
              <a:off x="9164743" y="2242790"/>
              <a:ext cx="2294138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Train neural network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6162178-13D7-74B2-CE11-C6D514F33C52}"/>
                </a:ext>
              </a:extLst>
            </p:cNvPr>
            <p:cNvSpPr/>
            <p:nvPr/>
          </p:nvSpPr>
          <p:spPr>
            <a:xfrm>
              <a:off x="11907869" y="1823311"/>
              <a:ext cx="2185101" cy="2045965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Sensitivity studies for determination of most influential design parameters on TBR</a:t>
              </a: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3AC05041-D93F-AB8F-AEF3-756FF5DE5866}"/>
                </a:ext>
              </a:extLst>
            </p:cNvPr>
            <p:cNvSpPr/>
            <p:nvPr/>
          </p:nvSpPr>
          <p:spPr>
            <a:xfrm>
              <a:off x="8761332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30441A08-0E80-BF0B-ABDA-4CC8A6B3627C}"/>
                </a:ext>
              </a:extLst>
            </p:cNvPr>
            <p:cNvSpPr/>
            <p:nvPr/>
          </p:nvSpPr>
          <p:spPr>
            <a:xfrm>
              <a:off x="1149479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B9F3D16-A6C8-FA57-F328-F63CE85E3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28" y="1808347"/>
            <a:ext cx="6847568" cy="34834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73DF0DF-5F40-D577-9BC0-C195640D540D}"/>
                  </a:ext>
                </a:extLst>
              </p:cNvPr>
              <p:cNvSpPr txBox="1"/>
              <p:nvPr/>
            </p:nvSpPr>
            <p:spPr>
              <a:xfrm>
                <a:off x="7796991" y="1808347"/>
                <a:ext cx="4228389" cy="10298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𝑆𝑒𝑛𝑠𝑖𝑡𝑖𝑣𝑖𝑡𝑦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𝐹𝑎𝑐𝑡𝑜𝑟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𝑇𝐵𝑅</m:t>
                                  </m:r>
                                </m:num>
                                <m:den>
                                  <m:func>
                                    <m:func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</a:rPr>
                                        <m:t>max</m:t>
                                      </m:r>
                                    </m:fName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𝑇𝐵𝑅</m:t>
                                          </m:r>
                                        </m:e>
                                      </m:d>
                                    </m:e>
                                  </m:func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unc>
                                    <m:func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</a:rPr>
                                        <m:t>min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func>
                                    <m:func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</a:rPr>
                                        <m:t>max</m:t>
                                      </m:r>
                                    </m:fName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func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unc>
                                    <m:func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</a:rPr>
                                        <m:t>min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func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73DF0DF-5F40-D577-9BC0-C195640D54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6991" y="1808347"/>
                <a:ext cx="4228389" cy="10298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1883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9F93C2-12B2-CF47-B545-92EA4BE5E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678588A-0115-E461-77C2-C0AEE3FFBC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12512" y="1090405"/>
            <a:ext cx="10660288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✅ Successfully generated a large, high-quality dataset of TBR values using a streamlined OpenMC modeling framework with automated ARC geometry perturbations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✅ Developed and trained a neural network surrogate model (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TransformerTBRNet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capable of predicting TBR values across a multidimensional design space with high accuracy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🔍 Used the surrogate to systematically evaluate TBR sensitivity coefficients, quantifying the relative impact of various design parameters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🧱 Demonstrated a structured approach to assess the influence of material selections and geometric features on TBR response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➕ Enabled the efficient exploration of design tradeoffs by varying model parameters and observing predicted responses in TBR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🧪 Confirmed the capability of using automated neutronics pipelines to handle statistically meaningful variation across complex tokamak components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🧭 Verified that the surrogate model operates within a well-interpolated region of the design space, supporting reliable predictions without extrapolation risk</a:t>
            </a:r>
          </a:p>
        </p:txBody>
      </p:sp>
    </p:spTree>
    <p:extLst>
      <p:ext uri="{BB962C8B-B14F-4D97-AF65-F5344CB8AC3E}">
        <p14:creationId xmlns:p14="http://schemas.microsoft.com/office/powerpoint/2010/main" val="63260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46007-E9DD-77DB-E389-23B697CA0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EE0C57-7377-49D9-BE24-18051239F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1B01D92-C864-F67B-39A1-E8967A12A2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11150" y="1014984"/>
            <a:ext cx="11189607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🌡️ Incorporate realistic temperature profiles in the FLiBe blanket model to capture temperature-dependent neutron cross sections and fluid behavior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📐 Study the impact of geometry of both the vacuum vessel and blanket, including shaping and segmentation, on neutron streaming and breeding efficiency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🧱 Evaluate alternative blanket and shield geometries, particularly reshaping or re-optimizing the inboard neutron shield to balance tritium breeding and magnet protection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🧪 Include more detailed isotopic and chemical effects, including usable tritium molecular formation and transport behavior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🔁 Model time-dependent effects on TBR, such as burnup, irradiation damage, and material evolution over ARC lifetime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🧠 Improve surrogate model interpretability with tools like SHAP and uncertainty quantification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🚀 Use the surrogate model in automated design optimization to identify TBR-compliant ARC configurations with minimal cost or material burden</a:t>
            </a:r>
          </a:p>
        </p:txBody>
      </p:sp>
    </p:spTree>
    <p:extLst>
      <p:ext uri="{BB962C8B-B14F-4D97-AF65-F5344CB8AC3E}">
        <p14:creationId xmlns:p14="http://schemas.microsoft.com/office/powerpoint/2010/main" val="594579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038C9F-00B5-452E-FAEE-C000CBAF68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1C779-9B9B-5CA3-66CD-E88CEFBF05A0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en-US" sz="2800" b="1" dirty="0"/>
              <a:t>*</a:t>
            </a:r>
            <a:r>
              <a:rPr lang="en-US" sz="2800" b="1" dirty="0" err="1"/>
              <a:t>acarter@cfs.energy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38689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body" idx="1"/>
          </p:nvPr>
        </p:nvSpPr>
        <p:spPr>
          <a:xfrm>
            <a:off x="311150" y="1006475"/>
            <a:ext cx="10981800" cy="55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2" indent="-342900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Introduction: What is ARC and how does it breed tritium?</a:t>
            </a:r>
          </a:p>
          <a:p>
            <a:pPr marL="571502" indent="-342900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Objectives</a:t>
            </a:r>
          </a:p>
          <a:p>
            <a:pPr marL="571502" indent="-342900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OpenMC Methodology: Building the TBR library</a:t>
            </a:r>
          </a:p>
          <a:p>
            <a:pPr marL="571502" indent="-342900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Machine Learning Approach</a:t>
            </a:r>
          </a:p>
          <a:p>
            <a:pPr marL="571502" indent="-342900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Results &amp; Discussion</a:t>
            </a:r>
          </a:p>
          <a:p>
            <a:pPr marL="1028702" lvl="1" indent="-342900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Is the surrogate model accurate for TBR?</a:t>
            </a:r>
          </a:p>
          <a:p>
            <a:pPr marL="1028702" lvl="1" indent="-342900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Which parameters have the strongest impact on TBR?</a:t>
            </a:r>
          </a:p>
          <a:p>
            <a:pPr marL="571502" indent="-342900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Conclusions</a:t>
            </a:r>
          </a:p>
          <a:p>
            <a:pPr marL="571502" indent="-342900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Future Work</a:t>
            </a:r>
          </a:p>
          <a:p>
            <a:pPr marL="571502" indent="-342900">
              <a:lnSpc>
                <a:spcPct val="115000"/>
              </a:lnSpc>
              <a:spcBef>
                <a:spcPts val="0"/>
              </a:spcBef>
              <a:buSzPts val="2100"/>
            </a:pPr>
            <a:endParaRPr lang="en-US" dirty="0"/>
          </a:p>
          <a:p>
            <a:pPr marL="571502" indent="-342900">
              <a:lnSpc>
                <a:spcPct val="115000"/>
              </a:lnSpc>
              <a:spcBef>
                <a:spcPts val="0"/>
              </a:spcBef>
              <a:buSzPts val="2100"/>
            </a:pPr>
            <a:endParaRPr dirty="0"/>
          </a:p>
        </p:txBody>
      </p:sp>
      <p:sp>
        <p:nvSpPr>
          <p:cNvPr id="38" name="Google Shape;38;p11"/>
          <p:cNvSpPr txBox="1">
            <a:spLocks noGrp="1"/>
          </p:cNvSpPr>
          <p:nvPr>
            <p:ph type="title"/>
          </p:nvPr>
        </p:nvSpPr>
        <p:spPr>
          <a:xfrm>
            <a:off x="312512" y="298451"/>
            <a:ext cx="10981944" cy="630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dirty="0"/>
              <a:t>Outline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D85BD6E-4B7F-AB68-1E6D-8D46AE45477B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2511" y="1391493"/>
                <a:ext cx="6836841" cy="4878854"/>
              </a:xfrm>
            </p:spPr>
            <p:txBody>
              <a:bodyPr/>
              <a:lstStyle/>
              <a:p>
                <a:r>
                  <a:rPr lang="en-US" sz="2000" dirty="0"/>
                  <a:t>CFS is currently constructing SPARC [1]: a compact, high-field tokamak using high-temperature superconductors (HTS)  </a:t>
                </a:r>
              </a:p>
              <a:p>
                <a:pPr lvl="1"/>
                <a:r>
                  <a:rPr lang="en-US" sz="1600" dirty="0"/>
                  <a:t>Goal: produce fusion gain Q &gt; 2. No contribution to electrical grid</a:t>
                </a:r>
              </a:p>
              <a:p>
                <a:pPr lvl="1"/>
                <a:r>
                  <a:rPr lang="en-US" sz="1600" dirty="0"/>
                  <a:t>Major radius: 1.85 m</a:t>
                </a:r>
              </a:p>
              <a:p>
                <a:r>
                  <a:rPr lang="en-US" sz="2000" dirty="0"/>
                  <a:t>ARC [2] is a similar tokamak to SPARC, but a demonstration fusion pilot power plant</a:t>
                </a:r>
              </a:p>
              <a:p>
                <a:pPr lvl="1"/>
                <a:r>
                  <a:rPr lang="en-US" sz="1600" dirty="0"/>
                  <a:t>~ 1,000 MW of fusion power</a:t>
                </a:r>
              </a:p>
              <a:p>
                <a:pPr lvl="1"/>
                <a:r>
                  <a:rPr lang="en-US" sz="1600" dirty="0"/>
                  <a:t>ARC uses an all-liquid blanket of low pressure, slowly flowing FLiBe molten salt</a:t>
                </a:r>
              </a:p>
              <a:p>
                <a:pPr lvl="1"/>
                <a:r>
                  <a:rPr lang="en-US" sz="1600" dirty="0"/>
                  <a:t>Tritium breeding ratio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𝑝𝑟𝑜𝑑𝑢𝑐𝑒𝑑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𝑐𝑜𝑛𝑠𝑢𝑚𝑒𝑑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US" sz="1600" dirty="0"/>
                  <a:t> &gt; 1.1</a:t>
                </a:r>
              </a:p>
              <a:p>
                <a:pPr lvl="1"/>
                <a:r>
                  <a:rPr lang="en-US" sz="1600" dirty="0"/>
                  <a:t>Major radius: ~4.5 m</a:t>
                </a:r>
              </a:p>
              <a:p>
                <a:pPr lvl="1"/>
                <a:endParaRPr lang="en-US" sz="1600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D85BD6E-4B7F-AB68-1E6D-8D46AE4547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2511" y="1391493"/>
                <a:ext cx="6836841" cy="4878854"/>
              </a:xfrm>
              <a:blipFill>
                <a:blip r:embed="rId3"/>
                <a:stretch>
                  <a:fillRect r="-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473B660-3CD6-1A88-ED49-274E1FE75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12" y="298451"/>
            <a:ext cx="6285512" cy="630297"/>
          </a:xfrm>
        </p:spPr>
        <p:txBody>
          <a:bodyPr/>
          <a:lstStyle/>
          <a:p>
            <a:r>
              <a:rPr lang="en-US" dirty="0"/>
              <a:t>Introduction: What is ARC and How does ARC breed tritium?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0F1B6A-23E2-8710-7389-7FA3D712EB80}"/>
              </a:ext>
            </a:extLst>
          </p:cNvPr>
          <p:cNvSpPr txBox="1"/>
          <p:nvPr/>
        </p:nvSpPr>
        <p:spPr>
          <a:xfrm>
            <a:off x="242049" y="5977960"/>
            <a:ext cx="72569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baseline="30000" dirty="0">
                <a:solidFill>
                  <a:srgbClr val="181817"/>
                </a:solidFill>
                <a:effectLst/>
                <a:latin typeface="Noto Sans" panose="020B0502040204020203" pitchFamily="34" charset="0"/>
              </a:rPr>
              <a:t>1</a:t>
            </a:r>
            <a:r>
              <a:rPr lang="en-US" sz="800" b="0" i="0" dirty="0">
                <a:solidFill>
                  <a:srgbClr val="181817"/>
                </a:solidFill>
                <a:effectLst/>
                <a:latin typeface="Noto Sans" panose="020B0502040204020203" pitchFamily="34" charset="0"/>
              </a:rPr>
              <a:t>Creely AJ, Greenwald MJ, Ballinger SB, et al. Overview of the SPARC tokamak. </a:t>
            </a:r>
            <a:r>
              <a:rPr lang="en-US" sz="800" b="0" i="1" dirty="0">
                <a:solidFill>
                  <a:srgbClr val="181817"/>
                </a:solidFill>
                <a:effectLst/>
                <a:latin typeface="Noto Sans" panose="020B0502040204020203" pitchFamily="34" charset="0"/>
              </a:rPr>
              <a:t>Journal of Plasma Physics</a:t>
            </a:r>
            <a:r>
              <a:rPr lang="en-US" sz="800" b="0" i="0" dirty="0">
                <a:solidFill>
                  <a:srgbClr val="181817"/>
                </a:solidFill>
                <a:effectLst/>
                <a:latin typeface="Noto Sans" panose="020B0502040204020203" pitchFamily="34" charset="0"/>
              </a:rPr>
              <a:t>. 2020;86(5):865860502. doi:10.1017/S0022377820001257</a:t>
            </a:r>
          </a:p>
          <a:p>
            <a:r>
              <a:rPr lang="en-US" sz="800" baseline="30000" dirty="0">
                <a:solidFill>
                  <a:srgbClr val="181817"/>
                </a:solidFill>
                <a:latin typeface="Noto Sans" panose="020B0502040204020203" pitchFamily="34" charset="0"/>
              </a:rPr>
              <a:t>2</a:t>
            </a:r>
            <a:r>
              <a:rPr lang="en-US" sz="800" b="0" i="0" dirty="0">
                <a:solidFill>
                  <a:srgbClr val="181817"/>
                </a:solidFill>
                <a:effectLst/>
                <a:latin typeface="Noto Sans" panose="020B0502040204020203" pitchFamily="34" charset="0"/>
              </a:rPr>
              <a:t>Sorbom, B. N., et al. ARC: A compact, high-field, fusion nuclear science facility and demonstration power plant with demountable magnets. United States: N. p., 2015. Web. doi:10.1016/j.fusengdes.2015.07.008.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34E846F-29BA-46AC-25E2-660AD1395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9619" y="141426"/>
            <a:ext cx="3544838" cy="34982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4078B7-D713-82B8-958B-4542B9A953FA}"/>
              </a:ext>
            </a:extLst>
          </p:cNvPr>
          <p:cNvSpPr txBox="1"/>
          <p:nvPr/>
        </p:nvSpPr>
        <p:spPr>
          <a:xfrm>
            <a:off x="6956612" y="167989"/>
            <a:ext cx="10309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solidFill>
                  <a:schemeClr val="accent2"/>
                </a:solidFill>
              </a:rPr>
              <a:t>SPARC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8DEACF7-BAC2-9D72-84F6-1056F53DD7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9619" y="3661152"/>
            <a:ext cx="3935534" cy="31136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EBEE2D-716A-B050-D19A-3890285ABAFA}"/>
              </a:ext>
            </a:extLst>
          </p:cNvPr>
          <p:cNvSpPr txBox="1"/>
          <p:nvPr/>
        </p:nvSpPr>
        <p:spPr>
          <a:xfrm>
            <a:off x="7041761" y="3987723"/>
            <a:ext cx="860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solidFill>
                  <a:schemeClr val="accent2"/>
                </a:solidFill>
              </a:rPr>
              <a:t>ARC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15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CDCC82-7FB2-D161-BB0B-B80D475AD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150" y="1006475"/>
            <a:ext cx="11262285" cy="55499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Assess the sensitivity of the tritium breeding ratio (TBR) to key ARC tokamak design parameters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Maintain design flexibility during early-phase ARC development by identifying parameters with the greatest impact on TBR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Use simplified OpenMC simulations to efficiently generate a wide range of ARC design perturbations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Build a comprehensive TBR dataset that spans the relevant multidimensional design space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Train a machine learning surrogate model (</a:t>
            </a:r>
            <a:r>
              <a:rPr lang="en-US" sz="2000" dirty="0" err="1"/>
              <a:t>TransformerTBRNet</a:t>
            </a:r>
            <a:r>
              <a:rPr lang="en-US" sz="2000" dirty="0"/>
              <a:t>) to predict TBR for arbitrary, unseen design points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Ensure the surrogate model operates in a well-populated interpolation regime, avoiding extrapolation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70DE1B-1FCF-8297-C569-4746562BA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76018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D49D2E-F1A7-3D37-A83A-63773775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DE5903-50D2-CE16-6073-7F3ADB310B02}"/>
              </a:ext>
            </a:extLst>
          </p:cNvPr>
          <p:cNvSpPr txBox="1"/>
          <p:nvPr/>
        </p:nvSpPr>
        <p:spPr>
          <a:xfrm>
            <a:off x="1589037" y="1383415"/>
            <a:ext cx="3307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</a:rPr>
              <a:t>OpenMC Methodology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E09E0205-5BA7-7454-B12E-ED1B1054E403}"/>
              </a:ext>
            </a:extLst>
          </p:cNvPr>
          <p:cNvSpPr/>
          <p:nvPr/>
        </p:nvSpPr>
        <p:spPr>
          <a:xfrm rot="16200000">
            <a:off x="3158961" y="226393"/>
            <a:ext cx="168130" cy="3550023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99373D-50FE-34B1-12ED-AE4C6DEB3A20}"/>
              </a:ext>
            </a:extLst>
          </p:cNvPr>
          <p:cNvSpPr txBox="1"/>
          <p:nvPr/>
        </p:nvSpPr>
        <p:spPr>
          <a:xfrm>
            <a:off x="5278014" y="5459330"/>
            <a:ext cx="547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Machine Learning Methodology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2A408958-272F-8C32-056E-F16C412B12D1}"/>
              </a:ext>
            </a:extLst>
          </p:cNvPr>
          <p:cNvSpPr/>
          <p:nvPr/>
        </p:nvSpPr>
        <p:spPr>
          <a:xfrm rot="5400000">
            <a:off x="7892326" y="3536599"/>
            <a:ext cx="168130" cy="355002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A1D320A-22F9-BE66-1688-F0C14C7AF3DD}"/>
              </a:ext>
            </a:extLst>
          </p:cNvPr>
          <p:cNvGrpSpPr/>
          <p:nvPr/>
        </p:nvGrpSpPr>
        <p:grpSpPr>
          <a:xfrm>
            <a:off x="245367" y="2241176"/>
            <a:ext cx="11691137" cy="2873901"/>
            <a:chOff x="245367" y="2241176"/>
            <a:chExt cx="11691137" cy="287390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14E8F5D-69EE-16F5-BE74-DDEE6A5E352E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Randomly sample ARC configuration parameters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71D106-EFAE-8CE4-AE99-E588C5FE7E40}"/>
                </a:ext>
              </a:extLst>
            </p:cNvPr>
            <p:cNvSpPr/>
            <p:nvPr/>
          </p:nvSpPr>
          <p:spPr>
            <a:xfrm>
              <a:off x="2493183" y="2241176"/>
              <a:ext cx="1792941" cy="1210236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Build OpenMC model using configuration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6981120-EE9E-C491-444B-2EBE2E50741C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Run OpenMC; Tally TBR</a:t>
              </a:r>
            </a:p>
          </p:txBody>
        </p: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B938D043-40F4-C3FF-27C5-AC2CBBD71962}"/>
                </a:ext>
              </a:extLst>
            </p:cNvPr>
            <p:cNvSpPr/>
            <p:nvPr/>
          </p:nvSpPr>
          <p:spPr>
            <a:xfrm>
              <a:off x="2064040" y="2691653"/>
              <a:ext cx="403411" cy="309282"/>
            </a:xfrm>
            <a:prstGeom prst="rightArrow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904F1735-CDDD-656A-E115-0C8A0B60A2AD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839845-FB02-2597-D5D0-792A48F2B6F0}"/>
                </a:ext>
              </a:extLst>
            </p:cNvPr>
            <p:cNvSpPr/>
            <p:nvPr/>
          </p:nvSpPr>
          <p:spPr>
            <a:xfrm>
              <a:off x="4720743" y="3882967"/>
              <a:ext cx="1792941" cy="1207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Library of TBR values for unique ARC models</a:t>
              </a:r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265A9E4D-875F-397B-752F-B02DC560D175}"/>
                </a:ext>
              </a:extLst>
            </p:cNvPr>
            <p:cNvSpPr/>
            <p:nvPr/>
          </p:nvSpPr>
          <p:spPr>
            <a:xfrm rot="5400000">
              <a:off x="5332836" y="3510292"/>
              <a:ext cx="403411" cy="309282"/>
            </a:xfrm>
            <a:prstGeom prst="rightArrow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BC172F-0301-AF8F-07B0-599326314F39}"/>
                </a:ext>
              </a:extLst>
            </p:cNvPr>
            <p:cNvSpPr/>
            <p:nvPr/>
          </p:nvSpPr>
          <p:spPr>
            <a:xfrm>
              <a:off x="6954775" y="3882967"/>
              <a:ext cx="2294138" cy="1207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Train neural network </a:t>
              </a:r>
              <a:r>
                <a:rPr lang="en-US" sz="1800" dirty="0" err="1"/>
                <a:t>TransformerTBRNet</a:t>
              </a:r>
              <a:endParaRPr lang="en-US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5B8ABF-3C57-F6CF-4654-D59A34D1EEBE}"/>
                </a:ext>
              </a:extLst>
            </p:cNvPr>
            <p:cNvSpPr/>
            <p:nvPr/>
          </p:nvSpPr>
          <p:spPr>
            <a:xfrm>
              <a:off x="9751403" y="3069112"/>
              <a:ext cx="2185101" cy="204596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/>
                <a:t>Sensitivity studies for determination of most influential design parameters on TBR</a:t>
              </a:r>
            </a:p>
          </p:txBody>
        </p: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B5573D57-476B-3B8F-AB7F-7BC4AE867302}"/>
                </a:ext>
              </a:extLst>
            </p:cNvPr>
            <p:cNvSpPr/>
            <p:nvPr/>
          </p:nvSpPr>
          <p:spPr>
            <a:xfrm>
              <a:off x="6532524" y="4331830"/>
              <a:ext cx="403411" cy="30928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C4298D58-718A-FCD6-613C-1BD72C5B9514}"/>
                </a:ext>
              </a:extLst>
            </p:cNvPr>
            <p:cNvSpPr/>
            <p:nvPr/>
          </p:nvSpPr>
          <p:spPr>
            <a:xfrm>
              <a:off x="9267753" y="4331830"/>
              <a:ext cx="403411" cy="30928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5275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70690-30AB-054E-894B-FD7B72810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31F577-E56B-4B75-B59A-11321A90F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OpenMC Methodology</a:t>
            </a:r>
          </a:p>
        </p:txBody>
      </p:sp>
      <p:graphicFrame>
        <p:nvGraphicFramePr>
          <p:cNvPr id="4" name="Google Shape;51;g334f0a01f8f_0_0">
            <a:extLst>
              <a:ext uri="{FF2B5EF4-FFF2-40B4-BE49-F238E27FC236}">
                <a16:creationId xmlns:a16="http://schemas.microsoft.com/office/drawing/2014/main" id="{21F282CC-0FAD-D795-9C36-43ABF1C856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6856591"/>
              </p:ext>
            </p:extLst>
          </p:nvPr>
        </p:nvGraphicFramePr>
        <p:xfrm>
          <a:off x="3327165" y="2681295"/>
          <a:ext cx="4090597" cy="346927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090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600" b="1" u="none" strike="noStrike" cap="none"/>
                        <a:t>Perturbed Parameter</a:t>
                      </a:r>
                      <a:endParaRPr sz="1600" b="1" u="none" strike="noStrike" cap="none"/>
                    </a:p>
                  </a:txBody>
                  <a:tcPr marL="45700" marR="45700" marT="18275" marB="182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231F20"/>
                          </a:solidFill>
                        </a:rPr>
                        <a:t>Lithium-6 enrichment</a:t>
                      </a:r>
                      <a:endParaRPr sz="1400" u="none" strike="noStrike" cap="none" dirty="0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Multiplier</a:t>
                      </a:r>
                      <a:endParaRPr sz="1400" u="none" strike="noStrike" cap="none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Structural Material </a:t>
                      </a:r>
                      <a:endParaRPr sz="1400" u="none" strike="noStrike" cap="none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231F20"/>
                          </a:solidFill>
                        </a:rPr>
                        <a:t>Neutron Shield Material</a:t>
                      </a:r>
                      <a:endParaRPr sz="1400" u="none" strike="noStrike" cap="none" dirty="0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First Wall Thickness</a:t>
                      </a:r>
                      <a:endParaRPr sz="1400" u="none" strike="noStrike" cap="none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VV Inner Thickness</a:t>
                      </a:r>
                      <a:endParaRPr sz="1400" u="none" strike="noStrike" cap="none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VVCC Thickness</a:t>
                      </a:r>
                      <a:endParaRPr sz="1400" u="none" strike="noStrike" cap="none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VV Outer Thickness</a:t>
                      </a:r>
                      <a:endParaRPr sz="1400" u="none" strike="noStrike" cap="none">
                        <a:solidFill>
                          <a:srgbClr val="231F20"/>
                        </a:solidFill>
                      </a:endParaRPr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Multiplier Thickness </a:t>
                      </a:r>
                      <a:endParaRPr sz="1400" u="none" strike="noStrike" cap="none">
                        <a:solidFill>
                          <a:srgbClr val="231F20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(if present)</a:t>
                      </a:r>
                      <a:endParaRPr sz="1400" u="none" strike="noStrike" cap="none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Port Axial Extent</a:t>
                      </a:r>
                      <a:endParaRPr sz="1400" u="none" strike="noStrike" cap="none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Port Toroidal Extent</a:t>
                      </a:r>
                      <a:endParaRPr sz="1400" u="none" strike="noStrike" cap="none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31F20"/>
                          </a:solidFill>
                        </a:rPr>
                        <a:t>Fraction of FLiBe displaced by structural material</a:t>
                      </a:r>
                      <a:endParaRPr sz="1400" u="none" strike="noStrike" cap="none"/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231F20"/>
                          </a:solidFill>
                        </a:rPr>
                        <a:t>FLiBe Impurity Fraction</a:t>
                      </a:r>
                      <a:endParaRPr sz="1400" u="none" strike="noStrike" cap="none" dirty="0">
                        <a:solidFill>
                          <a:srgbClr val="231F20"/>
                        </a:solidFill>
                      </a:endParaRPr>
                    </a:p>
                  </a:txBody>
                  <a:tcPr marL="45700" marR="45700" marT="18275" marB="18275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E1B13867-7915-B2B5-8296-07862FA65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149" y="1018167"/>
            <a:ext cx="10981944" cy="2218092"/>
          </a:xfrm>
        </p:spPr>
        <p:txBody>
          <a:bodyPr/>
          <a:lstStyle/>
          <a:p>
            <a:r>
              <a:rPr lang="en-US" sz="1400" dirty="0"/>
              <a:t>Each ARC configuration is defined by a random draw from the sample space of design parameters shown for the definition of a unique tokamak configuration</a:t>
            </a:r>
          </a:p>
          <a:p>
            <a:r>
              <a:rPr lang="en-US" sz="1400" dirty="0"/>
              <a:t>Sampling was performed uniformly and independently across each parameter’s allowed range</a:t>
            </a:r>
          </a:p>
          <a:p>
            <a:r>
              <a:rPr lang="en-US" sz="1400" dirty="0"/>
              <a:t>Each configuration is passed to the automated model builder, which generates a fully resolved OpenMC geometry</a:t>
            </a:r>
          </a:p>
          <a:p>
            <a:r>
              <a:rPr lang="en-US" sz="1400" dirty="0"/>
              <a:t>This approach enables broad coverage of the design space, supporting both sensitivity analysis and surrogate model training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6840C8B-9B3E-F9CA-6B67-46D207202385}"/>
              </a:ext>
            </a:extLst>
          </p:cNvPr>
          <p:cNvGrpSpPr>
            <a:grpSpLocks noChangeAspect="1"/>
          </p:cNvGrpSpPr>
          <p:nvPr/>
        </p:nvGrpSpPr>
        <p:grpSpPr>
          <a:xfrm>
            <a:off x="4969768" y="154073"/>
            <a:ext cx="6220369" cy="919051"/>
            <a:chOff x="245367" y="1823311"/>
            <a:chExt cx="13847603" cy="204596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BB0991E-8A7D-EA51-036F-0D9E9FA41C20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Randomly sample ARC configuration parameters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17BC354-27F6-B5F0-8EC1-7533B72E0BBA}"/>
                </a:ext>
              </a:extLst>
            </p:cNvPr>
            <p:cNvSpPr/>
            <p:nvPr/>
          </p:nvSpPr>
          <p:spPr>
            <a:xfrm>
              <a:off x="2482971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Build OpenMC model using configuration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0268D92-578E-9F40-80F5-A63820295A41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Run OpenMC; Tally TBR</a:t>
              </a: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DCF70B5A-2737-07B4-0C88-DC3564EFFCE4}"/>
                </a:ext>
              </a:extLst>
            </p:cNvPr>
            <p:cNvSpPr/>
            <p:nvPr/>
          </p:nvSpPr>
          <p:spPr>
            <a:xfrm>
              <a:off x="2053855" y="2666288"/>
              <a:ext cx="403411" cy="309282"/>
            </a:xfrm>
            <a:prstGeom prst="rightArrow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675FA52E-7900-CECE-BB71-E09BCB8D8EEF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AF23D81-6788-CF3C-BBE3-C1B6D3525308}"/>
                </a:ext>
              </a:extLst>
            </p:cNvPr>
            <p:cNvSpPr/>
            <p:nvPr/>
          </p:nvSpPr>
          <p:spPr>
            <a:xfrm>
              <a:off x="6968391" y="2242790"/>
              <a:ext cx="1792941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Library of TBR values for unique ARC models</a:t>
              </a:r>
            </a:p>
          </p:txBody>
        </p: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A5F9BCE6-082C-24AE-C553-5AEEBEDA1AAE}"/>
                </a:ext>
              </a:extLst>
            </p:cNvPr>
            <p:cNvSpPr/>
            <p:nvPr/>
          </p:nvSpPr>
          <p:spPr>
            <a:xfrm>
              <a:off x="653924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FF2CDF1-E80F-507E-275C-8561E1DC3927}"/>
                </a:ext>
              </a:extLst>
            </p:cNvPr>
            <p:cNvSpPr/>
            <p:nvPr/>
          </p:nvSpPr>
          <p:spPr>
            <a:xfrm>
              <a:off x="9164743" y="2242790"/>
              <a:ext cx="2294138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Train neural network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B66A0D5-9785-681B-251B-10E14F2D7B63}"/>
                </a:ext>
              </a:extLst>
            </p:cNvPr>
            <p:cNvSpPr/>
            <p:nvPr/>
          </p:nvSpPr>
          <p:spPr>
            <a:xfrm>
              <a:off x="11907869" y="1823311"/>
              <a:ext cx="2185101" cy="20459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Sensitivity studies for determination of most influential design parameters on TBR</a:t>
              </a:r>
            </a:p>
          </p:txBody>
        </p:sp>
        <p:sp>
          <p:nvSpPr>
            <p:cNvPr id="30" name="Arrow: Right 29">
              <a:extLst>
                <a:ext uri="{FF2B5EF4-FFF2-40B4-BE49-F238E27FC236}">
                  <a16:creationId xmlns:a16="http://schemas.microsoft.com/office/drawing/2014/main" id="{A9A28717-FC4E-8D40-51E2-83C694516E0C}"/>
                </a:ext>
              </a:extLst>
            </p:cNvPr>
            <p:cNvSpPr/>
            <p:nvPr/>
          </p:nvSpPr>
          <p:spPr>
            <a:xfrm>
              <a:off x="8761332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FBBAD63E-305B-27DB-0FF4-6723E80ECE61}"/>
                </a:ext>
              </a:extLst>
            </p:cNvPr>
            <p:cNvSpPr/>
            <p:nvPr/>
          </p:nvSpPr>
          <p:spPr>
            <a:xfrm>
              <a:off x="1149479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8045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20CA9C-E636-76E8-0E29-BE392D212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149" y="1006475"/>
            <a:ext cx="5784851" cy="512090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Leveraged an automated ARC model builder to translate configuration files into fully defined OpenMC [1] models, with lightweight level of detail</a:t>
            </a:r>
            <a:endParaRPr lang="en-US" sz="1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Geometry constructed using constructive solid geometry (CSG) with extensive use of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openmc.model.Polygon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/>
              <a:t>for complex tokamak components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Employed ENDF/B-VIII.0 [2] nuclear data for all neutron interaction cross sections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Tallied tritium production using </a:t>
            </a:r>
            <a:r>
              <a:rPr lang="en-US" sz="1600" dirty="0" err="1"/>
              <a:t>OpenMC’s</a:t>
            </a:r>
            <a:r>
              <a:rPr lang="en-US" sz="1600" dirty="0"/>
              <a:t> built-in "H3-production" score in regions containing FLiBe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Each simulation run used 5 batches of 20,000 histories, balancing accuracy and speed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Achieved an average runtime of ~0.4 CPU-minutes per simulation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The mean 1σ standard deviation on TBR predictions was 0.00328, ensuring high-fidelity data for ML training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4EC746-BF07-ED8D-DCCA-C394ADA8C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OpenMC Methodology</a:t>
            </a:r>
          </a:p>
        </p:txBody>
      </p:sp>
      <p:pic>
        <p:nvPicPr>
          <p:cNvPr id="2052" name="Picture 4" descr="The OpenMC Monte Carlo Code — OpenMC Documentation">
            <a:extLst>
              <a:ext uri="{FF2B5EF4-FFF2-40B4-BE49-F238E27FC236}">
                <a16:creationId xmlns:a16="http://schemas.microsoft.com/office/drawing/2014/main" id="{8D85F77B-44F1-6DA2-AD71-201D29794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631" y="1447230"/>
            <a:ext cx="2429435" cy="55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D2662B7-D86E-31F4-C5D0-48BB5896CD9B}"/>
              </a:ext>
            </a:extLst>
          </p:cNvPr>
          <p:cNvGrpSpPr/>
          <p:nvPr/>
        </p:nvGrpSpPr>
        <p:grpSpPr>
          <a:xfrm>
            <a:off x="6407887" y="2349130"/>
            <a:ext cx="2795984" cy="3338363"/>
            <a:chOff x="9252580" y="2375534"/>
            <a:chExt cx="2795984" cy="333836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8686ED2-4500-E416-1F6C-151A0C9C16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52580" y="2375534"/>
              <a:ext cx="2561898" cy="297628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229BA3F-B92F-D6A6-DAFA-975B4E41E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51159" y="4835355"/>
              <a:ext cx="697405" cy="878542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0AB5DE9-9FEE-0048-5FE4-AD60BAE30134}"/>
              </a:ext>
            </a:extLst>
          </p:cNvPr>
          <p:cNvSpPr txBox="1"/>
          <p:nvPr/>
        </p:nvSpPr>
        <p:spPr>
          <a:xfrm>
            <a:off x="311149" y="6075978"/>
            <a:ext cx="114978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baseline="30000" dirty="0">
                <a:solidFill>
                  <a:schemeClr val="tx1"/>
                </a:solidFill>
                <a:effectLst/>
                <a:latin typeface="+mj-lt"/>
              </a:rPr>
              <a:t>1</a:t>
            </a:r>
            <a:r>
              <a:rPr lang="en-US" sz="800" b="0" i="0" dirty="0">
                <a:solidFill>
                  <a:schemeClr val="tx1"/>
                </a:solidFill>
                <a:effectLst/>
                <a:latin typeface="+mj-lt"/>
              </a:rPr>
              <a:t>Paul K. Romano, Nicholas E. </a:t>
            </a:r>
            <a:r>
              <a:rPr lang="en-US" sz="800" b="0" i="0" dirty="0" err="1">
                <a:solidFill>
                  <a:schemeClr val="tx1"/>
                </a:solidFill>
                <a:effectLst/>
                <a:latin typeface="+mj-lt"/>
              </a:rPr>
              <a:t>Horelik</a:t>
            </a:r>
            <a:r>
              <a:rPr lang="en-US" sz="800" b="0" i="0" dirty="0">
                <a:solidFill>
                  <a:schemeClr val="tx1"/>
                </a:solidFill>
                <a:effectLst/>
                <a:latin typeface="+mj-lt"/>
              </a:rPr>
              <a:t>, Bryan R. Herman, Adam G. Nelson, Benoit Forget, and Kord Smith, “</a:t>
            </a:r>
            <a:r>
              <a:rPr lang="en-US" sz="800" b="0" i="0" u="none" strike="noStrike" dirty="0">
                <a:solidFill>
                  <a:schemeClr val="tx1"/>
                </a:solidFill>
                <a:effectLst/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OpenMC: A State-of-the-Art Monte Carlo Code for Research and Development</a:t>
            </a:r>
            <a:r>
              <a:rPr lang="en-US" sz="800" b="0" i="0" dirty="0">
                <a:solidFill>
                  <a:schemeClr val="tx1"/>
                </a:solidFill>
                <a:effectLst/>
                <a:latin typeface="+mj-lt"/>
              </a:rPr>
              <a:t>,” </a:t>
            </a:r>
            <a:r>
              <a:rPr lang="en-US" sz="800" b="0" i="1" dirty="0">
                <a:solidFill>
                  <a:schemeClr val="tx1"/>
                </a:solidFill>
                <a:effectLst/>
                <a:latin typeface="+mj-lt"/>
              </a:rPr>
              <a:t>Ann. </a:t>
            </a:r>
            <a:r>
              <a:rPr lang="en-US" sz="800" b="0" i="1" dirty="0" err="1">
                <a:solidFill>
                  <a:schemeClr val="tx1"/>
                </a:solidFill>
                <a:effectLst/>
                <a:latin typeface="+mj-lt"/>
              </a:rPr>
              <a:t>Nucl</a:t>
            </a:r>
            <a:r>
              <a:rPr lang="en-US" sz="800" b="0" i="1" dirty="0">
                <a:solidFill>
                  <a:schemeClr val="tx1"/>
                </a:solidFill>
                <a:effectLst/>
                <a:latin typeface="+mj-lt"/>
              </a:rPr>
              <a:t>. Energy</a:t>
            </a:r>
            <a:r>
              <a:rPr lang="en-US" sz="800" b="0" i="0" dirty="0">
                <a:solidFill>
                  <a:schemeClr val="tx1"/>
                </a:solidFill>
                <a:effectLst/>
                <a:latin typeface="+mj-lt"/>
              </a:rPr>
              <a:t>, </a:t>
            </a:r>
            <a:r>
              <a:rPr lang="en-US" sz="800" b="1" i="0" dirty="0">
                <a:solidFill>
                  <a:schemeClr val="tx1"/>
                </a:solidFill>
                <a:effectLst/>
                <a:latin typeface="+mj-lt"/>
              </a:rPr>
              <a:t>82</a:t>
            </a:r>
            <a:r>
              <a:rPr lang="en-US" sz="800" b="0" i="0" dirty="0">
                <a:solidFill>
                  <a:schemeClr val="tx1"/>
                </a:solidFill>
                <a:effectLst/>
                <a:latin typeface="+mj-lt"/>
              </a:rPr>
              <a:t>, 90–97 (2015).</a:t>
            </a:r>
          </a:p>
          <a:p>
            <a:r>
              <a:rPr lang="en-US" sz="800" b="0" i="0" baseline="30000" dirty="0">
                <a:solidFill>
                  <a:schemeClr val="tx1"/>
                </a:solidFill>
                <a:effectLst/>
                <a:latin typeface="+mj-lt"/>
              </a:rPr>
              <a:t>2</a:t>
            </a:r>
            <a:r>
              <a:rPr lang="en-US" sz="800" b="0" i="0" dirty="0">
                <a:solidFill>
                  <a:schemeClr val="tx1"/>
                </a:solidFill>
                <a:effectLst/>
                <a:latin typeface="+mj-lt"/>
              </a:rPr>
              <a:t>D.A. Brown, M.B. Chadwick, R. Capote, et al., "ENDF/B-VIII.0: The 8th Major Release of the Nuclear Reaction Data Library with CIELO-project Cross Sections, New Standards and Thermal Scattering Data", Nuclear Data Sheets, 148: pp. 1-142 (2018).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7CB5B6-EDBD-F337-B3BD-86A7B9ECC214}"/>
              </a:ext>
            </a:extLst>
          </p:cNvPr>
          <p:cNvSpPr txBox="1"/>
          <p:nvPr/>
        </p:nvSpPr>
        <p:spPr>
          <a:xfrm>
            <a:off x="6096000" y="5487438"/>
            <a:ext cx="31078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181817"/>
                </a:solidFill>
                <a:effectLst/>
                <a:latin typeface="Noto Sans" panose="020B0502040204020203" pitchFamily="34" charset="0"/>
              </a:rPr>
              <a:t>OpenMC rendering of an example ARC iteration. Yellow-orange indicates molten salt blanket.</a:t>
            </a:r>
            <a:endParaRPr lang="en-US" sz="10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E8B167F-297C-737B-5F4F-560E0772ACE4}"/>
              </a:ext>
            </a:extLst>
          </p:cNvPr>
          <p:cNvGrpSpPr>
            <a:grpSpLocks noChangeAspect="1"/>
          </p:cNvGrpSpPr>
          <p:nvPr/>
        </p:nvGrpSpPr>
        <p:grpSpPr>
          <a:xfrm>
            <a:off x="4969768" y="154073"/>
            <a:ext cx="6220369" cy="919051"/>
            <a:chOff x="245367" y="1823311"/>
            <a:chExt cx="13847603" cy="20459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17DD673-711E-2F72-A0AE-7F6F43929338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Randomly sample ARC configuration parameters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20A707D-0AF4-A2E9-5409-86A54051C5AE}"/>
                </a:ext>
              </a:extLst>
            </p:cNvPr>
            <p:cNvSpPr/>
            <p:nvPr/>
          </p:nvSpPr>
          <p:spPr>
            <a:xfrm>
              <a:off x="2482971" y="2241176"/>
              <a:ext cx="1792941" cy="1210236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Build OpenMC model using configuration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510FD58-9394-C801-3C10-B5FF14AB9755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Run OpenMC; Tally TBR</a:t>
              </a:r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5200B27C-A004-7B35-0F57-01491137B07B}"/>
                </a:ext>
              </a:extLst>
            </p:cNvPr>
            <p:cNvSpPr/>
            <p:nvPr/>
          </p:nvSpPr>
          <p:spPr>
            <a:xfrm>
              <a:off x="2053855" y="266628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CB522480-91BA-317D-90A6-AD6DDE80CA0F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6405D20-BF9F-0403-7E47-011A57EA9F1D}"/>
                </a:ext>
              </a:extLst>
            </p:cNvPr>
            <p:cNvSpPr/>
            <p:nvPr/>
          </p:nvSpPr>
          <p:spPr>
            <a:xfrm>
              <a:off x="6968391" y="2242790"/>
              <a:ext cx="1792941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Library of TBR values for unique ARC models</a:t>
              </a:r>
            </a:p>
          </p:txBody>
        </p: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35252E14-D795-126E-379B-FEF8D11C71BC}"/>
                </a:ext>
              </a:extLst>
            </p:cNvPr>
            <p:cNvSpPr/>
            <p:nvPr/>
          </p:nvSpPr>
          <p:spPr>
            <a:xfrm>
              <a:off x="6539248" y="2743608"/>
              <a:ext cx="403411" cy="309282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46A949D-7467-25D6-BF3D-6E6E804A105A}"/>
                </a:ext>
              </a:extLst>
            </p:cNvPr>
            <p:cNvSpPr/>
            <p:nvPr/>
          </p:nvSpPr>
          <p:spPr>
            <a:xfrm>
              <a:off x="9164743" y="2242790"/>
              <a:ext cx="2294138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Train neural network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827D228-77F7-56B8-14DF-D93DDDFE1B7E}"/>
                </a:ext>
              </a:extLst>
            </p:cNvPr>
            <p:cNvSpPr/>
            <p:nvPr/>
          </p:nvSpPr>
          <p:spPr>
            <a:xfrm>
              <a:off x="11907869" y="1823311"/>
              <a:ext cx="2185101" cy="20459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Sensitivity studies for determination of most influential design parameters on TBR</a:t>
              </a:r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98187D97-F6FA-2FA9-16FC-E9C089557B91}"/>
                </a:ext>
              </a:extLst>
            </p:cNvPr>
            <p:cNvSpPr/>
            <p:nvPr/>
          </p:nvSpPr>
          <p:spPr>
            <a:xfrm>
              <a:off x="8761332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EA7C4C74-C62A-4B75-5ADE-6FB02B8B64BF}"/>
                </a:ext>
              </a:extLst>
            </p:cNvPr>
            <p:cNvSpPr/>
            <p:nvPr/>
          </p:nvSpPr>
          <p:spPr>
            <a:xfrm>
              <a:off x="1149479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986B2231-AC71-F55D-C09D-E20DA93B8E0D}"/>
              </a:ext>
            </a:extLst>
          </p:cNvPr>
          <p:cNvSpPr txBox="1"/>
          <p:nvPr/>
        </p:nvSpPr>
        <p:spPr>
          <a:xfrm>
            <a:off x="9301844" y="5487438"/>
            <a:ext cx="25071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181817"/>
                </a:solidFill>
                <a:effectLst/>
                <a:latin typeface="Noto Sans" panose="020B0502040204020203" pitchFamily="34" charset="0"/>
              </a:rPr>
              <a:t>R-Z mesh tally for relative distribution of “H3-production”</a:t>
            </a:r>
            <a:endParaRPr lang="en-US" sz="10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1A7D18D-37A7-9F92-328E-94D5381F3DA6}"/>
              </a:ext>
            </a:extLst>
          </p:cNvPr>
          <p:cNvGrpSpPr/>
          <p:nvPr/>
        </p:nvGrpSpPr>
        <p:grpSpPr>
          <a:xfrm>
            <a:off x="9064461" y="1722886"/>
            <a:ext cx="2971739" cy="3836084"/>
            <a:chOff x="9064461" y="1722886"/>
            <a:chExt cx="2971739" cy="383608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9A91524-E067-2572-0A37-3EAA59624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64461" y="1722886"/>
              <a:ext cx="2877063" cy="3836084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7B0B7E7-EE53-5A36-EC84-23C30DC4C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808991" y="3226532"/>
              <a:ext cx="227209" cy="828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749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D54CC9E-1B3D-A761-1746-6BCA8652C29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198429" y="1217501"/>
                <a:ext cx="2642734" cy="5338873"/>
              </a:xfrm>
            </p:spPr>
            <p:txBody>
              <a:bodyPr/>
              <a:lstStyle/>
              <a:p>
                <a:pPr>
                  <a:spcAft>
                    <a:spcPts val="1200"/>
                  </a:spcAft>
                </a:pPr>
                <a:r>
                  <a:rPr lang="en-US" sz="1800" dirty="0"/>
                  <a:t>Normalize TBR to the maximum in the library</a:t>
                </a:r>
              </a:p>
              <a:p>
                <a:pPr marL="8636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𝑁𝑜𝑟𝑚𝑎𝑙𝑖𝑧𝑒𝑑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𝑇𝐵𝑅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𝑇𝐵𝑅</m:t>
                          </m:r>
                        </m:num>
                        <m:den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𝑇𝐵𝑅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1800" dirty="0"/>
              </a:p>
              <a:p>
                <a:r>
                  <a:rPr lang="en-US" sz="1800" dirty="0"/>
                  <a:t>Plot shows the entirety of the TBR library categorized by structural material and multiplier material</a:t>
                </a:r>
              </a:p>
              <a:p>
                <a:r>
                  <a:rPr lang="en-US" sz="1800" dirty="0"/>
                  <a:t>The enrichment fraction is relative to natural abundance 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D54CC9E-1B3D-A761-1746-6BCA8652C2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198429" y="1217501"/>
                <a:ext cx="2642734" cy="5338873"/>
              </a:xfrm>
              <a:blipFill>
                <a:blip r:embed="rId2"/>
                <a:stretch>
                  <a:fillRect r="-2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D4EE286-11CD-7E13-A57C-BF94B1480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of TBR values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47C0B4A-66F6-7040-33F8-3E9450587D3E}"/>
              </a:ext>
            </a:extLst>
          </p:cNvPr>
          <p:cNvGrpSpPr>
            <a:grpSpLocks noChangeAspect="1"/>
          </p:cNvGrpSpPr>
          <p:nvPr/>
        </p:nvGrpSpPr>
        <p:grpSpPr>
          <a:xfrm>
            <a:off x="4969768" y="154073"/>
            <a:ext cx="6220369" cy="919051"/>
            <a:chOff x="245367" y="1823311"/>
            <a:chExt cx="13847603" cy="204596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3CB2EA-4712-A5CC-DAC9-76DEA2DACA47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Randomly sample ARC configuration parameters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42F14A6-D751-CAB9-44CC-58F92736C336}"/>
                </a:ext>
              </a:extLst>
            </p:cNvPr>
            <p:cNvSpPr/>
            <p:nvPr/>
          </p:nvSpPr>
          <p:spPr>
            <a:xfrm>
              <a:off x="2482971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Build OpenMC model using configuration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225B41-1B8C-3FB3-B745-12C64E223699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Run OpenMC; Tally TBR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3DE85143-6390-75FE-5F2A-9D73B0AA39ED}"/>
                </a:ext>
              </a:extLst>
            </p:cNvPr>
            <p:cNvSpPr/>
            <p:nvPr/>
          </p:nvSpPr>
          <p:spPr>
            <a:xfrm>
              <a:off x="2053855" y="266628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143B082A-C18B-4945-B778-252DD3EBE2B0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FD8AD0D-80D5-D541-007C-C91F206FC37C}"/>
                </a:ext>
              </a:extLst>
            </p:cNvPr>
            <p:cNvSpPr/>
            <p:nvPr/>
          </p:nvSpPr>
          <p:spPr>
            <a:xfrm>
              <a:off x="6968391" y="2242790"/>
              <a:ext cx="1792941" cy="120700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Library of TBR values for unique ARC models</a:t>
              </a: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AB39FA10-BFF9-8F0C-D053-256565599C03}"/>
                </a:ext>
              </a:extLst>
            </p:cNvPr>
            <p:cNvSpPr/>
            <p:nvPr/>
          </p:nvSpPr>
          <p:spPr>
            <a:xfrm>
              <a:off x="653924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064BBC1-20A1-0595-0619-9F93D0101E85}"/>
                </a:ext>
              </a:extLst>
            </p:cNvPr>
            <p:cNvSpPr/>
            <p:nvPr/>
          </p:nvSpPr>
          <p:spPr>
            <a:xfrm>
              <a:off x="9164743" y="2242790"/>
              <a:ext cx="2294138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Train neural network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93DCB31-8002-769B-E151-F9F4FA8FF31D}"/>
                </a:ext>
              </a:extLst>
            </p:cNvPr>
            <p:cNvSpPr/>
            <p:nvPr/>
          </p:nvSpPr>
          <p:spPr>
            <a:xfrm>
              <a:off x="11907869" y="1823311"/>
              <a:ext cx="2185101" cy="20459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Sensitivity studies for determination of most influential design parameters on TBR</a:t>
              </a: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84EA0EF0-D50D-C4CE-7257-B73BBE024E3C}"/>
                </a:ext>
              </a:extLst>
            </p:cNvPr>
            <p:cNvSpPr/>
            <p:nvPr/>
          </p:nvSpPr>
          <p:spPr>
            <a:xfrm>
              <a:off x="8761332" y="2743608"/>
              <a:ext cx="403411" cy="309282"/>
            </a:xfrm>
            <a:prstGeom prst="rightArrow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9F8903C0-F7DB-8580-C682-ABCA15E97EB9}"/>
                </a:ext>
              </a:extLst>
            </p:cNvPr>
            <p:cNvSpPr/>
            <p:nvPr/>
          </p:nvSpPr>
          <p:spPr>
            <a:xfrm>
              <a:off x="1149479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7E5DA276-EBE9-D18F-5386-5FD084947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1184808"/>
            <a:ext cx="8622783" cy="527412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2AB3137-111F-B488-7F43-969F87681015}"/>
              </a:ext>
            </a:extLst>
          </p:cNvPr>
          <p:cNvSpPr txBox="1"/>
          <p:nvPr/>
        </p:nvSpPr>
        <p:spPr>
          <a:xfrm>
            <a:off x="6958899" y="6290528"/>
            <a:ext cx="50752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mean 1σ standard deviation on TBR predictions = 0.00328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948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556575-6523-68DE-2498-7CC6A7C76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TransformerTBRNet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D203B4A-B90D-C068-CFD3-520A1D74DA95}"/>
              </a:ext>
            </a:extLst>
          </p:cNvPr>
          <p:cNvGrpSpPr>
            <a:grpSpLocks noChangeAspect="1"/>
          </p:cNvGrpSpPr>
          <p:nvPr/>
        </p:nvGrpSpPr>
        <p:grpSpPr>
          <a:xfrm>
            <a:off x="4969768" y="154073"/>
            <a:ext cx="6220369" cy="919051"/>
            <a:chOff x="245367" y="1823311"/>
            <a:chExt cx="13847603" cy="204596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5C0BFF5-822C-CA48-1A2B-7293FF05D329}"/>
                </a:ext>
              </a:extLst>
            </p:cNvPr>
            <p:cNvSpPr/>
            <p:nvPr/>
          </p:nvSpPr>
          <p:spPr>
            <a:xfrm>
              <a:off x="245367" y="2241177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Randomly sample ARC configuration parameters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8E9E413-67D3-AA41-0404-3CB02B4C19B0}"/>
                </a:ext>
              </a:extLst>
            </p:cNvPr>
            <p:cNvSpPr/>
            <p:nvPr/>
          </p:nvSpPr>
          <p:spPr>
            <a:xfrm>
              <a:off x="2482971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Build OpenMC model using configuration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00D7336-BAEE-AE8C-47C5-937126C56BD4}"/>
                </a:ext>
              </a:extLst>
            </p:cNvPr>
            <p:cNvSpPr/>
            <p:nvPr/>
          </p:nvSpPr>
          <p:spPr>
            <a:xfrm>
              <a:off x="4730787" y="2241176"/>
              <a:ext cx="1792941" cy="12102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Run OpenMC; Tally TBR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539F40BE-525B-BBFC-6420-CAB9AC97F58F}"/>
                </a:ext>
              </a:extLst>
            </p:cNvPr>
            <p:cNvSpPr/>
            <p:nvPr/>
          </p:nvSpPr>
          <p:spPr>
            <a:xfrm>
              <a:off x="2053855" y="266628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DCFC22FE-4098-BDE7-653D-95AC827E6BED}"/>
                </a:ext>
              </a:extLst>
            </p:cNvPr>
            <p:cNvSpPr/>
            <p:nvPr/>
          </p:nvSpPr>
          <p:spPr>
            <a:xfrm>
              <a:off x="4311856" y="2691653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7DCAE1F-D329-01F8-FA10-2223C5652A10}"/>
                </a:ext>
              </a:extLst>
            </p:cNvPr>
            <p:cNvSpPr/>
            <p:nvPr/>
          </p:nvSpPr>
          <p:spPr>
            <a:xfrm>
              <a:off x="6968391" y="2242790"/>
              <a:ext cx="1792941" cy="1207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Library of TBR values for unique ARC models</a:t>
              </a: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17164026-E981-008E-EAFB-780AD7B20BD5}"/>
                </a:ext>
              </a:extLst>
            </p:cNvPr>
            <p:cNvSpPr/>
            <p:nvPr/>
          </p:nvSpPr>
          <p:spPr>
            <a:xfrm>
              <a:off x="6539248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AE1702B-FBB3-007B-953C-1093180070F7}"/>
                </a:ext>
              </a:extLst>
            </p:cNvPr>
            <p:cNvSpPr/>
            <p:nvPr/>
          </p:nvSpPr>
          <p:spPr>
            <a:xfrm>
              <a:off x="9164743" y="2242790"/>
              <a:ext cx="2294138" cy="120700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Train neural network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CFBFED5-83E2-024C-8ECE-236AA7F7561B}"/>
                </a:ext>
              </a:extLst>
            </p:cNvPr>
            <p:cNvSpPr/>
            <p:nvPr/>
          </p:nvSpPr>
          <p:spPr>
            <a:xfrm>
              <a:off x="11907869" y="1823311"/>
              <a:ext cx="2185101" cy="20459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Sensitivity studies for determination of most influential design parameters on TBR</a:t>
              </a: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3A2A94D0-406C-33FD-C8B4-77C07633A7B2}"/>
                </a:ext>
              </a:extLst>
            </p:cNvPr>
            <p:cNvSpPr/>
            <p:nvPr/>
          </p:nvSpPr>
          <p:spPr>
            <a:xfrm>
              <a:off x="8761332" y="2743608"/>
              <a:ext cx="403411" cy="30928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B60D5FE4-222D-2E87-0DBC-DBC3B77335C1}"/>
                </a:ext>
              </a:extLst>
            </p:cNvPr>
            <p:cNvSpPr/>
            <p:nvPr/>
          </p:nvSpPr>
          <p:spPr>
            <a:xfrm>
              <a:off x="11494798" y="2743608"/>
              <a:ext cx="403411" cy="309282"/>
            </a:xfrm>
            <a:prstGeom prst="rightArrow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 1">
            <a:extLst>
              <a:ext uri="{FF2B5EF4-FFF2-40B4-BE49-F238E27FC236}">
                <a16:creationId xmlns:a16="http://schemas.microsoft.com/office/drawing/2014/main" id="{D054A6A7-D9F0-796F-4458-C11B9C33C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176" y="6497993"/>
            <a:ext cx="1059856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-457056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aseline="30000" dirty="0"/>
              <a:t>1</a:t>
            </a:r>
            <a:r>
              <a:rPr lang="en-US" sz="800" dirty="0"/>
              <a:t>Paszke, A., Gross, S., Massa, F., Lerer, A., Bradbury, J., Chanan, G., ... &amp; </a:t>
            </a:r>
            <a:r>
              <a:rPr lang="en-US" sz="800" dirty="0" err="1"/>
              <a:t>Chintala</a:t>
            </a:r>
            <a:r>
              <a:rPr lang="en-US" sz="800" dirty="0"/>
              <a:t>, S. (2019). </a:t>
            </a:r>
            <a:r>
              <a:rPr lang="en-US" sz="800" b="1" dirty="0" err="1"/>
              <a:t>PyTorch</a:t>
            </a:r>
            <a:r>
              <a:rPr lang="en-US" sz="800" b="1" dirty="0"/>
              <a:t>: An imperative style, high-performance deep learning library</a:t>
            </a:r>
            <a:r>
              <a:rPr lang="en-US" sz="800" dirty="0"/>
              <a:t>. </a:t>
            </a:r>
            <a:r>
              <a:rPr lang="en-US" sz="800" i="1" dirty="0"/>
              <a:t>Advances in Neural Information Processing Systems</a:t>
            </a:r>
            <a:r>
              <a:rPr lang="en-US" sz="800" dirty="0"/>
              <a:t>, </a:t>
            </a:r>
            <a:r>
              <a:rPr lang="en-US" sz="800" i="1" dirty="0"/>
              <a:t>32</a:t>
            </a:r>
            <a:r>
              <a:rPr lang="en-US" sz="800" dirty="0"/>
              <a:t>, 8024–8035.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85088F3-C8B1-57F1-403A-6745CC9D6DB2}"/>
              </a:ext>
            </a:extLst>
          </p:cNvPr>
          <p:cNvGrpSpPr/>
          <p:nvPr/>
        </p:nvGrpSpPr>
        <p:grpSpPr>
          <a:xfrm>
            <a:off x="246063" y="3726944"/>
            <a:ext cx="11699873" cy="2577234"/>
            <a:chOff x="301626" y="2114508"/>
            <a:chExt cx="11699873" cy="257723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3ECF1C-FDF8-F8F9-483F-EBAA526DB496}"/>
                </a:ext>
              </a:extLst>
            </p:cNvPr>
            <p:cNvSpPr/>
            <p:nvPr/>
          </p:nvSpPr>
          <p:spPr>
            <a:xfrm>
              <a:off x="301626" y="2122713"/>
              <a:ext cx="1627414" cy="256902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b="1" u="sng" dirty="0">
                  <a:solidFill>
                    <a:schemeClr val="tx1"/>
                  </a:solidFill>
                </a:rPr>
                <a:t>Input Features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Size = 21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Parameters of ARC design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A1A139A-B8C8-BD62-E01B-37E09289DBA5}"/>
                </a:ext>
              </a:extLst>
            </p:cNvPr>
            <p:cNvSpPr/>
            <p:nvPr/>
          </p:nvSpPr>
          <p:spPr>
            <a:xfrm>
              <a:off x="2062759" y="2122713"/>
              <a:ext cx="1627414" cy="2569029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b="1" u="sng" dirty="0">
                  <a:solidFill>
                    <a:schemeClr val="tx1"/>
                  </a:solidFill>
                </a:rPr>
                <a:t>Linear Embedding Layer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Projects raw input vector (design parameters) into higher-dimensional space (128)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BD38EF8-0520-ECFF-5BE2-3C9E2795BF2D}"/>
                </a:ext>
              </a:extLst>
            </p:cNvPr>
            <p:cNvSpPr/>
            <p:nvPr/>
          </p:nvSpPr>
          <p:spPr>
            <a:xfrm>
              <a:off x="3848749" y="2122712"/>
              <a:ext cx="1627414" cy="2569029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b="1" u="sng" dirty="0">
                  <a:solidFill>
                    <a:schemeClr val="tx1"/>
                  </a:solidFill>
                </a:rPr>
                <a:t>Add Positional Encoding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Injects positional information (even for non-sequential / tabular inputs)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5F27885-D824-E327-EAC8-09454372CCFD}"/>
                </a:ext>
              </a:extLst>
            </p:cNvPr>
            <p:cNvSpPr/>
            <p:nvPr/>
          </p:nvSpPr>
          <p:spPr>
            <a:xfrm>
              <a:off x="5609882" y="2114511"/>
              <a:ext cx="1627414" cy="2569029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b="1" u="sng" dirty="0">
                  <a:solidFill>
                    <a:schemeClr val="bg1"/>
                  </a:solidFill>
                </a:rPr>
                <a:t>Transformer Encoder Blocks</a:t>
              </a: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bg1"/>
                  </a:solidFill>
                </a:rPr>
                <a:t>2 layers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bg1"/>
                  </a:solidFill>
                </a:rPr>
                <a:t>Multi-head Self-Attention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bg1"/>
                  </a:solidFill>
                </a:rPr>
                <a:t>Feedforward Layer (dim=256)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err="1">
                  <a:solidFill>
                    <a:schemeClr val="bg1"/>
                  </a:solidFill>
                </a:rPr>
                <a:t>LayerNorm</a:t>
              </a:r>
              <a:r>
                <a:rPr lang="en-US" dirty="0">
                  <a:solidFill>
                    <a:schemeClr val="bg1"/>
                  </a:solidFill>
                </a:rPr>
                <a:t> &amp; Dropout (0.1)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5BADEE-3861-46D6-46ED-582FF162860C}"/>
                </a:ext>
              </a:extLst>
            </p:cNvPr>
            <p:cNvSpPr/>
            <p:nvPr/>
          </p:nvSpPr>
          <p:spPr>
            <a:xfrm>
              <a:off x="7371015" y="2114510"/>
              <a:ext cx="1627414" cy="2569029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b="1" u="sng" dirty="0">
                  <a:solidFill>
                    <a:schemeClr val="tx1"/>
                  </a:solidFill>
                </a:rPr>
                <a:t>Average Pooling Across Sequence Dimension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Reduces</a:t>
              </a: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(</a:t>
              </a:r>
              <a:r>
                <a:rPr lang="en-US" dirty="0" err="1">
                  <a:solidFill>
                    <a:schemeClr val="tx1"/>
                  </a:solidFill>
                </a:rPr>
                <a:t>batch_size</a:t>
              </a:r>
              <a:r>
                <a:rPr lang="en-US" dirty="0">
                  <a:solidFill>
                    <a:schemeClr val="tx1"/>
                  </a:solidFill>
                </a:rPr>
                <a:t> x </a:t>
              </a:r>
              <a:r>
                <a:rPr lang="en-US" dirty="0" err="1">
                  <a:solidFill>
                    <a:schemeClr val="tx1"/>
                  </a:solidFill>
                </a:rPr>
                <a:t>seq_len</a:t>
              </a:r>
              <a:r>
                <a:rPr lang="en-US" dirty="0">
                  <a:solidFill>
                    <a:schemeClr val="tx1"/>
                  </a:solidFill>
                </a:rPr>
                <a:t> x </a:t>
              </a:r>
              <a:r>
                <a:rPr lang="en-US" dirty="0" err="1">
                  <a:solidFill>
                    <a:schemeClr val="tx1"/>
                  </a:solidFill>
                </a:rPr>
                <a:t>embed_dim</a:t>
              </a:r>
              <a:r>
                <a:rPr lang="en-US" dirty="0">
                  <a:solidFill>
                    <a:schemeClr val="tx1"/>
                  </a:solidFill>
                </a:rPr>
                <a:t>) → (</a:t>
              </a:r>
              <a:r>
                <a:rPr lang="en-US" dirty="0" err="1">
                  <a:solidFill>
                    <a:schemeClr val="tx1"/>
                  </a:solidFill>
                </a:rPr>
                <a:t>batch_size</a:t>
              </a:r>
              <a:r>
                <a:rPr lang="en-US" dirty="0">
                  <a:solidFill>
                    <a:schemeClr val="tx1"/>
                  </a:solidFill>
                </a:rPr>
                <a:t> x </a:t>
              </a:r>
              <a:r>
                <a:rPr lang="en-US" dirty="0" err="1">
                  <a:solidFill>
                    <a:schemeClr val="tx1"/>
                  </a:solidFill>
                </a:rPr>
                <a:t>embed_dim</a:t>
              </a:r>
              <a:r>
                <a:rPr lang="en-US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BC8C839-9782-3762-8D7C-5B5C43D34648}"/>
                </a:ext>
              </a:extLst>
            </p:cNvPr>
            <p:cNvSpPr/>
            <p:nvPr/>
          </p:nvSpPr>
          <p:spPr>
            <a:xfrm>
              <a:off x="9157005" y="2114509"/>
              <a:ext cx="1627414" cy="2569029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b="1" u="sng" dirty="0">
                  <a:solidFill>
                    <a:schemeClr val="bg1"/>
                  </a:solidFill>
                </a:rPr>
                <a:t>Feedforward MLP Head</a:t>
              </a: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bg1"/>
                  </a:solidFill>
                </a:rPr>
                <a:t>Linear (128→ 64)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err="1">
                  <a:solidFill>
                    <a:schemeClr val="bg1"/>
                  </a:solidFill>
                </a:rPr>
                <a:t>ReLU</a:t>
              </a:r>
              <a:endParaRPr lang="en-US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bg1"/>
                  </a:solidFill>
                </a:rPr>
                <a:t>Linear (64→1)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8250D8D-9922-6969-1535-F32759953699}"/>
                </a:ext>
              </a:extLst>
            </p:cNvPr>
            <p:cNvSpPr/>
            <p:nvPr/>
          </p:nvSpPr>
          <p:spPr>
            <a:xfrm>
              <a:off x="10918632" y="2114508"/>
              <a:ext cx="1082867" cy="256902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u="sng" dirty="0">
                  <a:solidFill>
                    <a:schemeClr val="tx1"/>
                  </a:solidFill>
                </a:rPr>
                <a:t>Output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TBR Prediction</a:t>
              </a: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EC0C90D2-161E-416B-699D-3E5A8F598925}"/>
                </a:ext>
              </a:extLst>
            </p:cNvPr>
            <p:cNvSpPr/>
            <p:nvPr/>
          </p:nvSpPr>
          <p:spPr>
            <a:xfrm>
              <a:off x="1940975" y="3327741"/>
              <a:ext cx="134213" cy="202517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FC25C7E5-96FF-F876-E27F-2010C5BBB882}"/>
                </a:ext>
              </a:extLst>
            </p:cNvPr>
            <p:cNvSpPr/>
            <p:nvPr/>
          </p:nvSpPr>
          <p:spPr>
            <a:xfrm>
              <a:off x="3714536" y="3328416"/>
              <a:ext cx="134213" cy="202517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461DD700-CA4F-092D-B868-870DBE0F5219}"/>
                </a:ext>
              </a:extLst>
            </p:cNvPr>
            <p:cNvSpPr/>
            <p:nvPr/>
          </p:nvSpPr>
          <p:spPr>
            <a:xfrm>
              <a:off x="5489640" y="3328416"/>
              <a:ext cx="134213" cy="202517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2A17BA34-4DF1-84E4-3EB3-E1F0E4CE4AA6}"/>
                </a:ext>
              </a:extLst>
            </p:cNvPr>
            <p:cNvSpPr/>
            <p:nvPr/>
          </p:nvSpPr>
          <p:spPr>
            <a:xfrm>
              <a:off x="7236802" y="3328416"/>
              <a:ext cx="134213" cy="202517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row: Right 29">
              <a:extLst>
                <a:ext uri="{FF2B5EF4-FFF2-40B4-BE49-F238E27FC236}">
                  <a16:creationId xmlns:a16="http://schemas.microsoft.com/office/drawing/2014/main" id="{BF13F873-A996-1DFB-763B-11B39CB7B5ED}"/>
                </a:ext>
              </a:extLst>
            </p:cNvPr>
            <p:cNvSpPr/>
            <p:nvPr/>
          </p:nvSpPr>
          <p:spPr>
            <a:xfrm>
              <a:off x="9021497" y="3328416"/>
              <a:ext cx="134213" cy="202517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31E70F88-5397-BAE9-0B27-A57D702E5A95}"/>
                </a:ext>
              </a:extLst>
            </p:cNvPr>
            <p:cNvSpPr/>
            <p:nvPr/>
          </p:nvSpPr>
          <p:spPr>
            <a:xfrm>
              <a:off x="10806845" y="3328416"/>
              <a:ext cx="134213" cy="202517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 Placeholder 1">
            <a:extLst>
              <a:ext uri="{FF2B5EF4-FFF2-40B4-BE49-F238E27FC236}">
                <a16:creationId xmlns:a16="http://schemas.microsoft.com/office/drawing/2014/main" id="{924A8045-3D4B-D701-FCC3-AED5DDF0FB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149" y="1073124"/>
            <a:ext cx="11238594" cy="250845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400" dirty="0"/>
              <a:t>The </a:t>
            </a:r>
            <a:r>
              <a:rPr lang="en-US" sz="1400" dirty="0" err="1"/>
              <a:t>TransformerTBRNet</a:t>
            </a:r>
            <a:r>
              <a:rPr lang="en-US" sz="1400" dirty="0"/>
              <a:t> architecture was implemented using the </a:t>
            </a:r>
            <a:r>
              <a:rPr lang="en-US" sz="1400" b="1" dirty="0" err="1"/>
              <a:t>PyTorch</a:t>
            </a:r>
            <a:r>
              <a:rPr lang="en-US" sz="1400" dirty="0"/>
              <a:t> [1] deep learning framework, enabling efficient model definition, GPU-accelerated training, and flexible experimentation with transformer-based architectures.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Input features include both numerical parameters and one-hot encoded material selections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Data was split into three sets:</a:t>
            </a:r>
          </a:p>
          <a:p>
            <a:pPr lvl="1">
              <a:spcBef>
                <a:spcPts val="600"/>
              </a:spcBef>
            </a:pPr>
            <a:r>
              <a:rPr lang="en-US" sz="1100" dirty="0"/>
              <a:t>70% Training set: Used to fit model weights</a:t>
            </a:r>
          </a:p>
          <a:p>
            <a:pPr lvl="1">
              <a:spcBef>
                <a:spcPts val="600"/>
              </a:spcBef>
            </a:pPr>
            <a:r>
              <a:rPr lang="en-US" sz="1100" dirty="0"/>
              <a:t>15% Validation set: Used to monitor generalization performance during training</a:t>
            </a:r>
          </a:p>
          <a:p>
            <a:pPr lvl="1">
              <a:spcBef>
                <a:spcPts val="600"/>
              </a:spcBef>
            </a:pPr>
            <a:r>
              <a:rPr lang="en-US" sz="1100" dirty="0"/>
              <a:t>15% Test set: Held out entirely until final evaluation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Splitting performed using scikit-</a:t>
            </a:r>
            <a:r>
              <a:rPr lang="en-US" sz="1400" dirty="0" err="1"/>
              <a:t>learn’s</a:t>
            </a:r>
            <a:r>
              <a:rPr lang="en-US" sz="1400" dirty="0"/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train_test_split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/>
              <a:t>with a fixed random seed (</a:t>
            </a:r>
            <a:r>
              <a:rPr lang="en-US" sz="1400" dirty="0" err="1"/>
              <a:t>random_state</a:t>
            </a:r>
            <a:r>
              <a:rPr lang="en-US" sz="1400" dirty="0"/>
              <a:t>=42) to ensure reproducibility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Validation and test sets were drawn separately from the same 30% pool, ensuring the model never sees the test data during training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All sets were normalized using the same scaler, fitted only on the training data, to prevent data leakage</a:t>
            </a:r>
          </a:p>
        </p:txBody>
      </p:sp>
      <p:pic>
        <p:nvPicPr>
          <p:cNvPr id="4100" name="Picture 4" descr="Learning PyTorch: The Basic Program Structure | by Dagang Wei | Medium">
            <a:extLst>
              <a:ext uri="{FF2B5EF4-FFF2-40B4-BE49-F238E27FC236}">
                <a16:creationId xmlns:a16="http://schemas.microsoft.com/office/drawing/2014/main" id="{16F458AB-30A4-5CE3-6645-4F042A78D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120" y="1524312"/>
            <a:ext cx="2100056" cy="105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245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FS">
      <a:dk1>
        <a:srgbClr val="231F20"/>
      </a:dk1>
      <a:lt1>
        <a:srgbClr val="FFFFFF"/>
      </a:lt1>
      <a:dk2>
        <a:srgbClr val="152436"/>
      </a:dk2>
      <a:lt2>
        <a:srgbClr val="CCC8C2"/>
      </a:lt2>
      <a:accent1>
        <a:srgbClr val="004B71"/>
      </a:accent1>
      <a:accent2>
        <a:srgbClr val="D06D45"/>
      </a:accent2>
      <a:accent3>
        <a:srgbClr val="555556"/>
      </a:accent3>
      <a:accent4>
        <a:srgbClr val="CCC8C2"/>
      </a:accent4>
      <a:accent5>
        <a:srgbClr val="5E8348"/>
      </a:accent5>
      <a:accent6>
        <a:srgbClr val="E3B550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AC47B5F-3685-4375-B492-E71FCB5F66B0}"/>
</file>

<file path=customXml/itemProps2.xml><?xml version="1.0" encoding="utf-8"?>
<ds:datastoreItem xmlns:ds="http://schemas.openxmlformats.org/officeDocument/2006/customXml" ds:itemID="{DEB6F95A-CBA5-482E-A40E-40225FAC5C49}"/>
</file>

<file path=customXml/itemProps3.xml><?xml version="1.0" encoding="utf-8"?>
<ds:datastoreItem xmlns:ds="http://schemas.openxmlformats.org/officeDocument/2006/customXml" ds:itemID="{7446DD39-3736-42CD-9D5B-025E8826ABDB}"/>
</file>

<file path=docProps/app.xml><?xml version="1.0" encoding="utf-8"?>
<Properties xmlns="http://schemas.openxmlformats.org/officeDocument/2006/extended-properties" xmlns:vt="http://schemas.openxmlformats.org/officeDocument/2006/docPropsVTypes">
  <TotalTime>1773</TotalTime>
  <Words>2108</Words>
  <Application>Microsoft Office PowerPoint</Application>
  <PresentationFormat>Widescreen</PresentationFormat>
  <Paragraphs>258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Noto Sans</vt:lpstr>
      <vt:lpstr>Cambria Math</vt:lpstr>
      <vt:lpstr>Arial</vt:lpstr>
      <vt:lpstr>Consolas</vt:lpstr>
      <vt:lpstr>Calibri</vt:lpstr>
      <vt:lpstr>Courier New</vt:lpstr>
      <vt:lpstr>Office Theme</vt:lpstr>
      <vt:lpstr>PowerPoint Presentation</vt:lpstr>
      <vt:lpstr>Outline</vt:lpstr>
      <vt:lpstr>Introduction: What is ARC and How does ARC breed tritium?</vt:lpstr>
      <vt:lpstr>Objectives</vt:lpstr>
      <vt:lpstr>Methodology</vt:lpstr>
      <vt:lpstr>OpenMC Methodology</vt:lpstr>
      <vt:lpstr>OpenMC Methodology</vt:lpstr>
      <vt:lpstr>Library of TBR values</vt:lpstr>
      <vt:lpstr>TransformerTBRNet</vt:lpstr>
      <vt:lpstr>TransformerTBRNet</vt:lpstr>
      <vt:lpstr>TransformerTBRNet Predictions &amp; Results</vt:lpstr>
      <vt:lpstr>TransformerTBRNet Predictions &amp; Results</vt:lpstr>
      <vt:lpstr>TransformerTBRNet Predictions &amp; Results</vt:lpstr>
      <vt:lpstr>TransformerTBRNet Predictions &amp; Results</vt:lpstr>
      <vt:lpstr>Conclusions</vt:lpstr>
      <vt:lpstr>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Katie Saltzgiver</dc:creator>
  <cp:lastModifiedBy>Austin Carter</cp:lastModifiedBy>
  <cp:revision>25</cp:revision>
  <dcterms:created xsi:type="dcterms:W3CDTF">2024-08-02T13:09:10Z</dcterms:created>
  <dcterms:modified xsi:type="dcterms:W3CDTF">2025-04-04T02:46:09Z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</Properties>
</file>