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8"/>
  </p:notesMasterIdLst>
  <p:handoutMasterIdLst>
    <p:handoutMasterId r:id="rId19"/>
  </p:handoutMasterIdLst>
  <p:sldIdLst>
    <p:sldId id="906" r:id="rId5"/>
    <p:sldId id="1733" r:id="rId6"/>
    <p:sldId id="2147483509" r:id="rId7"/>
    <p:sldId id="1742" r:id="rId8"/>
    <p:sldId id="2923" r:id="rId9"/>
    <p:sldId id="2147483510" r:id="rId10"/>
    <p:sldId id="2147483504" r:id="rId11"/>
    <p:sldId id="2147483506" r:id="rId12"/>
    <p:sldId id="2147483378" r:id="rId13"/>
    <p:sldId id="2147483380" r:id="rId14"/>
    <p:sldId id="2147483394" r:id="rId15"/>
    <p:sldId id="2147483501" r:id="rId16"/>
    <p:sldId id="2147483508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C1CE9A88-03E4-4216-87D2-5F539F4B2B9A}">
          <p14:sldIdLst>
            <p14:sldId id="906"/>
            <p14:sldId id="1733"/>
            <p14:sldId id="2147483509"/>
            <p14:sldId id="1742"/>
            <p14:sldId id="2923"/>
            <p14:sldId id="2147483510"/>
            <p14:sldId id="2147483504"/>
            <p14:sldId id="2147483506"/>
            <p14:sldId id="2147483378"/>
            <p14:sldId id="2147483380"/>
            <p14:sldId id="2147483394"/>
            <p14:sldId id="2147483501"/>
            <p14:sldId id="2147483508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1E4365E8-B4C2-AF5B-22DE-E33192C5DBA3}" name="Victor PROST" initials="VP" userId="S::victor.prost@renfusion.eu::a3b5e908-d4c7-49d9-a77d-9b5a645d0e25" providerId="AD"/>
  <p188:author id="{34DCFDEA-8389-D802-2700-52E484A43B02}" name="Alan Ott" initials="AO" userId="S::alan.ott@renfusion.eu::db691a70-1b91-4022-9a62-06324d58a157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4599F94E-CEE6-441E-89CC-EB005ECD8F06}">
      <a14:m xmlns:a14="http://schemas.microsoft.com/office/drawing/2010/main">
        <m:mathPr xmlns:m="http://schemas.openxmlformats.org/officeDocument/2006/math"/>
      </a14:m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0ACA58F-B3E8-4FBD-B099-A86B5D33C1FB}" v="11" dt="2025-04-06T18:04:02.37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512" y="3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26" Type="http://schemas.microsoft.com/office/2018/10/relationships/authors" Target="authors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an Ott" userId="db691a70-1b91-4022-9a62-06324d58a157" providerId="ADAL" clId="{F0ACA58F-B3E8-4FBD-B099-A86B5D33C1FB}"/>
    <pc:docChg chg="modSld">
      <pc:chgData name="Alan Ott" userId="db691a70-1b91-4022-9a62-06324d58a157" providerId="ADAL" clId="{F0ACA58F-B3E8-4FBD-B099-A86B5D33C1FB}" dt="2025-04-06T18:04:02.370" v="16"/>
      <pc:docMkLst>
        <pc:docMk/>
      </pc:docMkLst>
      <pc:sldChg chg="modAnim">
        <pc:chgData name="Alan Ott" userId="db691a70-1b91-4022-9a62-06324d58a157" providerId="ADAL" clId="{F0ACA58F-B3E8-4FBD-B099-A86B5D33C1FB}" dt="2025-04-06T17:53:16.694" v="0"/>
        <pc:sldMkLst>
          <pc:docMk/>
          <pc:sldMk cId="2392487663" sldId="2147483378"/>
        </pc:sldMkLst>
      </pc:sldChg>
      <pc:sldChg chg="modSp mod modAnim">
        <pc:chgData name="Alan Ott" userId="db691a70-1b91-4022-9a62-06324d58a157" providerId="ADAL" clId="{F0ACA58F-B3E8-4FBD-B099-A86B5D33C1FB}" dt="2025-04-06T18:04:02.370" v="16"/>
        <pc:sldMkLst>
          <pc:docMk/>
          <pc:sldMk cId="770636904" sldId="2147483504"/>
        </pc:sldMkLst>
        <pc:graphicFrameChg chg="modGraphic">
          <ac:chgData name="Alan Ott" userId="db691a70-1b91-4022-9a62-06324d58a157" providerId="ADAL" clId="{F0ACA58F-B3E8-4FBD-B099-A86B5D33C1FB}" dt="2025-04-06T18:02:28.482" v="6" actId="20577"/>
          <ac:graphicFrameMkLst>
            <pc:docMk/>
            <pc:sldMk cId="770636904" sldId="2147483504"/>
            <ac:graphicFrameMk id="19" creationId="{0DEB0DF5-67C0-79DB-2EFF-B47414AAF60D}"/>
          </ac:graphicFrameMkLst>
        </pc:graphicFrame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F70B8A97-04E4-F110-1C4C-B4ACCF617FE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D07D241-7D4E-5974-E587-785D084B95D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37210E-91E3-4703-9A55-E0E1B3215ACA}" type="datetimeFigureOut">
              <a:rPr lang="en-US" smtClean="0"/>
              <a:t>06-Apr-25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07BC735-81D8-C188-2215-96A23281DD2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42CF737-AA19-C5D8-B5B6-39FB8A112C6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D4A6B8-4F48-43A6-8BD1-049C197356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79705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021A8F-4613-4285-B738-E6B0C62D06DC}" type="datetimeFigureOut">
              <a:rPr lang="en-US" smtClean="0"/>
              <a:t>06-Apr-25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2E7E74-48FF-42BB-BA82-2B3CF32915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8541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726822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3A0738-88EF-69A2-0453-154845B6E1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843F9DE-F238-4579-90DE-24B99D1D7EE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B296028-1E01-1A71-7A0B-34B357B7FBF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78476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F46E3F-756B-702B-F49A-602ED41478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620D709-2C1D-D603-EF35-708F603CED3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7A6AD5F-320F-4476-2F40-B34C3FDCF9B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39042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60419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2E7E74-48FF-42BB-BA82-2B3CF329156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5109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DBDA22-E2EF-4CDF-F012-9C0155D904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D365C1B-D4E3-F66B-837D-9482645477F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C2D5FE2-FB10-D0AE-DCA6-E58C611AD6A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A9D2F8-34E2-E1F9-3429-275621E2720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2E7E74-48FF-42BB-BA82-2B3CF329156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7080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D0EE95-1C8E-AE35-43B1-069F056AD5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5C00CA5-E774-2782-6C4A-5D7B51908EA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F48E2DF-F245-0B9D-CCD7-D2E30376892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>
                <a:solidFill>
                  <a:srgbClr val="21419B"/>
                </a:solidFill>
                <a:latin typeface="Quicksand" pitchFamily="2" charset="0"/>
              </a:rPr>
              <a:t>Adam optimization at learning rate 2E-3</a:t>
            </a:r>
          </a:p>
          <a:p>
            <a:r>
              <a:rPr lang="en-US" sz="1200" dirty="0">
                <a:solidFill>
                  <a:srgbClr val="21419B"/>
                </a:solidFill>
                <a:latin typeface="Quicksand" pitchFamily="2" charset="0"/>
              </a:rPr>
              <a:t>Drop out : prevent Overfitting</a:t>
            </a:r>
          </a:p>
          <a:p>
            <a:r>
              <a:rPr lang="en-US" sz="1200" dirty="0">
                <a:solidFill>
                  <a:srgbClr val="21419B"/>
                </a:solidFill>
                <a:latin typeface="Quicksand" pitchFamily="2" charset="0"/>
              </a:rPr>
              <a:t>Regularization L1/L2 =&gt; Overfitting</a:t>
            </a:r>
          </a:p>
          <a:p>
            <a:r>
              <a:rPr lang="en-US" sz="1200" dirty="0">
                <a:solidFill>
                  <a:srgbClr val="21419B"/>
                </a:solidFill>
                <a:latin typeface="Quicksand" pitchFamily="2" charset="0"/>
              </a:rPr>
              <a:t>Batch </a:t>
            </a:r>
            <a:r>
              <a:rPr lang="en-US" sz="1200" dirty="0" err="1">
                <a:solidFill>
                  <a:srgbClr val="21419B"/>
                </a:solidFill>
                <a:latin typeface="Quicksand" pitchFamily="2" charset="0"/>
              </a:rPr>
              <a:t>Normalisation</a:t>
            </a:r>
            <a:r>
              <a:rPr lang="en-US" sz="1200" dirty="0">
                <a:solidFill>
                  <a:srgbClr val="21419B"/>
                </a:solidFill>
                <a:latin typeface="Quicksand" pitchFamily="2" charset="0"/>
              </a:rPr>
              <a:t> : Stabilize and accelerate the training</a:t>
            </a:r>
          </a:p>
          <a:p>
            <a:endParaRPr lang="en-US" sz="1200" b="1" dirty="0">
              <a:solidFill>
                <a:srgbClr val="21419B"/>
              </a:solidFill>
              <a:latin typeface="Quicksand" pitchFamily="2" charset="0"/>
            </a:endParaRPr>
          </a:p>
          <a:p>
            <a:endParaRPr lang="en-US" dirty="0"/>
          </a:p>
          <a:p>
            <a:r>
              <a:rPr lang="fr-FR" dirty="0"/>
              <a:t>MSE (</a:t>
            </a:r>
            <a:r>
              <a:rPr lang="fr-FR" dirty="0" err="1"/>
              <a:t>Mean</a:t>
            </a:r>
            <a:r>
              <a:rPr lang="fr-FR" dirty="0"/>
              <a:t> </a:t>
            </a:r>
            <a:r>
              <a:rPr lang="fr-FR" dirty="0" err="1"/>
              <a:t>Squared</a:t>
            </a:r>
            <a:r>
              <a:rPr lang="fr-FR" dirty="0"/>
              <a:t> </a:t>
            </a:r>
            <a:r>
              <a:rPr lang="fr-FR" dirty="0" err="1"/>
              <a:t>Error</a:t>
            </a:r>
            <a:r>
              <a:rPr lang="fr-FR" dirty="0"/>
              <a:t> )</a:t>
            </a:r>
          </a:p>
          <a:p>
            <a:r>
              <a:rPr lang="fr-FR" dirty="0"/>
              <a:t>MAE (</a:t>
            </a:r>
            <a:r>
              <a:rPr lang="fr-FR" dirty="0" err="1"/>
              <a:t>Mean</a:t>
            </a:r>
            <a:r>
              <a:rPr lang="fr-FR" dirty="0"/>
              <a:t> </a:t>
            </a:r>
            <a:r>
              <a:rPr lang="fr-FR" dirty="0" err="1"/>
              <a:t>Absolute</a:t>
            </a:r>
            <a:r>
              <a:rPr lang="fr-FR" dirty="0"/>
              <a:t> </a:t>
            </a:r>
            <a:r>
              <a:rPr lang="fr-FR" dirty="0" err="1"/>
              <a:t>Error</a:t>
            </a:r>
            <a:r>
              <a:rPr lang="fr-FR" dirty="0"/>
              <a:t>)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C28EC78-EDA8-B49A-BF54-6972CA46BBC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DDF598-3831-4851-985D-22B0269BD8F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16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02CC4D-B417-ED37-F542-900B279FC1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61C926F-E3A3-AA8D-0A65-B7A9A3977A7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9D41D0F-7523-3890-D4A5-08F6BE43C84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E4D626-F8DB-0F1D-B5A5-351C02A8369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DDF598-3831-4851-985D-22B0269BD8F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2894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1E8671-1AF0-C962-67C0-DB623981B1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1DF9E02-CF43-3DC5-27C5-BDB8BBECE1D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035B430-C710-D5E7-DBDD-FB3C9FF2DB1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3222D5-C394-4535-D779-EC3E2F8D067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DDF598-3831-4851-985D-22B0269BD8FA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8454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1E8671-1AF0-C962-67C0-DB623981B1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1DF9E02-CF43-3DC5-27C5-BDB8BBECE1D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035B430-C710-D5E7-DBDD-FB3C9FF2DB1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3222D5-C394-4535-D779-EC3E2F8D067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DDF598-3831-4851-985D-22B0269BD8FA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0325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2938A4-3C49-D0D8-74B9-510DC01BD3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79F635C-0F6F-4563-FDF4-0036B0364AF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B8B42B-CF2C-E95A-D496-6BAE12DAF7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54C7E-618F-4200-8AAE-74428731369E}" type="datetimeFigureOut">
              <a:rPr lang="en-US" smtClean="0"/>
              <a:t>06-Apr-25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705251-14B3-7AA9-14D7-7B80398413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ABDB27-F10A-AD9A-374B-2C11583F2A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312B5-C5EF-465B-94FA-225CC06BD8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1419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C67199-8566-5110-8E58-AD1D9A8342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19AD77F-FB1D-3186-05AF-5C7A6E18E69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FE2B31-3AA7-FDE2-4AE5-27745E82B7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54C7E-618F-4200-8AAE-74428731369E}" type="datetimeFigureOut">
              <a:rPr lang="en-US" smtClean="0"/>
              <a:t>06-Apr-25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9A3B55-1A69-852A-B952-B4DFA2D1A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2CCC1-8D6A-C2E7-A1DC-E52B93FD52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312B5-C5EF-465B-94FA-225CC06BD8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8305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C102B27-E41F-6C14-C9CA-560C33105F7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7E2BAF4-E0BC-EE66-930D-17854942A01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46FEFB-4F1D-B169-7E0B-03974F9434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54C7E-618F-4200-8AAE-74428731369E}" type="datetimeFigureOut">
              <a:rPr lang="en-US" smtClean="0"/>
              <a:t>06-Apr-25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3BD8A8-1F74-8C2B-C2A4-87E1B506E7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23768F-A4D8-E3A4-8749-87C3C0AC02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312B5-C5EF-465B-94FA-225CC06BD8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48815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13;p2">
            <a:extLst>
              <a:ext uri="{FF2B5EF4-FFF2-40B4-BE49-F238E27FC236}">
                <a16:creationId xmlns:a16="http://schemas.microsoft.com/office/drawing/2014/main" id="{03D8C75D-859A-356A-8E63-32DE3DFB9961}"/>
              </a:ext>
            </a:extLst>
          </p:cNvPr>
          <p:cNvSpPr/>
          <p:nvPr userDrawn="1"/>
        </p:nvSpPr>
        <p:spPr>
          <a:xfrm>
            <a:off x="10277953" y="0"/>
            <a:ext cx="1914048" cy="75537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116238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fondo bianco, logo @bottom" type="tx">
  <p:cSld name="Sfondo bianco, logo @bottom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ext&#10;&#10;Description automatically generated">
            <a:extLst>
              <a:ext uri="{FF2B5EF4-FFF2-40B4-BE49-F238E27FC236}">
                <a16:creationId xmlns:a16="http://schemas.microsoft.com/office/drawing/2014/main" id="{082877B8-8577-1D26-1863-29104439BA3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5569" t="18507" r="69745" b="20757"/>
          <a:stretch/>
        </p:blipFill>
        <p:spPr>
          <a:xfrm>
            <a:off x="11311152" y="6369751"/>
            <a:ext cx="813634" cy="443800"/>
          </a:xfrm>
          <a:prstGeom prst="rect">
            <a:avLst/>
          </a:prstGeom>
        </p:spPr>
      </p:pic>
      <p:sp>
        <p:nvSpPr>
          <p:cNvPr id="13" name="Google Shape;13;p2"/>
          <p:cNvSpPr/>
          <p:nvPr/>
        </p:nvSpPr>
        <p:spPr>
          <a:xfrm>
            <a:off x="10277953" y="0"/>
            <a:ext cx="1914048" cy="75537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14;p2"/>
          <p:cNvSpPr txBox="1">
            <a:spLocks noGrp="1"/>
          </p:cNvSpPr>
          <p:nvPr>
            <p:ph type="title"/>
          </p:nvPr>
        </p:nvSpPr>
        <p:spPr>
          <a:xfrm>
            <a:off x="609600" y="152400"/>
            <a:ext cx="10972800" cy="995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None/>
              <a:defRPr>
                <a:latin typeface="Quicksand" pitchFamily="2" charset="0"/>
                <a:cs typeface="Arial" panose="020B0604020202020204" pitchFamily="34" charset="0"/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body" idx="1"/>
          </p:nvPr>
        </p:nvSpPr>
        <p:spPr>
          <a:xfrm>
            <a:off x="609600" y="1219200"/>
            <a:ext cx="10972800" cy="51948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Autofit/>
          </a:bodyPr>
          <a:lstStyle>
            <a:lvl1pPr marL="457200" lvl="0" indent="-349250" algn="l">
              <a:lnSpc>
                <a:spcPct val="114000"/>
              </a:lnSpc>
              <a:spcBef>
                <a:spcPts val="600"/>
              </a:spcBef>
              <a:spcAft>
                <a:spcPts val="0"/>
              </a:spcAft>
              <a:buSzPts val="1900"/>
              <a:buChar char="•"/>
              <a:defRPr>
                <a:latin typeface="Quicksand" pitchFamily="2" charset="0"/>
              </a:defRPr>
            </a:lvl1pPr>
            <a:lvl2pPr marL="914400" lvl="1" indent="-349250" algn="l">
              <a:lnSpc>
                <a:spcPct val="114000"/>
              </a:lnSpc>
              <a:spcBef>
                <a:spcPts val="600"/>
              </a:spcBef>
              <a:spcAft>
                <a:spcPts val="0"/>
              </a:spcAft>
              <a:buSzPts val="1900"/>
              <a:buChar char="•"/>
              <a:defRPr>
                <a:solidFill>
                  <a:srgbClr val="21419B"/>
                </a:solidFill>
              </a:defRPr>
            </a:lvl2pPr>
            <a:lvl3pPr marL="1371600" lvl="2" indent="-349250" algn="l">
              <a:lnSpc>
                <a:spcPct val="114000"/>
              </a:lnSpc>
              <a:spcBef>
                <a:spcPts val="600"/>
              </a:spcBef>
              <a:spcAft>
                <a:spcPts val="0"/>
              </a:spcAft>
              <a:buSzPts val="1900"/>
              <a:buChar char="•"/>
              <a:defRPr>
                <a:solidFill>
                  <a:srgbClr val="21419B"/>
                </a:solidFill>
              </a:defRPr>
            </a:lvl3pPr>
            <a:lvl4pPr marL="1828800" lvl="3" indent="-349250" algn="l">
              <a:lnSpc>
                <a:spcPct val="114000"/>
              </a:lnSpc>
              <a:spcBef>
                <a:spcPts val="600"/>
              </a:spcBef>
              <a:spcAft>
                <a:spcPts val="0"/>
              </a:spcAft>
              <a:buSzPts val="1900"/>
              <a:buChar char="•"/>
              <a:defRPr>
                <a:solidFill>
                  <a:srgbClr val="21419B"/>
                </a:solidFill>
              </a:defRPr>
            </a:lvl4pPr>
            <a:lvl5pPr marL="2286000" lvl="4" indent="-349250" algn="l">
              <a:lnSpc>
                <a:spcPct val="114000"/>
              </a:lnSpc>
              <a:spcBef>
                <a:spcPts val="600"/>
              </a:spcBef>
              <a:spcAft>
                <a:spcPts val="0"/>
              </a:spcAft>
              <a:buSzPts val="1900"/>
              <a:buChar char="•"/>
              <a:defRPr>
                <a:solidFill>
                  <a:srgbClr val="21419B"/>
                </a:solidFill>
              </a:defRPr>
            </a:lvl5pPr>
            <a:lvl6pPr marL="2743200" lvl="5" indent="-349250" algn="l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SzPts val="1900"/>
              <a:buChar char="•"/>
              <a:defRPr/>
            </a:lvl6pPr>
            <a:lvl7pPr marL="3200400" lvl="6" indent="-349250" algn="l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SzPts val="1900"/>
              <a:buChar char="•"/>
              <a:defRPr/>
            </a:lvl7pPr>
            <a:lvl8pPr marL="3657600" lvl="7" indent="-349250" algn="l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SzPts val="1900"/>
              <a:buChar char="•"/>
              <a:defRPr/>
            </a:lvl8pPr>
            <a:lvl9pPr marL="4114800" lvl="8" indent="-349250" algn="l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ldNum" idx="12"/>
          </p:nvPr>
        </p:nvSpPr>
        <p:spPr>
          <a:xfrm>
            <a:off x="11577124" y="6454658"/>
            <a:ext cx="279842" cy="276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noAutofit/>
          </a:bodyPr>
          <a:lstStyle>
            <a:lvl1pPr marL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B2CD"/>
              </a:buClr>
              <a:buSzPts val="1200"/>
              <a:buFont typeface="Play"/>
              <a:buNone/>
              <a:defRPr sz="1000" b="0" i="0" u="none" strike="noStrike" cap="none">
                <a:solidFill>
                  <a:srgbClr val="33B2CD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Play"/>
              </a:defRPr>
            </a:lvl1pPr>
            <a:lvl2pPr marL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B2CD"/>
              </a:buClr>
              <a:buSzPts val="1200"/>
              <a:buFont typeface="Play"/>
              <a:buNone/>
              <a:defRPr sz="1200" b="0" i="0" u="none" strike="noStrike" cap="none">
                <a:solidFill>
                  <a:srgbClr val="33B2CD"/>
                </a:solidFill>
                <a:latin typeface="Play"/>
                <a:ea typeface="Play"/>
                <a:cs typeface="Play"/>
                <a:sym typeface="Play"/>
              </a:defRPr>
            </a:lvl2pPr>
            <a:lvl3pPr marL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B2CD"/>
              </a:buClr>
              <a:buSzPts val="1200"/>
              <a:buFont typeface="Play"/>
              <a:buNone/>
              <a:defRPr sz="1200" b="0" i="0" u="none" strike="noStrike" cap="none">
                <a:solidFill>
                  <a:srgbClr val="33B2CD"/>
                </a:solidFill>
                <a:latin typeface="Play"/>
                <a:ea typeface="Play"/>
                <a:cs typeface="Play"/>
                <a:sym typeface="Play"/>
              </a:defRPr>
            </a:lvl3pPr>
            <a:lvl4pPr marL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B2CD"/>
              </a:buClr>
              <a:buSzPts val="1200"/>
              <a:buFont typeface="Play"/>
              <a:buNone/>
              <a:defRPr sz="1200" b="0" i="0" u="none" strike="noStrike" cap="none">
                <a:solidFill>
                  <a:srgbClr val="33B2CD"/>
                </a:solidFill>
                <a:latin typeface="Play"/>
                <a:ea typeface="Play"/>
                <a:cs typeface="Play"/>
                <a:sym typeface="Play"/>
              </a:defRPr>
            </a:lvl4pPr>
            <a:lvl5pPr marL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B2CD"/>
              </a:buClr>
              <a:buSzPts val="1200"/>
              <a:buFont typeface="Play"/>
              <a:buNone/>
              <a:defRPr sz="1200" b="0" i="0" u="none" strike="noStrike" cap="none">
                <a:solidFill>
                  <a:srgbClr val="33B2CD"/>
                </a:solidFill>
                <a:latin typeface="Play"/>
                <a:ea typeface="Play"/>
                <a:cs typeface="Play"/>
                <a:sym typeface="Play"/>
              </a:defRPr>
            </a:lvl5pPr>
            <a:lvl6pPr marL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B2CD"/>
              </a:buClr>
              <a:buSzPts val="1200"/>
              <a:buFont typeface="Play"/>
              <a:buNone/>
              <a:defRPr sz="1200" b="0" i="0" u="none" strike="noStrike" cap="none">
                <a:solidFill>
                  <a:srgbClr val="33B2CD"/>
                </a:solidFill>
                <a:latin typeface="Play"/>
                <a:ea typeface="Play"/>
                <a:cs typeface="Play"/>
                <a:sym typeface="Play"/>
              </a:defRPr>
            </a:lvl6pPr>
            <a:lvl7pPr marL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B2CD"/>
              </a:buClr>
              <a:buSzPts val="1200"/>
              <a:buFont typeface="Play"/>
              <a:buNone/>
              <a:defRPr sz="1200" b="0" i="0" u="none" strike="noStrike" cap="none">
                <a:solidFill>
                  <a:srgbClr val="33B2CD"/>
                </a:solidFill>
                <a:latin typeface="Play"/>
                <a:ea typeface="Play"/>
                <a:cs typeface="Play"/>
                <a:sym typeface="Play"/>
              </a:defRPr>
            </a:lvl7pPr>
            <a:lvl8pPr marL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B2CD"/>
              </a:buClr>
              <a:buSzPts val="1200"/>
              <a:buFont typeface="Play"/>
              <a:buNone/>
              <a:defRPr sz="1200" b="0" i="0" u="none" strike="noStrike" cap="none">
                <a:solidFill>
                  <a:srgbClr val="33B2CD"/>
                </a:solidFill>
                <a:latin typeface="Play"/>
                <a:ea typeface="Play"/>
                <a:cs typeface="Play"/>
                <a:sym typeface="Play"/>
              </a:defRPr>
            </a:lvl8pPr>
            <a:lvl9pPr marL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B2CD"/>
              </a:buClr>
              <a:buSzPts val="1200"/>
              <a:buFont typeface="Play"/>
              <a:buNone/>
              <a:defRPr sz="1200" b="0" i="0" u="none" strike="noStrike" cap="none">
                <a:solidFill>
                  <a:srgbClr val="33B2CD"/>
                </a:solidFill>
                <a:latin typeface="Play"/>
                <a:ea typeface="Play"/>
                <a:cs typeface="Play"/>
                <a:sym typeface="Play"/>
              </a:defRPr>
            </a:lvl9pPr>
          </a:lstStyle>
          <a:p>
            <a:fld id="{00000000-1234-1234-1234-12341234123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77564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56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9B4DE8-9DDC-6496-93E3-3C63763210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6CFDB7-5005-E4A6-7BAB-6B95073C47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25B103-969A-AEAB-88CC-DF476EF897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54C7E-618F-4200-8AAE-74428731369E}" type="datetimeFigureOut">
              <a:rPr lang="en-US" smtClean="0"/>
              <a:t>06-Apr-25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8CD3AC-A57E-39EE-47EF-0160CB9BFC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4F99CC-09B4-7403-7B07-4643F3F938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312B5-C5EF-465B-94FA-225CC06BD8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3465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AA5090-DDB4-5BD2-CEE7-878D221E76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7D5164-FCB4-8E52-CAAA-508F0DF6CA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458F13-73AE-23A3-BC23-AE2AA45676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54C7E-618F-4200-8AAE-74428731369E}" type="datetimeFigureOut">
              <a:rPr lang="en-US" smtClean="0"/>
              <a:t>06-Apr-25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B33B23-7C6A-7A84-5EDD-E3714D1978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28E5C0-1F2A-1B55-1AD1-743103212D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312B5-C5EF-465B-94FA-225CC06BD8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9315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F90055-5385-3DD0-C4AD-12E5FD50C1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1145F4-DF2C-7CB4-E2E5-BAFE980E13B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8395EF-B0F2-4BE9-E11A-E467E29444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28034BD-AE2D-E457-4CF0-C6E50B7324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54C7E-618F-4200-8AAE-74428731369E}" type="datetimeFigureOut">
              <a:rPr lang="en-US" smtClean="0"/>
              <a:t>06-Apr-25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BCA17C-F5CC-A4E6-73AE-5E0157AA50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88CF801-8066-FDCC-4312-2CA7918FD3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312B5-C5EF-465B-94FA-225CC06BD8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5026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D29906-CB1D-8CED-8F4F-9B075C9BB5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2CCCAE-D532-1F8E-E76B-7CB85C7386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94A1EC-6F3A-AC52-DBF3-8EBF368B3E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FC4C450-38EE-22E6-AEC9-5A9E035C09B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D5EC9F2-3B59-0DB2-0F86-8D5AC1F274C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7A98F7-A1A7-0024-1C51-0E144BC61C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54C7E-618F-4200-8AAE-74428731369E}" type="datetimeFigureOut">
              <a:rPr lang="en-US" smtClean="0"/>
              <a:t>06-Apr-25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5883DF3-F8A8-72C0-23AC-0224538C2A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1D37528-441F-C873-D2E8-FD8EE46BA1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312B5-C5EF-465B-94FA-225CC06BD8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2527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8B190E-71F6-4208-263B-D17944A3D2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83BA889-E498-7193-A7F0-F47CB4C3F7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54C7E-618F-4200-8AAE-74428731369E}" type="datetimeFigureOut">
              <a:rPr lang="en-US" smtClean="0"/>
              <a:t>06-Apr-25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A2B45DF-DACB-778D-0AF4-9A7995861E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0E2482-52CB-59B8-ABFD-60EBF9814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312B5-C5EF-465B-94FA-225CC06BD8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0178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0353363-4F85-4A4C-13C7-032F37B580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54C7E-618F-4200-8AAE-74428731369E}" type="datetimeFigureOut">
              <a:rPr lang="en-US" smtClean="0"/>
              <a:t>06-Apr-25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0B57260-1A41-F192-1F1A-167019B1B8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92E099-946B-17E1-FF33-E3DB147574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312B5-C5EF-465B-94FA-225CC06BD8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8216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F8480F-45EC-D636-9425-3F29143D5F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F5737A-2555-F595-E0AE-700562F052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B36CC20-1AF8-B368-50CA-A75EA5B74F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127CFA3-9086-6FF2-0D2C-F0B970466E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54C7E-618F-4200-8AAE-74428731369E}" type="datetimeFigureOut">
              <a:rPr lang="en-US" smtClean="0"/>
              <a:t>06-Apr-25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68A29DF-0ACB-9477-F09B-AC4AC594A1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EAD9EE3-CB5D-0B5D-9235-AF27C9992A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312B5-C5EF-465B-94FA-225CC06BD8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35026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1F7FC2-40A3-54CA-28DE-F551236186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7E2CDE1-F2BF-CB6D-67E2-B6F11EEE932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59FF67F-A48D-82FF-7FB0-A36AD12DF4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DA4506-149F-D74A-FEDA-849D3F7ACD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54C7E-618F-4200-8AAE-74428731369E}" type="datetimeFigureOut">
              <a:rPr lang="en-US" smtClean="0"/>
              <a:t>06-Apr-25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62D6B70-39A7-483B-CB1A-25EE94A584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8486431-93C3-6D51-B555-A75E1AD268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312B5-C5EF-465B-94FA-225CC06BD8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36228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90A05CF-7937-3D04-48FC-9E2FED7F68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5BA599-8BB1-192B-4EDD-BB96DAD45C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00196B-E529-273A-2F6B-F310E07857E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7254C7E-618F-4200-8AAE-74428731369E}" type="datetimeFigureOut">
              <a:rPr lang="en-US" smtClean="0"/>
              <a:t>06-Apr-25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21521C-80B9-F1E3-0BCD-59BB2D9FCC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8B2CED-FE55-D268-1F94-3B2B07A316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C8312B5-C5EF-465B-94FA-225CC06BD8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9352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victor.prost@renfusion.eu" TargetMode="External"/><Relationship Id="rId2" Type="http://schemas.openxmlformats.org/officeDocument/2006/relationships/hyperlink" Target="mailto:alan.ott@renfusion.eu" TargetMode="Externa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5" Type="http://schemas.openxmlformats.org/officeDocument/2006/relationships/hyperlink" Target="https://www.researchgate.net/journal/Journal-of-Nuclear-Materials-0022-3115?_tp=eyJjb250ZXh0Ijp7ImZpcnN0UGFnZSI6InB1YmxpY2F0aW9uIiwicGFnZSI6InB1YmxpY2F0aW9uIn19" TargetMode="Externa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7.png"/><Relationship Id="rId7" Type="http://schemas.openxmlformats.org/officeDocument/2006/relationships/image" Target="../media/image2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2.jpe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tags" Target="../tags/tag3.xml"/><Relationship Id="rId7" Type="http://schemas.openxmlformats.org/officeDocument/2006/relationships/image" Target="../media/image14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notesSlide" Target="../notesSlides/notesSlide5.xml"/><Relationship Id="rId5" Type="http://schemas.openxmlformats.org/officeDocument/2006/relationships/slideLayout" Target="../slideLayouts/slideLayout13.xml"/><Relationship Id="rId4" Type="http://schemas.openxmlformats.org/officeDocument/2006/relationships/tags" Target="../tags/tag4.xml"/><Relationship Id="rId9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7.xml"/><Relationship Id="rId3" Type="http://schemas.openxmlformats.org/officeDocument/2006/relationships/tags" Target="../tags/tag7.xml"/><Relationship Id="rId7" Type="http://schemas.openxmlformats.org/officeDocument/2006/relationships/slideLayout" Target="../slideLayouts/slideLayout13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tags" Target="../tags/tag10.xml"/><Relationship Id="rId11" Type="http://schemas.openxmlformats.org/officeDocument/2006/relationships/image" Target="../media/image19.png"/><Relationship Id="rId5" Type="http://schemas.openxmlformats.org/officeDocument/2006/relationships/tags" Target="../tags/tag9.xml"/><Relationship Id="rId10" Type="http://schemas.openxmlformats.org/officeDocument/2006/relationships/image" Target="../media/image18.png"/><Relationship Id="rId4" Type="http://schemas.openxmlformats.org/officeDocument/2006/relationships/tags" Target="../tags/tag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2.jpeg"/><Relationship Id="rId5" Type="http://schemas.openxmlformats.org/officeDocument/2006/relationships/image" Target="../media/image6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4B925A-F610-4F94-91BB-B60A69144579}"/>
              </a:ext>
            </a:extLst>
          </p:cNvPr>
          <p:cNvSpPr>
            <a:spLocks noGrp="1"/>
          </p:cNvSpPr>
          <p:nvPr>
            <p:ph type="body" idx="4294967295"/>
          </p:nvPr>
        </p:nvSpPr>
        <p:spPr>
          <a:xfrm>
            <a:off x="821274" y="1412346"/>
            <a:ext cx="10370609" cy="1504950"/>
          </a:xfrm>
        </p:spPr>
        <p:txBody>
          <a:bodyPr>
            <a:normAutofit lnSpcReduction="10000"/>
          </a:bodyPr>
          <a:lstStyle/>
          <a:p>
            <a:pPr marL="107315" indent="0" algn="ctr" defTabSz="913943">
              <a:buNone/>
              <a:defRPr/>
            </a:pPr>
            <a:r>
              <a:rPr lang="en-US" sz="3600" b="1">
                <a:solidFill>
                  <a:srgbClr val="F40E53"/>
                </a:solidFill>
                <a:latin typeface="Quicksand" panose="020F0502020204030204" pitchFamily="2" charset="0"/>
              </a:rPr>
              <a:t>Neutron shielding of low aspect ratio torii modeled by Monte Carlo methods and Machine Learning</a:t>
            </a:r>
            <a:endParaRPr lang="en-US" sz="3600" b="1" kern="0">
              <a:solidFill>
                <a:srgbClr val="F40E53"/>
              </a:solidFill>
              <a:latin typeface="Quicksand" panose="020F0502020204030204" pitchFamily="2" charset="0"/>
            </a:endParaRP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FC0D2DAE-4A62-4439-A2D0-A2F63191E5ED}"/>
              </a:ext>
            </a:extLst>
          </p:cNvPr>
          <p:cNvSpPr txBox="1">
            <a:spLocks/>
          </p:cNvSpPr>
          <p:nvPr/>
        </p:nvSpPr>
        <p:spPr>
          <a:xfrm>
            <a:off x="1561131" y="3199499"/>
            <a:ext cx="8890896" cy="15919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9250" algn="l" rtl="0">
              <a:lnSpc>
                <a:spcPct val="114000"/>
              </a:lnSpc>
              <a:spcBef>
                <a:spcPts val="600"/>
              </a:spcBef>
              <a:spcAft>
                <a:spcPts val="0"/>
              </a:spcAft>
              <a:buClr>
                <a:srgbClr val="0070C0"/>
              </a:buClr>
              <a:buSzPts val="1900"/>
              <a:buFont typeface="Arial"/>
              <a:buChar char="•"/>
              <a:defRPr sz="2400" b="0" i="0" u="none" strike="noStrike" cap="none">
                <a:solidFill>
                  <a:srgbClr val="33B2C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9250" algn="l" rtl="0">
              <a:lnSpc>
                <a:spcPct val="114000"/>
              </a:lnSpc>
              <a:spcBef>
                <a:spcPts val="600"/>
              </a:spcBef>
              <a:spcAft>
                <a:spcPts val="0"/>
              </a:spcAft>
              <a:buClr>
                <a:srgbClr val="0070C0"/>
              </a:buClr>
              <a:buSzPts val="1900"/>
              <a:buFont typeface="Arial"/>
              <a:buChar char="•"/>
              <a:defRPr sz="2000" b="0" i="0" u="none" strike="noStrike" cap="none">
                <a:solidFill>
                  <a:srgbClr val="21419B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9250" algn="l" rtl="0">
              <a:lnSpc>
                <a:spcPct val="114000"/>
              </a:lnSpc>
              <a:spcBef>
                <a:spcPts val="600"/>
              </a:spcBef>
              <a:spcAft>
                <a:spcPts val="0"/>
              </a:spcAft>
              <a:buClr>
                <a:srgbClr val="0070C0"/>
              </a:buClr>
              <a:buSzPts val="1900"/>
              <a:buFont typeface="Arial"/>
              <a:buChar char="•"/>
              <a:defRPr sz="1800" b="0" i="0" u="none" strike="noStrike" cap="none">
                <a:solidFill>
                  <a:srgbClr val="21419B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9250" algn="l" rtl="0">
              <a:lnSpc>
                <a:spcPct val="114000"/>
              </a:lnSpc>
              <a:spcBef>
                <a:spcPts val="600"/>
              </a:spcBef>
              <a:spcAft>
                <a:spcPts val="0"/>
              </a:spcAft>
              <a:buClr>
                <a:srgbClr val="0070C0"/>
              </a:buClr>
              <a:buSzPts val="1900"/>
              <a:buFont typeface="Arial"/>
              <a:buChar char="•"/>
              <a:defRPr sz="1600" b="0" i="0" u="none" strike="noStrike" cap="none">
                <a:solidFill>
                  <a:srgbClr val="21419B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9250" algn="l" rtl="0">
              <a:lnSpc>
                <a:spcPct val="114000"/>
              </a:lnSpc>
              <a:spcBef>
                <a:spcPts val="600"/>
              </a:spcBef>
              <a:spcAft>
                <a:spcPts val="0"/>
              </a:spcAft>
              <a:buClr>
                <a:srgbClr val="0070C0"/>
              </a:buClr>
              <a:buSzPts val="1900"/>
              <a:buFont typeface="Arial"/>
              <a:buChar char="•"/>
              <a:defRPr sz="1400" b="0" i="0" u="none" strike="noStrike" cap="none">
                <a:solidFill>
                  <a:srgbClr val="21419B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9250" algn="l" rtl="0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>
                <a:srgbClr val="0070C0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rgbClr val="33B2CD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9250" algn="l" rtl="0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>
                <a:srgbClr val="0070C0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rgbClr val="33B2CD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9250" algn="l" rtl="0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>
                <a:srgbClr val="0070C0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rgbClr val="33B2CD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9250" algn="l" rtl="0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>
                <a:srgbClr val="0070C0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rgbClr val="33B2C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07950" indent="0" algn="ctr">
              <a:buNone/>
            </a:pPr>
            <a:r>
              <a:rPr lang="en-US" sz="1800" dirty="0">
                <a:solidFill>
                  <a:srgbClr val="21419B"/>
                </a:solidFill>
                <a:latin typeface="Quicksand" panose="020F0502020204030204" pitchFamily="2" charset="0"/>
              </a:rPr>
              <a:t>Brice Alan OTT – Renaissance Fusion – </a:t>
            </a:r>
            <a:r>
              <a:rPr lang="en-US" sz="1800" dirty="0">
                <a:solidFill>
                  <a:srgbClr val="21419B"/>
                </a:solidFill>
                <a:latin typeface="Quicksand" panose="020F0502020204030204" pitchFamily="2" charset="0"/>
                <a:hlinkClick r:id="rId2"/>
              </a:rPr>
              <a:t>alan.ott@renfusion.eu</a:t>
            </a:r>
            <a:endParaRPr lang="en-US" sz="1800" dirty="0">
              <a:solidFill>
                <a:srgbClr val="21419B"/>
              </a:solidFill>
              <a:latin typeface="Quicksand" pitchFamily="2" charset="0"/>
            </a:endParaRPr>
          </a:p>
          <a:p>
            <a:pPr marL="107950" indent="0" algn="ctr">
              <a:buFont typeface="Arial"/>
              <a:buNone/>
            </a:pPr>
            <a:r>
              <a:rPr lang="en-US" sz="1800" dirty="0">
                <a:solidFill>
                  <a:srgbClr val="21419B"/>
                </a:solidFill>
                <a:latin typeface="Quicksand" pitchFamily="2" charset="0"/>
              </a:rPr>
              <a:t>Victor PROST – Renaissance Fusion – </a:t>
            </a:r>
            <a:r>
              <a:rPr lang="en-US" sz="1800" dirty="0">
                <a:solidFill>
                  <a:srgbClr val="21419B"/>
                </a:solidFill>
                <a:latin typeface="Quicksand" panose="020F0502020204030204" pitchFamily="2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victor.prost@renfusion.eu</a:t>
            </a:r>
            <a:endParaRPr lang="en-US" sz="1800" dirty="0">
              <a:solidFill>
                <a:srgbClr val="21419B"/>
              </a:solidFill>
              <a:latin typeface="Quicksand" pitchFamily="2" charset="0"/>
            </a:endParaRPr>
          </a:p>
          <a:p>
            <a:pPr marL="107950" indent="0" algn="ctr">
              <a:buFont typeface="Arial"/>
              <a:buNone/>
            </a:pPr>
            <a:r>
              <a:rPr lang="en-US" sz="1800" dirty="0">
                <a:solidFill>
                  <a:srgbClr val="21419B"/>
                </a:solidFill>
                <a:latin typeface="Quicksand" pitchFamily="2" charset="0"/>
              </a:rPr>
              <a:t>Francesco A. VOLPE – Renaissance Fusion – </a:t>
            </a:r>
            <a:r>
              <a:rPr lang="en-US" sz="1800" u="sng" dirty="0">
                <a:solidFill>
                  <a:srgbClr val="21419B"/>
                </a:solidFill>
                <a:latin typeface="Quicksand" panose="020F0502020204030204" pitchFamily="2" charset="0"/>
              </a:rPr>
              <a:t>francesco.volpe@renfusion.eu</a:t>
            </a:r>
          </a:p>
          <a:p>
            <a:pPr marL="107950" indent="0" algn="ctr">
              <a:buFont typeface="Arial"/>
              <a:buNone/>
            </a:pPr>
            <a:r>
              <a:rPr lang="en-US" sz="1800" dirty="0">
                <a:solidFill>
                  <a:srgbClr val="21419B"/>
                </a:solidFill>
                <a:latin typeface="Quicksand" panose="020F0502020204030204" pitchFamily="2" charset="0"/>
              </a:rPr>
              <a:t>Elliot ENGLISH – Renaissance Fusion – </a:t>
            </a:r>
            <a:r>
              <a:rPr lang="en-US" sz="1800" u="sng" dirty="0">
                <a:solidFill>
                  <a:srgbClr val="21419B"/>
                </a:solidFill>
                <a:latin typeface="Quicksand" panose="020F0502020204030204" pitchFamily="2" charset="0"/>
              </a:rPr>
              <a:t>Elliot.English@renfusion.eu</a:t>
            </a:r>
          </a:p>
          <a:p>
            <a:pPr marL="107950" indent="0" algn="ctr">
              <a:buFont typeface="Arial"/>
              <a:buNone/>
            </a:pPr>
            <a:endParaRPr lang="en-US" sz="1800" dirty="0">
              <a:solidFill>
                <a:srgbClr val="21419B"/>
              </a:solidFill>
              <a:latin typeface="Quicksand" panose="020F0502020204030204" pitchFamily="2" charset="0"/>
            </a:endParaRPr>
          </a:p>
          <a:p>
            <a:pPr marL="107950" indent="0" algn="ctr">
              <a:buFont typeface="Arial"/>
              <a:buNone/>
            </a:pPr>
            <a:endParaRPr lang="en-US" sz="1800" dirty="0">
              <a:solidFill>
                <a:srgbClr val="21419B"/>
              </a:solidFill>
              <a:highlight>
                <a:srgbClr val="FFFF00"/>
              </a:highlight>
              <a:latin typeface="Quicksand" panose="020F0502020204030204" pitchFamily="2" charset="0"/>
            </a:endParaRPr>
          </a:p>
        </p:txBody>
      </p:sp>
      <p:pic>
        <p:nvPicPr>
          <p:cNvPr id="7" name="Picture 6" descr="Blue text on a black background&#10;&#10;Description automatically generated with medium confidence">
            <a:extLst>
              <a:ext uri="{FF2B5EF4-FFF2-40B4-BE49-F238E27FC236}">
                <a16:creationId xmlns:a16="http://schemas.microsoft.com/office/drawing/2014/main" id="{DD6FA8EE-1257-21E3-E951-010DC95957E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2978" y="5218219"/>
            <a:ext cx="5626043" cy="1250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06468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B0BD3E-9938-3A91-C576-788697E1D1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44C7F9-F0D1-218D-FEFE-09C25BBDD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73" y="178511"/>
            <a:ext cx="11578057" cy="995063"/>
          </a:xfrm>
          <a:noFill/>
          <a:ln>
            <a:noFill/>
          </a:ln>
        </p:spPr>
        <p:txBody>
          <a:bodyPr spcFirstLastPara="1" vert="horz" wrap="square" lIns="45675" tIns="45675" rIns="45675" bIns="45675" rtlCol="0" anchor="t" anchorCtr="0">
            <a:noAutofit/>
          </a:bodyPr>
          <a:lstStyle/>
          <a:p>
            <a:pPr algn="ctr">
              <a:buFont typeface="Arial"/>
            </a:pPr>
            <a:r>
              <a:rPr lang="en-US" sz="3200" b="1">
                <a:solidFill>
                  <a:srgbClr val="F40E53"/>
                </a:solidFill>
              </a:rPr>
              <a:t>Optimization Module align with the Reference case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FE96CA7-7F57-9320-EA94-2ECF754A68F7}"/>
              </a:ext>
            </a:extLst>
          </p:cNvPr>
          <p:cNvSpPr txBox="1"/>
          <p:nvPr/>
        </p:nvSpPr>
        <p:spPr>
          <a:xfrm>
            <a:off x="6978673" y="3181630"/>
            <a:ext cx="208903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>
                <a:solidFill>
                  <a:schemeClr val="bg1"/>
                </a:solidFill>
                <a:latin typeface="Quicksand" panose="020F0502020204030204" pitchFamily="2" charset="0"/>
              </a:rPr>
              <a:t>min,      max,      discretization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38E45CB4-F2CB-6211-BC17-3F5B33BDC76C}"/>
              </a:ext>
            </a:extLst>
          </p:cNvPr>
          <p:cNvGrpSpPr/>
          <p:nvPr/>
        </p:nvGrpSpPr>
        <p:grpSpPr>
          <a:xfrm>
            <a:off x="4286290" y="1212573"/>
            <a:ext cx="3890515" cy="1927332"/>
            <a:chOff x="6096000" y="1721786"/>
            <a:chExt cx="4329920" cy="2145009"/>
          </a:xfrm>
        </p:grpSpPr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A0A7C551-4DA7-AC14-AA67-C38F0F12454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16187" t="20202" r="14175" b="18432"/>
            <a:stretch/>
          </p:blipFill>
          <p:spPr>
            <a:xfrm>
              <a:off x="6096000" y="1854465"/>
              <a:ext cx="4329920" cy="1919638"/>
            </a:xfrm>
            <a:prstGeom prst="rect">
              <a:avLst/>
            </a:prstGeom>
          </p:spPr>
        </p:pic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058C010A-010B-BBE8-780E-A09DD29660D4}"/>
                </a:ext>
              </a:extLst>
            </p:cNvPr>
            <p:cNvSpPr/>
            <p:nvPr/>
          </p:nvSpPr>
          <p:spPr>
            <a:xfrm>
              <a:off x="6489392" y="2633775"/>
              <a:ext cx="932327" cy="342538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140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Quicksand" panose="020F0502020204030204" pitchFamily="2" charset="0"/>
                </a:rPr>
                <a:t>Plasma</a:t>
              </a:r>
              <a:endParaRPr lang="en-US" sz="4000" b="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Quicksand" panose="020F0502020204030204" pitchFamily="2" charset="0"/>
              </a:endParaRPr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865CD79-F9BF-8973-4EEC-EFC1AEA4D8B4}"/>
                </a:ext>
              </a:extLst>
            </p:cNvPr>
            <p:cNvCxnSpPr>
              <a:cxnSpLocks/>
            </p:cNvCxnSpPr>
            <p:nvPr/>
          </p:nvCxnSpPr>
          <p:spPr>
            <a:xfrm>
              <a:off x="8280391" y="1721786"/>
              <a:ext cx="0" cy="2145009"/>
            </a:xfrm>
            <a:prstGeom prst="line">
              <a:avLst/>
            </a:prstGeom>
            <a:ln w="50800"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8" name="Picture 37">
            <a:extLst>
              <a:ext uri="{FF2B5EF4-FFF2-40B4-BE49-F238E27FC236}">
                <a16:creationId xmlns:a16="http://schemas.microsoft.com/office/drawing/2014/main" id="{E45AE5E9-9CB9-C1DF-1D74-5E4CD092B31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15482" y="1635123"/>
            <a:ext cx="1369737" cy="964321"/>
          </a:xfrm>
          <a:prstGeom prst="rect">
            <a:avLst/>
          </a:prstGeom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91C48D7B-2EFF-5500-0604-7CB1B31AC810}"/>
              </a:ext>
            </a:extLst>
          </p:cNvPr>
          <p:cNvSpPr txBox="1"/>
          <p:nvPr/>
        </p:nvSpPr>
        <p:spPr>
          <a:xfrm>
            <a:off x="2771504" y="2918855"/>
            <a:ext cx="236608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07950" indent="0" algn="ctr">
              <a:buNone/>
            </a:pPr>
            <a:r>
              <a:rPr lang="en-US" sz="1800" b="1">
                <a:solidFill>
                  <a:srgbClr val="21419B"/>
                </a:solidFill>
                <a:latin typeface="Quicksand" panose="020F0502020204030204" pitchFamily="2" charset="0"/>
              </a:rPr>
              <a:t>Parametric Torus</a:t>
            </a:r>
            <a:br>
              <a:rPr lang="en-US" sz="1800" b="1">
                <a:solidFill>
                  <a:srgbClr val="21419B"/>
                </a:solidFill>
                <a:latin typeface="Quicksand" panose="020F0502020204030204" pitchFamily="2" charset="0"/>
              </a:rPr>
            </a:br>
            <a:r>
              <a:rPr lang="en-US" sz="1800" b="1">
                <a:solidFill>
                  <a:srgbClr val="21419B"/>
                </a:solidFill>
                <a:latin typeface="Quicksand" panose="020F0502020204030204" pitchFamily="2" charset="0"/>
              </a:rPr>
              <a:t> with eccentricity 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646A355-0515-182A-AE48-851885BF13E8}"/>
              </a:ext>
            </a:extLst>
          </p:cNvPr>
          <p:cNvSpPr txBox="1"/>
          <p:nvPr/>
        </p:nvSpPr>
        <p:spPr>
          <a:xfrm>
            <a:off x="2829678" y="915757"/>
            <a:ext cx="270013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07950" indent="0">
              <a:buNone/>
            </a:pPr>
            <a:r>
              <a:rPr lang="en-US" sz="1800">
                <a:latin typeface="Quicksand" panose="020F0502020204030204" pitchFamily="2" charset="0"/>
              </a:rPr>
              <a:t>Low aspect ratio stellarators</a:t>
            </a:r>
          </a:p>
        </p:txBody>
      </p:sp>
      <p:graphicFrame>
        <p:nvGraphicFramePr>
          <p:cNvPr id="44" name="Table 43">
            <a:extLst>
              <a:ext uri="{FF2B5EF4-FFF2-40B4-BE49-F238E27FC236}">
                <a16:creationId xmlns:a16="http://schemas.microsoft.com/office/drawing/2014/main" id="{1C89C3AD-720D-5137-2D50-5F22B7066D7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0150335"/>
              </p:ext>
            </p:extLst>
          </p:nvPr>
        </p:nvGraphicFramePr>
        <p:xfrm>
          <a:off x="3012972" y="3565186"/>
          <a:ext cx="5661860" cy="246603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93906">
                  <a:extLst>
                    <a:ext uri="{9D8B030D-6E8A-4147-A177-3AD203B41FA5}">
                      <a16:colId xmlns:a16="http://schemas.microsoft.com/office/drawing/2014/main" val="2013115183"/>
                    </a:ext>
                  </a:extLst>
                </a:gridCol>
                <a:gridCol w="1100666">
                  <a:extLst>
                    <a:ext uri="{9D8B030D-6E8A-4147-A177-3AD203B41FA5}">
                      <a16:colId xmlns:a16="http://schemas.microsoft.com/office/drawing/2014/main" val="401789247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994034848"/>
                    </a:ext>
                  </a:extLst>
                </a:gridCol>
                <a:gridCol w="1095688">
                  <a:extLst>
                    <a:ext uri="{9D8B030D-6E8A-4147-A177-3AD203B41FA5}">
                      <a16:colId xmlns:a16="http://schemas.microsoft.com/office/drawing/2014/main" val="3276739032"/>
                    </a:ext>
                  </a:extLst>
                </a:gridCol>
              </a:tblGrid>
              <a:tr h="53528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>
                          <a:solidFill>
                            <a:schemeClr val="tx1"/>
                          </a:solidFill>
                          <a:effectLst/>
                          <a:latin typeface="Quicksand" pitchFamily="2" charset="0"/>
                        </a:rPr>
                        <a:t>Thickness [cm]</a:t>
                      </a:r>
                      <a:endParaRPr lang="en-US" sz="1400" b="1" i="0" u="none" strike="noStrike">
                        <a:solidFill>
                          <a:schemeClr val="tx1"/>
                        </a:solidFill>
                        <a:effectLst/>
                        <a:latin typeface="Quicksand" pitchFamily="2" charset="0"/>
                      </a:endParaRPr>
                    </a:p>
                  </a:txBody>
                  <a:tcPr marL="7620" marR="7620" marT="762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>
                          <a:solidFill>
                            <a:schemeClr val="tx1"/>
                          </a:solidFill>
                          <a:effectLst/>
                          <a:latin typeface="Quicksand" pitchFamily="2" charset="0"/>
                        </a:rPr>
                        <a:t>Reference</a:t>
                      </a:r>
                      <a:r>
                        <a:rPr lang="en-US" sz="1400" b="1" u="none" strike="noStrike">
                          <a:solidFill>
                            <a:srgbClr val="C00000"/>
                          </a:solidFill>
                          <a:effectLst/>
                          <a:latin typeface="Quicksand" pitchFamily="2" charset="0"/>
                        </a:rPr>
                        <a:t>*</a:t>
                      </a:r>
                      <a:endParaRPr lang="en-US" sz="1400" b="1" i="0" u="none" strike="noStrike">
                        <a:solidFill>
                          <a:srgbClr val="C00000"/>
                        </a:solidFill>
                        <a:effectLst/>
                        <a:latin typeface="Quicksand" pitchFamily="2" charset="0"/>
                      </a:endParaRPr>
                    </a:p>
                  </a:txBody>
                  <a:tcPr marL="7620" marR="7620" marT="762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>
                          <a:solidFill>
                            <a:schemeClr val="tx1"/>
                          </a:solidFill>
                          <a:effectLst/>
                          <a:latin typeface="Quicksand" pitchFamily="2" charset="0"/>
                        </a:rPr>
                        <a:t>3D </a:t>
                      </a:r>
                      <a:br>
                        <a:rPr lang="en-US" sz="1400" b="1" u="none" strike="noStrike">
                          <a:solidFill>
                            <a:schemeClr val="tx1"/>
                          </a:solidFill>
                          <a:effectLst/>
                          <a:latin typeface="Quicksand" pitchFamily="2" charset="0"/>
                        </a:rPr>
                      </a:br>
                      <a:r>
                        <a:rPr lang="en-US" sz="1400" b="1" u="none" strike="noStrike">
                          <a:solidFill>
                            <a:schemeClr val="tx1"/>
                          </a:solidFill>
                          <a:effectLst/>
                          <a:latin typeface="Quicksand" pitchFamily="2" charset="0"/>
                        </a:rPr>
                        <a:t>Surrogate</a:t>
                      </a:r>
                      <a:endParaRPr lang="en-US" sz="1400" b="1" i="0" u="none" strike="noStrike">
                        <a:solidFill>
                          <a:schemeClr val="tx1"/>
                        </a:solidFill>
                        <a:effectLst/>
                        <a:latin typeface="Quicksand" pitchFamily="2" charset="0"/>
                      </a:endParaRPr>
                    </a:p>
                  </a:txBody>
                  <a:tcPr marL="7620" marR="7620" marT="762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chemeClr val="tx1"/>
                          </a:solidFill>
                          <a:effectLst/>
                          <a:latin typeface="Quicksand" pitchFamily="2" charset="0"/>
                        </a:rPr>
                        <a:t>Status</a:t>
                      </a:r>
                    </a:p>
                  </a:txBody>
                  <a:tcPr marL="7620" marR="7620" marT="762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77900608"/>
                  </a:ext>
                </a:extLst>
              </a:tr>
              <a:tr h="27582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Quicksand" pitchFamily="2" charset="0"/>
                        </a:rPr>
                        <a:t>Lead</a:t>
                      </a:r>
                    </a:p>
                  </a:txBody>
                  <a:tcPr marL="7620" marR="7620" marT="762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Quicksand" pitchFamily="2" charset="0"/>
                        </a:rPr>
                        <a:t>10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Quicksand" pitchFamily="2" charset="0"/>
                      </a:endParaRPr>
                    </a:p>
                  </a:txBody>
                  <a:tcPr marL="7620" marR="7620" marT="762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Quicksand" pitchFamily="2" charset="0"/>
                        </a:rPr>
                        <a:t>11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Quicksand" pitchFamily="2" charset="0"/>
                      </a:endParaRPr>
                    </a:p>
                  </a:txBody>
                  <a:tcPr marL="7620" marR="7620" marT="762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Quicksand" pitchFamily="2" charset="0"/>
                        </a:rPr>
                        <a:t>Optimized</a:t>
                      </a:r>
                    </a:p>
                  </a:txBody>
                  <a:tcPr marL="7620" marR="7620" marT="762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37166440"/>
                  </a:ext>
                </a:extLst>
              </a:tr>
              <a:tr h="27582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err="1">
                          <a:effectLst/>
                          <a:latin typeface="Quicksand" pitchFamily="2" charset="0"/>
                        </a:rPr>
                        <a:t>LiLih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Quicksand" pitchFamily="2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Quicksand" pitchFamily="2" charset="0"/>
                        </a:rPr>
                        <a:t>22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Quicksand" pitchFamily="2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Quicksand" pitchFamily="2" charset="0"/>
                        </a:rPr>
                        <a:t>22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Quicksand" pitchFamily="2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Quicksand" pitchFamily="2" charset="0"/>
                        </a:rPr>
                        <a:t>Optimized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7330567"/>
                  </a:ext>
                </a:extLst>
              </a:tr>
              <a:tr h="27582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err="1">
                          <a:solidFill>
                            <a:srgbClr val="000000"/>
                          </a:solidFill>
                          <a:effectLst/>
                          <a:latin typeface="Quicksand" pitchFamily="2" charset="0"/>
                        </a:rPr>
                        <a:t>SiC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Quicksand" pitchFamily="2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Quicksand" pitchFamily="2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Quicksand" pitchFamily="2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>
                          <a:effectLst/>
                          <a:latin typeface="Quicksand" pitchFamily="2" charset="0"/>
                        </a:rPr>
                        <a:t>Fixed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Quicksand" pitchFamily="2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30880199"/>
                  </a:ext>
                </a:extLst>
              </a:tr>
              <a:tr h="27582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Quicksand" pitchFamily="2" charset="0"/>
                        </a:rPr>
                        <a:t>VH2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Quicksand" pitchFamily="2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Quicksand" pitchFamily="2" charset="0"/>
                        </a:rPr>
                        <a:t>54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Quicksand" pitchFamily="2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Quicksand" pitchFamily="2" charset="0"/>
                        </a:rPr>
                        <a:t>53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Quicksand" pitchFamily="2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Quicksand" pitchFamily="2" charset="0"/>
                        </a:rPr>
                        <a:t>Optimized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0517675"/>
                  </a:ext>
                </a:extLst>
              </a:tr>
              <a:tr h="27582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Quicksand" pitchFamily="2" charset="0"/>
                        </a:rPr>
                        <a:t>Steel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Quicksand" pitchFamily="2" charset="0"/>
                        </a:rPr>
                        <a:t>10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Quicksand" pitchFamily="2" charset="0"/>
                        </a:rPr>
                        <a:t>10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>
                          <a:effectLst/>
                          <a:latin typeface="Quicksand" pitchFamily="2" charset="0"/>
                        </a:rPr>
                        <a:t>Fixed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Quicksand" pitchFamily="2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21280803"/>
                  </a:ext>
                </a:extLst>
              </a:tr>
              <a:tr h="27582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Quicksand" pitchFamily="2" charset="0"/>
                        </a:rPr>
                        <a:t>HTS</a:t>
                      </a:r>
                    </a:p>
                  </a:txBody>
                  <a:tcPr marL="7620" marR="7620" marT="762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Quicksand" pitchFamily="2" charset="0"/>
                        </a:rPr>
                        <a:t>0.04</a:t>
                      </a:r>
                    </a:p>
                  </a:txBody>
                  <a:tcPr marL="7620" marR="7620" marT="762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Quicksand" pitchFamily="2" charset="0"/>
                        </a:rPr>
                        <a:t>0.04</a:t>
                      </a:r>
                    </a:p>
                  </a:txBody>
                  <a:tcPr marL="7620" marR="7620" marT="762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>
                          <a:effectLst/>
                          <a:latin typeface="Quicksand" pitchFamily="2" charset="0"/>
                        </a:rPr>
                        <a:t>Fixed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Quicksand" pitchFamily="2" charset="0"/>
                      </a:endParaRPr>
                    </a:p>
                  </a:txBody>
                  <a:tcPr marL="7620" marR="7620" marT="762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14625672"/>
                  </a:ext>
                </a:extLst>
              </a:tr>
              <a:tr h="27582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Quicksand" pitchFamily="2" charset="0"/>
                        </a:rPr>
                        <a:t>Total</a:t>
                      </a:r>
                    </a:p>
                  </a:txBody>
                  <a:tcPr marL="7620" marR="7620" marT="762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Quicksand" pitchFamily="2" charset="0"/>
                        </a:rPr>
                        <a:t>101</a:t>
                      </a:r>
                    </a:p>
                  </a:txBody>
                  <a:tcPr marL="7620" marR="7620" marT="762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Quicksand" pitchFamily="2" charset="0"/>
                        </a:rPr>
                        <a:t>101</a:t>
                      </a:r>
                    </a:p>
                  </a:txBody>
                  <a:tcPr marL="7620" marR="7620" marT="762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Quicksand" pitchFamily="2" charset="0"/>
                      </a:endParaRPr>
                    </a:p>
                  </a:txBody>
                  <a:tcPr marL="7620" marR="7620" marT="762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5083573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1D6974AF-E82A-3766-9C05-495BFEE2AC0B}"/>
              </a:ext>
            </a:extLst>
          </p:cNvPr>
          <p:cNvSpPr txBox="1"/>
          <p:nvPr/>
        </p:nvSpPr>
        <p:spPr>
          <a:xfrm>
            <a:off x="70073" y="6496063"/>
            <a:ext cx="9028546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b="1">
                <a:solidFill>
                  <a:srgbClr val="C00000"/>
                </a:solidFill>
                <a:latin typeface="Quicksand" panose="020F0502020204030204" pitchFamily="2" charset="0"/>
              </a:rPr>
              <a:t>*Compact fusion blanket using plasma facing liquid Li-</a:t>
            </a:r>
            <a:r>
              <a:rPr lang="en-US" sz="1100" b="1" err="1">
                <a:solidFill>
                  <a:srgbClr val="C00000"/>
                </a:solidFill>
                <a:latin typeface="Quicksand" panose="020F0502020204030204" pitchFamily="2" charset="0"/>
              </a:rPr>
              <a:t>LiH</a:t>
            </a:r>
            <a:r>
              <a:rPr lang="en-US" sz="1100" b="1">
                <a:solidFill>
                  <a:srgbClr val="C00000"/>
                </a:solidFill>
                <a:latin typeface="Quicksand" panose="020F0502020204030204" pitchFamily="2" charset="0"/>
              </a:rPr>
              <a:t> walls and Pb pebbles  </a:t>
            </a:r>
            <a:r>
              <a:rPr lang="en-US" sz="1100">
                <a:solidFill>
                  <a:srgbClr val="C00000"/>
                </a:solidFill>
                <a:latin typeface="Quicksand" panose="020F0502020204030204" pitchFamily="2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Journal of Nuclear Materials</a:t>
            </a:r>
            <a:r>
              <a:rPr lang="en-US" sz="1100">
                <a:solidFill>
                  <a:srgbClr val="C00000"/>
                </a:solidFill>
                <a:latin typeface="Quicksand" panose="020F0502020204030204" pitchFamily="2" charset="0"/>
              </a:rPr>
              <a:t> 599(3):155239</a:t>
            </a: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F41485C8-206D-153C-82F2-42936263DDBC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11577124" y="6481872"/>
            <a:ext cx="279842" cy="2214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B2CD"/>
              </a:buClr>
              <a:buSzPts val="1200"/>
              <a:buFont typeface="Play"/>
              <a:buNone/>
              <a:defRPr sz="1000" b="0" i="0" u="none" strike="noStrike" cap="none">
                <a:solidFill>
                  <a:srgbClr val="33B2CD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Play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B2CD"/>
              </a:buClr>
              <a:buSzPts val="1200"/>
              <a:buFont typeface="Play"/>
              <a:buNone/>
              <a:defRPr sz="1200" b="0" i="0" u="none" strike="noStrike" cap="none">
                <a:solidFill>
                  <a:srgbClr val="33B2CD"/>
                </a:solidFill>
                <a:latin typeface="Play"/>
                <a:ea typeface="Play"/>
                <a:cs typeface="Play"/>
                <a:sym typeface="Play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B2CD"/>
              </a:buClr>
              <a:buSzPts val="1200"/>
              <a:buFont typeface="Play"/>
              <a:buNone/>
              <a:defRPr sz="1200" b="0" i="0" u="none" strike="noStrike" cap="none">
                <a:solidFill>
                  <a:srgbClr val="33B2CD"/>
                </a:solidFill>
                <a:latin typeface="Play"/>
                <a:ea typeface="Play"/>
                <a:cs typeface="Play"/>
                <a:sym typeface="Play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B2CD"/>
              </a:buClr>
              <a:buSzPts val="1200"/>
              <a:buFont typeface="Play"/>
              <a:buNone/>
              <a:defRPr sz="1200" b="0" i="0" u="none" strike="noStrike" cap="none">
                <a:solidFill>
                  <a:srgbClr val="33B2CD"/>
                </a:solidFill>
                <a:latin typeface="Play"/>
                <a:ea typeface="Play"/>
                <a:cs typeface="Play"/>
                <a:sym typeface="Play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B2CD"/>
              </a:buClr>
              <a:buSzPts val="1200"/>
              <a:buFont typeface="Play"/>
              <a:buNone/>
              <a:defRPr sz="1200" b="0" i="0" u="none" strike="noStrike" cap="none">
                <a:solidFill>
                  <a:srgbClr val="33B2CD"/>
                </a:solidFill>
                <a:latin typeface="Play"/>
                <a:ea typeface="Play"/>
                <a:cs typeface="Play"/>
                <a:sym typeface="Play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B2CD"/>
              </a:buClr>
              <a:buSzPts val="1200"/>
              <a:buFont typeface="Play"/>
              <a:buNone/>
              <a:defRPr sz="1200" b="0" i="0" u="none" strike="noStrike" cap="none">
                <a:solidFill>
                  <a:srgbClr val="33B2CD"/>
                </a:solidFill>
                <a:latin typeface="Play"/>
                <a:ea typeface="Play"/>
                <a:cs typeface="Play"/>
                <a:sym typeface="Play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B2CD"/>
              </a:buClr>
              <a:buSzPts val="1200"/>
              <a:buFont typeface="Play"/>
              <a:buNone/>
              <a:defRPr sz="1200" b="0" i="0" u="none" strike="noStrike" cap="none">
                <a:solidFill>
                  <a:srgbClr val="33B2CD"/>
                </a:solidFill>
                <a:latin typeface="Play"/>
                <a:ea typeface="Play"/>
                <a:cs typeface="Play"/>
                <a:sym typeface="Play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B2CD"/>
              </a:buClr>
              <a:buSzPts val="1200"/>
              <a:buFont typeface="Play"/>
              <a:buNone/>
              <a:defRPr sz="1200" b="0" i="0" u="none" strike="noStrike" cap="none">
                <a:solidFill>
                  <a:srgbClr val="33B2CD"/>
                </a:solidFill>
                <a:latin typeface="Play"/>
                <a:ea typeface="Play"/>
                <a:cs typeface="Play"/>
                <a:sym typeface="Play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B2CD"/>
              </a:buClr>
              <a:buSzPts val="1200"/>
              <a:buFont typeface="Play"/>
              <a:buNone/>
              <a:defRPr sz="1200" b="0" i="0" u="none" strike="noStrike" cap="none">
                <a:solidFill>
                  <a:srgbClr val="33B2CD"/>
                </a:solidFill>
                <a:latin typeface="Play"/>
                <a:ea typeface="Play"/>
                <a:cs typeface="Play"/>
                <a:sym typeface="Play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B2CD"/>
              </a:buClr>
              <a:buSzPts val="1200"/>
              <a:buFont typeface="Play"/>
              <a:buNone/>
              <a:tabLst/>
              <a:defRPr/>
            </a:pPr>
            <a:fld id="{00000000-1234-1234-1234-123412341234}" type="slidenum">
              <a:rPr lang="fr-FR" smtClean="0">
                <a:latin typeface="Quicksand" panose="020F0502020204030204" pitchFamily="2" charset="0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33B2CD"/>
                </a:buClr>
                <a:buSzPts val="1200"/>
                <a:buFont typeface="Play"/>
                <a:buNone/>
                <a:tabLst/>
                <a:defRPr/>
              </a:pPr>
              <a:t>10</a:t>
            </a:fld>
            <a:endParaRPr kumimoji="0" lang="fr-FR" sz="1000" b="0" i="0" u="none" strike="noStrike" kern="0" cap="none" spc="0" normalizeH="0" baseline="0" noProof="0">
              <a:ln>
                <a:noFill/>
              </a:ln>
              <a:solidFill>
                <a:srgbClr val="33B2CD"/>
              </a:solidFill>
              <a:effectLst/>
              <a:uLnTx/>
              <a:uFillTx/>
              <a:latin typeface="Quicksand" panose="020F0502020204030204" pitchFamily="2" charset="0"/>
              <a:sym typeface="Play"/>
            </a:endParaRPr>
          </a:p>
        </p:txBody>
      </p:sp>
    </p:spTree>
    <p:extLst>
      <p:ext uri="{BB962C8B-B14F-4D97-AF65-F5344CB8AC3E}">
        <p14:creationId xmlns:p14="http://schemas.microsoft.com/office/powerpoint/2010/main" val="6584327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6DBE48-6E7B-202F-7CD7-A1D2D71FD6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3B72E294-6C9C-1D16-EF19-BD5A3E4ADEBF}"/>
              </a:ext>
            </a:extLst>
          </p:cNvPr>
          <p:cNvSpPr txBox="1"/>
          <p:nvPr/>
        </p:nvSpPr>
        <p:spPr>
          <a:xfrm>
            <a:off x="289195" y="314349"/>
            <a:ext cx="11613609" cy="11732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07950" marR="0" lvl="0" indent="0" algn="l" defTabSz="914400" rtl="0" eaLnBrk="1" fontAlgn="auto" latinLnBrk="0" hangingPunct="1">
              <a:lnSpc>
                <a:spcPct val="114000"/>
              </a:lnSpc>
              <a:spcBef>
                <a:spcPts val="600"/>
              </a:spcBef>
              <a:spcAft>
                <a:spcPts val="0"/>
              </a:spcAft>
              <a:buClrTx/>
              <a:buSzPts val="1900"/>
              <a:buFontTx/>
              <a:buNone/>
              <a:tabLst/>
              <a:defRPr/>
            </a:pPr>
            <a:r>
              <a:rPr lang="en-US" sz="3200">
                <a:solidFill>
                  <a:srgbClr val="EB3271"/>
                </a:solidFill>
                <a:latin typeface="Quicksand" panose="020F0502020204030204" pitchFamily="2" charset="0"/>
                <a:cs typeface="Arial" panose="020B0604020202020204" pitchFamily="34" charset="0"/>
              </a:rPr>
              <a:t>Reduced ML model optimization scheme </a:t>
            </a:r>
            <a:r>
              <a:rPr lang="en-US" sz="3200" b="1">
                <a:solidFill>
                  <a:srgbClr val="EB3271"/>
                </a:solidFill>
                <a:latin typeface="Quicksand" panose="020F0502020204030204" pitchFamily="2" charset="0"/>
                <a:cs typeface="Arial" panose="020B0604020202020204" pitchFamily="34" charset="0"/>
              </a:rPr>
              <a:t>highlights benefits for high power reactors (1 </a:t>
            </a:r>
            <a:r>
              <a:rPr lang="en-US" sz="3200" b="1" err="1">
                <a:solidFill>
                  <a:srgbClr val="EB3271"/>
                </a:solidFill>
                <a:latin typeface="Quicksand" panose="020F0502020204030204" pitchFamily="2" charset="0"/>
                <a:cs typeface="Arial" panose="020B0604020202020204" pitchFamily="34" charset="0"/>
              </a:rPr>
              <a:t>GWe</a:t>
            </a:r>
            <a:r>
              <a:rPr lang="en-US" sz="3200" b="1">
                <a:solidFill>
                  <a:srgbClr val="EB3271"/>
                </a:solidFill>
                <a:latin typeface="Quicksand" panose="020F0502020204030204" pitchFamily="2" charset="0"/>
                <a:cs typeface="Arial" panose="020B0604020202020204" pitchFamily="34" charset="0"/>
              </a:rPr>
              <a:t> vs 100 MWe)</a:t>
            </a: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D7B97A86-C7A1-83AA-5906-BCAD559786DA}"/>
              </a:ext>
            </a:extLst>
          </p:cNvPr>
          <p:cNvSpPr txBox="1">
            <a:spLocks/>
          </p:cNvSpPr>
          <p:nvPr/>
        </p:nvSpPr>
        <p:spPr>
          <a:xfrm>
            <a:off x="11510449" y="6483233"/>
            <a:ext cx="447236" cy="276956"/>
          </a:xfr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Clr>
                <a:srgbClr val="33B2CD"/>
              </a:buClr>
              <a:buSzPts val="1200"/>
              <a:buFont typeface="Play"/>
              <a:buNone/>
              <a:defRPr/>
            </a:pPr>
            <a:fld id="{00000000-1234-1234-1234-123412341234}" type="slidenum">
              <a:rPr lang="fr-FR" sz="1000" smtClean="0">
                <a:solidFill>
                  <a:srgbClr val="33B2CD"/>
                </a:solidFill>
                <a:latin typeface="Quicksand" panose="020F0502020204030204" pitchFamily="2" charset="0"/>
                <a:cs typeface="Arial" panose="020B0604020202020204" pitchFamily="34" charset="0"/>
                <a:sym typeface="Play"/>
              </a:rPr>
              <a:pPr algn="ctr">
                <a:buClr>
                  <a:srgbClr val="33B2CD"/>
                </a:buClr>
                <a:buSzPts val="1200"/>
                <a:buFont typeface="Play"/>
                <a:buNone/>
                <a:defRPr/>
              </a:pPr>
              <a:t>11</a:t>
            </a:fld>
            <a:endParaRPr lang="fr-FR" sz="1000">
              <a:solidFill>
                <a:srgbClr val="33B2CD"/>
              </a:solidFill>
              <a:latin typeface="Quicksand" panose="020F0502020204030204" pitchFamily="2" charset="0"/>
              <a:cs typeface="Arial" panose="020B0604020202020204" pitchFamily="34" charset="0"/>
              <a:sym typeface="Play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806CED0-EA0E-3C44-B815-7E10A6A78900}"/>
              </a:ext>
            </a:extLst>
          </p:cNvPr>
          <p:cNvGrpSpPr/>
          <p:nvPr/>
        </p:nvGrpSpPr>
        <p:grpSpPr>
          <a:xfrm>
            <a:off x="172767" y="2305454"/>
            <a:ext cx="4110484" cy="3816951"/>
            <a:chOff x="401366" y="1854465"/>
            <a:chExt cx="4999315" cy="4639415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D6ED6C39-F634-A478-315F-18FF43E5D38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383400" y="2722853"/>
              <a:ext cx="1369737" cy="964322"/>
            </a:xfrm>
            <a:prstGeom prst="rect">
              <a:avLst/>
            </a:prstGeom>
          </p:spPr>
        </p:pic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EA65F250-D9B1-A171-8A12-CB073981DCDB}"/>
                </a:ext>
              </a:extLst>
            </p:cNvPr>
            <p:cNvGrpSpPr/>
            <p:nvPr/>
          </p:nvGrpSpPr>
          <p:grpSpPr>
            <a:xfrm>
              <a:off x="807397" y="1854465"/>
              <a:ext cx="2042808" cy="4639415"/>
              <a:chOff x="3784060" y="1862868"/>
              <a:chExt cx="2042808" cy="4639415"/>
            </a:xfrm>
          </p:grpSpPr>
          <p:sp>
            <p:nvSpPr>
              <p:cNvPr id="35" name="Arrow: Down 34">
                <a:extLst>
                  <a:ext uri="{FF2B5EF4-FFF2-40B4-BE49-F238E27FC236}">
                    <a16:creationId xmlns:a16="http://schemas.microsoft.com/office/drawing/2014/main" id="{1B5A9899-F6A7-299C-C5F1-0D90D94BFE0B}"/>
                  </a:ext>
                </a:extLst>
              </p:cNvPr>
              <p:cNvSpPr/>
              <p:nvPr/>
            </p:nvSpPr>
            <p:spPr>
              <a:xfrm>
                <a:off x="4210193" y="1862868"/>
                <a:ext cx="1101734" cy="4639415"/>
              </a:xfrm>
              <a:prstGeom prst="downArrow">
                <a:avLst/>
              </a:prstGeom>
              <a:solidFill>
                <a:schemeClr val="accent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Quicksand" panose="020F0502020204030204" pitchFamily="2" charset="0"/>
                </a:endParaRPr>
              </a:p>
            </p:txBody>
          </p:sp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ADF05053-159E-66FC-AEAA-F24B71719D66}"/>
                  </a:ext>
                </a:extLst>
              </p:cNvPr>
              <p:cNvSpPr/>
              <p:nvPr/>
            </p:nvSpPr>
            <p:spPr>
              <a:xfrm>
                <a:off x="3784060" y="2084130"/>
                <a:ext cx="2042808" cy="1052022"/>
              </a:xfrm>
              <a:prstGeom prst="rect">
                <a:avLst/>
              </a:prstGeom>
              <a:solidFill>
                <a:schemeClr val="bg1"/>
              </a:solidFill>
              <a:effectLst>
                <a:softEdge rad="127000"/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Quicksand" panose="020F0502020204030204" pitchFamily="2" charset="0"/>
                </a:endParaRPr>
              </a:p>
            </p:txBody>
          </p:sp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29AD100A-86C8-6161-9408-FBAF46474F27}"/>
                  </a:ext>
                </a:extLst>
              </p:cNvPr>
              <p:cNvSpPr/>
              <p:nvPr/>
            </p:nvSpPr>
            <p:spPr>
              <a:xfrm>
                <a:off x="3784060" y="3357414"/>
                <a:ext cx="2042808" cy="1052022"/>
              </a:xfrm>
              <a:prstGeom prst="rect">
                <a:avLst/>
              </a:prstGeom>
              <a:solidFill>
                <a:schemeClr val="bg1"/>
              </a:solidFill>
              <a:effectLst>
                <a:softEdge rad="127000"/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Quicksand" panose="020F0502020204030204" pitchFamily="2" charset="0"/>
                </a:endParaRPr>
              </a:p>
            </p:txBody>
          </p:sp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91938F61-5BA9-E8A9-8798-AE96F83E6EE3}"/>
                  </a:ext>
                </a:extLst>
              </p:cNvPr>
              <p:cNvSpPr/>
              <p:nvPr/>
            </p:nvSpPr>
            <p:spPr>
              <a:xfrm>
                <a:off x="3784060" y="4831475"/>
                <a:ext cx="2042808" cy="1052022"/>
              </a:xfrm>
              <a:prstGeom prst="rect">
                <a:avLst/>
              </a:prstGeom>
              <a:solidFill>
                <a:schemeClr val="bg1"/>
              </a:solidFill>
              <a:effectLst>
                <a:softEdge rad="127000"/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Quicksand" panose="020F0502020204030204" pitchFamily="2" charset="0"/>
                </a:endParaRPr>
              </a:p>
            </p:txBody>
          </p:sp>
        </p:grpSp>
        <p:pic>
          <p:nvPicPr>
            <p:cNvPr id="11" name="Picture 10" descr="A red circle with a white and grey hexagon in the middle&#10;&#10;Description automatically generated">
              <a:extLst>
                <a:ext uri="{FF2B5EF4-FFF2-40B4-BE49-F238E27FC236}">
                  <a16:creationId xmlns:a16="http://schemas.microsoft.com/office/drawing/2014/main" id="{614377AD-7D06-D402-5D38-4DBD8E967E8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7269" y="2228106"/>
              <a:ext cx="724711" cy="724711"/>
            </a:xfrm>
            <a:prstGeom prst="rect">
              <a:avLst/>
            </a:prstGeom>
          </p:spPr>
        </p:pic>
        <p:sp>
          <p:nvSpPr>
            <p:cNvPr id="26" name="ZoneTexte 155">
              <a:extLst>
                <a:ext uri="{FF2B5EF4-FFF2-40B4-BE49-F238E27FC236}">
                  <a16:creationId xmlns:a16="http://schemas.microsoft.com/office/drawing/2014/main" id="{16174B0F-E61C-2935-1625-F041B167A5BD}"/>
                </a:ext>
              </a:extLst>
            </p:cNvPr>
            <p:cNvSpPr txBox="1"/>
            <p:nvPr/>
          </p:nvSpPr>
          <p:spPr>
            <a:xfrm flipH="1">
              <a:off x="1209834" y="2163739"/>
              <a:ext cx="1817954" cy="10100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>
                  <a:latin typeface="Quicksand" panose="020F0502020204030204" pitchFamily="2" charset="0"/>
                </a:rPr>
                <a:t>Neutronic simulations</a:t>
              </a:r>
              <a:br>
                <a:rPr lang="en-US" sz="1600">
                  <a:latin typeface="Quicksand" panose="020F0502020204030204" pitchFamily="2" charset="0"/>
                </a:rPr>
              </a:br>
              <a:r>
                <a:rPr lang="en-US" sz="1600">
                  <a:latin typeface="Quicksand" panose="020F0502020204030204" pitchFamily="2" charset="0"/>
                </a:rPr>
                <a:t>(~1-30mins)</a:t>
              </a:r>
            </a:p>
          </p:txBody>
        </p:sp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EE5BD876-A3AB-9056-352F-5596A1C73CC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01366" y="3629550"/>
              <a:ext cx="1016518" cy="724710"/>
            </a:xfrm>
            <a:prstGeom prst="rect">
              <a:avLst/>
            </a:prstGeom>
          </p:spPr>
        </p:pic>
        <p:sp>
          <p:nvSpPr>
            <p:cNvPr id="31" name="ZoneTexte 155">
              <a:extLst>
                <a:ext uri="{FF2B5EF4-FFF2-40B4-BE49-F238E27FC236}">
                  <a16:creationId xmlns:a16="http://schemas.microsoft.com/office/drawing/2014/main" id="{63A6D86B-6486-BBE5-6E35-7113DF7EE795}"/>
                </a:ext>
              </a:extLst>
            </p:cNvPr>
            <p:cNvSpPr txBox="1"/>
            <p:nvPr/>
          </p:nvSpPr>
          <p:spPr>
            <a:xfrm flipH="1">
              <a:off x="1271980" y="3715643"/>
              <a:ext cx="1817954" cy="7107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>
                  <a:latin typeface="Quicksand" panose="020F0502020204030204" pitchFamily="2" charset="0"/>
                </a:rPr>
                <a:t>Reduced ML model (~</a:t>
              </a:r>
              <a:r>
                <a:rPr lang="en-US" sz="1600" err="1">
                  <a:latin typeface="Quicksand" panose="020F0502020204030204" pitchFamily="2" charset="0"/>
                </a:rPr>
                <a:t>ms</a:t>
              </a:r>
              <a:r>
                <a:rPr lang="en-US" sz="1600">
                  <a:latin typeface="Quicksand" panose="020F0502020204030204" pitchFamily="2" charset="0"/>
                </a:rPr>
                <a:t>)</a:t>
              </a:r>
            </a:p>
          </p:txBody>
        </p:sp>
        <p:pic>
          <p:nvPicPr>
            <p:cNvPr id="33" name="Picture 32" descr="A magnifying glass and gear&#10;&#10;Description automatically generated">
              <a:extLst>
                <a:ext uri="{FF2B5EF4-FFF2-40B4-BE49-F238E27FC236}">
                  <a16:creationId xmlns:a16="http://schemas.microsoft.com/office/drawing/2014/main" id="{A9E6E9E4-F9C0-3C01-BAF8-C08FE8ED968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7269" y="4995132"/>
              <a:ext cx="724710" cy="724710"/>
            </a:xfrm>
            <a:prstGeom prst="rect">
              <a:avLst/>
            </a:prstGeom>
          </p:spPr>
        </p:pic>
        <p:sp>
          <p:nvSpPr>
            <p:cNvPr id="34" name="ZoneTexte 155">
              <a:extLst>
                <a:ext uri="{FF2B5EF4-FFF2-40B4-BE49-F238E27FC236}">
                  <a16:creationId xmlns:a16="http://schemas.microsoft.com/office/drawing/2014/main" id="{8132457A-75D0-746E-1039-460E697008E9}"/>
                </a:ext>
              </a:extLst>
            </p:cNvPr>
            <p:cNvSpPr txBox="1"/>
            <p:nvPr/>
          </p:nvSpPr>
          <p:spPr>
            <a:xfrm flipH="1">
              <a:off x="1209833" y="4941989"/>
              <a:ext cx="1900501" cy="10100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latin typeface="Quicksand" panose="020F0502020204030204" pitchFamily="2" charset="0"/>
                </a:rPr>
                <a:t>Genetic algorithm optimization</a:t>
              </a:r>
            </a:p>
          </p:txBody>
        </p:sp>
        <p:pic>
          <p:nvPicPr>
            <p:cNvPr id="48" name="Picture 47" descr="A diagram of a structure&#10;&#10;Description automatically generated">
              <a:extLst>
                <a:ext uri="{FF2B5EF4-FFF2-40B4-BE49-F238E27FC236}">
                  <a16:creationId xmlns:a16="http://schemas.microsoft.com/office/drawing/2014/main" id="{F3985E66-A029-FA41-03D4-C9F1C0E62F5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83401" y="4995132"/>
              <a:ext cx="1091193" cy="1269561"/>
            </a:xfrm>
            <a:prstGeom prst="rect">
              <a:avLst/>
            </a:prstGeom>
          </p:spPr>
        </p:pic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805DA4BA-D8BD-816A-05C5-DE9C4C1C4A4F}"/>
                </a:ext>
              </a:extLst>
            </p:cNvPr>
            <p:cNvSpPr txBox="1"/>
            <p:nvPr/>
          </p:nvSpPr>
          <p:spPr>
            <a:xfrm>
              <a:off x="2700548" y="2075727"/>
              <a:ext cx="2700133" cy="78560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107950" indent="0" algn="ctr">
                <a:buNone/>
              </a:pPr>
              <a:r>
                <a:rPr lang="en-US" dirty="0">
                  <a:latin typeface="Quicksand" panose="020F0502020204030204" pitchFamily="2" charset="0"/>
                </a:rPr>
                <a:t>  </a:t>
              </a:r>
              <a:r>
                <a:rPr lang="en-US" sz="1800" dirty="0">
                  <a:latin typeface="Quicksand" panose="020F0502020204030204" pitchFamily="2" charset="0"/>
                </a:rPr>
                <a:t>Low aspect ratio stellarators</a:t>
              </a:r>
            </a:p>
          </p:txBody>
        </p:sp>
      </p:grp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9DA8F06-9E8B-3318-32CA-081B800E9D8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12273" y="1842293"/>
            <a:ext cx="7604203" cy="4517887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AB364A4E-F3A6-3C44-2668-DD7CC77503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322306"/>
              </p:ext>
            </p:extLst>
          </p:nvPr>
        </p:nvGraphicFramePr>
        <p:xfrm>
          <a:off x="4915065" y="6195764"/>
          <a:ext cx="6191088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1848">
                  <a:extLst>
                    <a:ext uri="{9D8B030D-6E8A-4147-A177-3AD203B41FA5}">
                      <a16:colId xmlns:a16="http://schemas.microsoft.com/office/drawing/2014/main" val="2636750167"/>
                    </a:ext>
                  </a:extLst>
                </a:gridCol>
                <a:gridCol w="1031848">
                  <a:extLst>
                    <a:ext uri="{9D8B030D-6E8A-4147-A177-3AD203B41FA5}">
                      <a16:colId xmlns:a16="http://schemas.microsoft.com/office/drawing/2014/main" val="2460912098"/>
                    </a:ext>
                  </a:extLst>
                </a:gridCol>
                <a:gridCol w="1031848">
                  <a:extLst>
                    <a:ext uri="{9D8B030D-6E8A-4147-A177-3AD203B41FA5}">
                      <a16:colId xmlns:a16="http://schemas.microsoft.com/office/drawing/2014/main" val="2652461392"/>
                    </a:ext>
                  </a:extLst>
                </a:gridCol>
                <a:gridCol w="1031848">
                  <a:extLst>
                    <a:ext uri="{9D8B030D-6E8A-4147-A177-3AD203B41FA5}">
                      <a16:colId xmlns:a16="http://schemas.microsoft.com/office/drawing/2014/main" val="2281205240"/>
                    </a:ext>
                  </a:extLst>
                </a:gridCol>
                <a:gridCol w="1031848">
                  <a:extLst>
                    <a:ext uri="{9D8B030D-6E8A-4147-A177-3AD203B41FA5}">
                      <a16:colId xmlns:a16="http://schemas.microsoft.com/office/drawing/2014/main" val="1707396485"/>
                    </a:ext>
                  </a:extLst>
                </a:gridCol>
                <a:gridCol w="1031848">
                  <a:extLst>
                    <a:ext uri="{9D8B030D-6E8A-4147-A177-3AD203B41FA5}">
                      <a16:colId xmlns:a16="http://schemas.microsoft.com/office/drawing/2014/main" val="92783062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0">
                          <a:solidFill>
                            <a:sysClr val="windowText" lastClr="000000"/>
                          </a:solidFill>
                          <a:latin typeface="Quicksand" pitchFamily="2" charset="0"/>
                        </a:rPr>
                        <a:t>0.5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>
                          <a:solidFill>
                            <a:sysClr val="windowText" lastClr="000000"/>
                          </a:solidFill>
                          <a:latin typeface="Quicksand" pitchFamily="2" charset="0"/>
                        </a:rPr>
                        <a:t>1.0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>
                          <a:solidFill>
                            <a:sysClr val="windowText" lastClr="000000"/>
                          </a:solidFill>
                          <a:latin typeface="Quicksand" pitchFamily="2" charset="0"/>
                        </a:rPr>
                        <a:t>1.5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>
                          <a:solidFill>
                            <a:sysClr val="windowText" lastClr="000000"/>
                          </a:solidFill>
                          <a:latin typeface="Quicksand" pitchFamily="2" charset="0"/>
                        </a:rPr>
                        <a:t>2.0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>
                          <a:solidFill>
                            <a:sysClr val="windowText" lastClr="000000"/>
                          </a:solidFill>
                          <a:latin typeface="Quicksand" pitchFamily="2" charset="0"/>
                        </a:rPr>
                        <a:t>2.5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ysClr val="windowText" lastClr="000000"/>
                          </a:solidFill>
                          <a:latin typeface="Quicksand" pitchFamily="2" charset="0"/>
                        </a:rPr>
                        <a:t>3.0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533548"/>
                  </a:ext>
                </a:extLst>
              </a:tr>
            </a:tbl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02E6786D-12C0-98CA-F1FC-0B249FC26925}"/>
              </a:ext>
            </a:extLst>
          </p:cNvPr>
          <p:cNvSpPr txBox="1"/>
          <p:nvPr/>
        </p:nvSpPr>
        <p:spPr>
          <a:xfrm>
            <a:off x="7199558" y="6440685"/>
            <a:ext cx="20444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>
                <a:latin typeface="Quicksand" panose="020F0502020204030204" pitchFamily="2" charset="0"/>
              </a:rPr>
              <a:t>Fusion Power [GW]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ED454F1-9D42-6235-4CC9-E6B29F17FC39}"/>
              </a:ext>
            </a:extLst>
          </p:cNvPr>
          <p:cNvSpPr txBox="1"/>
          <p:nvPr/>
        </p:nvSpPr>
        <p:spPr>
          <a:xfrm rot="16200000">
            <a:off x="3261650" y="4123645"/>
            <a:ext cx="18742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>
                <a:latin typeface="Quicksand" panose="020F0502020204030204" pitchFamily="2" charset="0"/>
              </a:rPr>
              <a:t>Radial build [cm]</a:t>
            </a:r>
          </a:p>
        </p:txBody>
      </p:sp>
      <p:graphicFrame>
        <p:nvGraphicFramePr>
          <p:cNvPr id="16" name="Table 15">
            <a:extLst>
              <a:ext uri="{FF2B5EF4-FFF2-40B4-BE49-F238E27FC236}">
                <a16:creationId xmlns:a16="http://schemas.microsoft.com/office/drawing/2014/main" id="{101FA64D-FEF0-AFF9-3153-767178116A3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8748336"/>
              </p:ext>
            </p:extLst>
          </p:nvPr>
        </p:nvGraphicFramePr>
        <p:xfrm>
          <a:off x="4283251" y="2205144"/>
          <a:ext cx="547328" cy="44465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7328">
                  <a:extLst>
                    <a:ext uri="{9D8B030D-6E8A-4147-A177-3AD203B41FA5}">
                      <a16:colId xmlns:a16="http://schemas.microsoft.com/office/drawing/2014/main" val="630873210"/>
                    </a:ext>
                  </a:extLst>
                </a:gridCol>
              </a:tblGrid>
              <a:tr h="635220">
                <a:tc>
                  <a:txBody>
                    <a:bodyPr/>
                    <a:lstStyle/>
                    <a:p>
                      <a:pPr algn="r"/>
                      <a:r>
                        <a:rPr lang="en-US">
                          <a:solidFill>
                            <a:sysClr val="windowText" lastClr="000000"/>
                          </a:solidFill>
                          <a:latin typeface="Quicksand" pitchFamily="2" charset="0"/>
                        </a:rPr>
                        <a:t>120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0595048"/>
                  </a:ext>
                </a:extLst>
              </a:tr>
              <a:tr h="635220">
                <a:tc>
                  <a:txBody>
                    <a:bodyPr/>
                    <a:lstStyle/>
                    <a:p>
                      <a:pPr algn="r"/>
                      <a:r>
                        <a:rPr lang="en-US">
                          <a:solidFill>
                            <a:sysClr val="windowText" lastClr="000000"/>
                          </a:solidFill>
                          <a:latin typeface="Quicksand" pitchFamily="2" charset="0"/>
                        </a:rPr>
                        <a:t>100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3405101"/>
                  </a:ext>
                </a:extLst>
              </a:tr>
              <a:tr h="635220">
                <a:tc>
                  <a:txBody>
                    <a:bodyPr/>
                    <a:lstStyle/>
                    <a:p>
                      <a:pPr algn="r"/>
                      <a:r>
                        <a:rPr lang="en-US">
                          <a:solidFill>
                            <a:sysClr val="windowText" lastClr="000000"/>
                          </a:solidFill>
                          <a:latin typeface="Quicksand" pitchFamily="2" charset="0"/>
                        </a:rPr>
                        <a:t>80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8717481"/>
                  </a:ext>
                </a:extLst>
              </a:tr>
              <a:tr h="635220"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solidFill>
                            <a:sysClr val="windowText" lastClr="000000"/>
                          </a:solidFill>
                          <a:latin typeface="Quicksand" pitchFamily="2" charset="0"/>
                        </a:rPr>
                        <a:t>60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0909047"/>
                  </a:ext>
                </a:extLst>
              </a:tr>
              <a:tr h="635220">
                <a:tc>
                  <a:txBody>
                    <a:bodyPr/>
                    <a:lstStyle/>
                    <a:p>
                      <a:pPr algn="r"/>
                      <a:r>
                        <a:rPr lang="en-US">
                          <a:solidFill>
                            <a:sysClr val="windowText" lastClr="000000"/>
                          </a:solidFill>
                          <a:latin typeface="Quicksand" pitchFamily="2" charset="0"/>
                        </a:rPr>
                        <a:t>40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8807450"/>
                  </a:ext>
                </a:extLst>
              </a:tr>
              <a:tr h="635220">
                <a:tc>
                  <a:txBody>
                    <a:bodyPr/>
                    <a:lstStyle/>
                    <a:p>
                      <a:pPr algn="r"/>
                      <a:r>
                        <a:rPr lang="en-US">
                          <a:solidFill>
                            <a:sysClr val="windowText" lastClr="000000"/>
                          </a:solidFill>
                          <a:latin typeface="Quicksand" pitchFamily="2" charset="0"/>
                        </a:rPr>
                        <a:t>20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4419202"/>
                  </a:ext>
                </a:extLst>
              </a:tr>
              <a:tr h="635220"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solidFill>
                            <a:sysClr val="windowText" lastClr="000000"/>
                          </a:solidFill>
                          <a:latin typeface="Quicksand" pitchFamily="2" charset="0"/>
                        </a:rPr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247605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61C7170B-E73A-3704-808A-F2F25B702690}"/>
              </a:ext>
            </a:extLst>
          </p:cNvPr>
          <p:cNvSpPr txBox="1"/>
          <p:nvPr/>
        </p:nvSpPr>
        <p:spPr>
          <a:xfrm>
            <a:off x="4783085" y="1437399"/>
            <a:ext cx="6416578" cy="353943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kumimoji="0" lang="en-US" sz="17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Quicksand" panose="020F0502020204030204" pitchFamily="2" charset="0"/>
                <a:cs typeface="Arial"/>
                <a:sym typeface="Arial"/>
              </a:rPr>
              <a:t>X2 in </a:t>
            </a:r>
            <a:r>
              <a:rPr lang="en-US" sz="1700" kern="0">
                <a:solidFill>
                  <a:prstClr val="black"/>
                </a:solidFill>
                <a:latin typeface="Quicksand" panose="020F0502020204030204" pitchFamily="2" charset="0"/>
                <a:cs typeface="Arial"/>
                <a:sym typeface="Arial"/>
              </a:rPr>
              <a:t>fusion power </a:t>
            </a:r>
            <a:r>
              <a:rPr lang="en-US" sz="1700" kern="0">
                <a:solidFill>
                  <a:prstClr val="black"/>
                </a:solidFill>
                <a:latin typeface="Quicksand" panose="020F0502020204030204" pitchFamily="2" charset="0"/>
                <a:cs typeface="Arial"/>
                <a:sym typeface="Wingdings" panose="05000000000000000000" pitchFamily="2" charset="2"/>
              </a:rPr>
              <a:t></a:t>
            </a:r>
            <a:r>
              <a:rPr kumimoji="0" lang="en-US" sz="17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Quicksand" panose="020F0502020204030204" pitchFamily="2" charset="0"/>
                <a:cs typeface="Arial"/>
                <a:sym typeface="Arial"/>
              </a:rPr>
              <a:t> ~5/6 cm  increase thickness </a:t>
            </a:r>
            <a:endParaRPr kumimoji="0" lang="en-US" sz="17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Quicksand" panose="020F0502020204030204" pitchFamily="2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5C4A9352-58E1-FBFD-AFBF-3DAF5347371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16932" y="2063506"/>
            <a:ext cx="2450709" cy="4517887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80B6F1B4-20D6-7D2D-95F1-7B0309E678AE}"/>
              </a:ext>
            </a:extLst>
          </p:cNvPr>
          <p:cNvSpPr/>
          <p:nvPr/>
        </p:nvSpPr>
        <p:spPr>
          <a:xfrm>
            <a:off x="2433777" y="4654296"/>
            <a:ext cx="1383827" cy="1371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Quicksand" panose="020F0502020204030204" pitchFamily="2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D48B4CE-777A-AA30-CF68-A1DEC705B88C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 l="83836" t="9388" r="1080" b="75026"/>
          <a:stretch/>
        </p:blipFill>
        <p:spPr>
          <a:xfrm>
            <a:off x="2717397" y="4063973"/>
            <a:ext cx="1172322" cy="940162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A8E0CFA1-693D-1584-9C2E-836C1F479D62}"/>
              </a:ext>
            </a:extLst>
          </p:cNvPr>
          <p:cNvSpPr/>
          <p:nvPr/>
        </p:nvSpPr>
        <p:spPr>
          <a:xfrm>
            <a:off x="11199663" y="1981413"/>
            <a:ext cx="916813" cy="1371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Quicksand" panose="020F05020202040302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42718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EEE0C3-B9FD-D180-EC4D-4473090B8F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Table 17">
            <a:extLst>
              <a:ext uri="{FF2B5EF4-FFF2-40B4-BE49-F238E27FC236}">
                <a16:creationId xmlns:a16="http://schemas.microsoft.com/office/drawing/2014/main" id="{440F16C8-0B3A-D195-ADD3-3C0966F647E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0961410"/>
              </p:ext>
            </p:extLst>
          </p:nvPr>
        </p:nvGraphicFramePr>
        <p:xfrm>
          <a:off x="2796834" y="1731523"/>
          <a:ext cx="565857" cy="46641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5857">
                  <a:extLst>
                    <a:ext uri="{9D8B030D-6E8A-4147-A177-3AD203B41FA5}">
                      <a16:colId xmlns:a16="http://schemas.microsoft.com/office/drawing/2014/main" val="630873210"/>
                    </a:ext>
                  </a:extLst>
                </a:gridCol>
              </a:tblGrid>
              <a:tr h="666306">
                <a:tc>
                  <a:txBody>
                    <a:bodyPr/>
                    <a:lstStyle/>
                    <a:p>
                      <a:pPr algn="r"/>
                      <a:r>
                        <a:rPr lang="en-US">
                          <a:solidFill>
                            <a:sysClr val="windowText" lastClr="000000"/>
                          </a:solidFill>
                          <a:latin typeface="Quicksand" pitchFamily="2" charset="0"/>
                        </a:rPr>
                        <a:t>120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0595048"/>
                  </a:ext>
                </a:extLst>
              </a:tr>
              <a:tr h="666306">
                <a:tc>
                  <a:txBody>
                    <a:bodyPr/>
                    <a:lstStyle/>
                    <a:p>
                      <a:pPr algn="r"/>
                      <a:r>
                        <a:rPr lang="en-US">
                          <a:solidFill>
                            <a:sysClr val="windowText" lastClr="000000"/>
                          </a:solidFill>
                          <a:latin typeface="Quicksand" pitchFamily="2" charset="0"/>
                        </a:rPr>
                        <a:t>100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3405101"/>
                  </a:ext>
                </a:extLst>
              </a:tr>
              <a:tr h="666306">
                <a:tc>
                  <a:txBody>
                    <a:bodyPr/>
                    <a:lstStyle/>
                    <a:p>
                      <a:pPr algn="r"/>
                      <a:r>
                        <a:rPr lang="en-US">
                          <a:solidFill>
                            <a:sysClr val="windowText" lastClr="000000"/>
                          </a:solidFill>
                          <a:latin typeface="Quicksand" pitchFamily="2" charset="0"/>
                        </a:rPr>
                        <a:t>80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8717481"/>
                  </a:ext>
                </a:extLst>
              </a:tr>
              <a:tr h="666306">
                <a:tc>
                  <a:txBody>
                    <a:bodyPr/>
                    <a:lstStyle/>
                    <a:p>
                      <a:pPr algn="r"/>
                      <a:r>
                        <a:rPr lang="en-US">
                          <a:solidFill>
                            <a:sysClr val="windowText" lastClr="000000"/>
                          </a:solidFill>
                          <a:latin typeface="Quicksand" pitchFamily="2" charset="0"/>
                        </a:rPr>
                        <a:t>60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0909047"/>
                  </a:ext>
                </a:extLst>
              </a:tr>
              <a:tr h="666306">
                <a:tc>
                  <a:txBody>
                    <a:bodyPr/>
                    <a:lstStyle/>
                    <a:p>
                      <a:pPr algn="r"/>
                      <a:r>
                        <a:rPr lang="en-US">
                          <a:solidFill>
                            <a:sysClr val="windowText" lastClr="000000"/>
                          </a:solidFill>
                          <a:latin typeface="Quicksand" pitchFamily="2" charset="0"/>
                        </a:rPr>
                        <a:t>40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8807450"/>
                  </a:ext>
                </a:extLst>
              </a:tr>
              <a:tr h="666306">
                <a:tc>
                  <a:txBody>
                    <a:bodyPr/>
                    <a:lstStyle/>
                    <a:p>
                      <a:pPr algn="r"/>
                      <a:r>
                        <a:rPr lang="en-US">
                          <a:solidFill>
                            <a:sysClr val="windowText" lastClr="000000"/>
                          </a:solidFill>
                          <a:latin typeface="Quicksand" pitchFamily="2" charset="0"/>
                        </a:rPr>
                        <a:t>20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4419202"/>
                  </a:ext>
                </a:extLst>
              </a:tr>
              <a:tr h="666306">
                <a:tc>
                  <a:txBody>
                    <a:bodyPr/>
                    <a:lstStyle/>
                    <a:p>
                      <a:pPr algn="r"/>
                      <a:r>
                        <a:rPr lang="en-US">
                          <a:solidFill>
                            <a:sysClr val="windowText" lastClr="000000"/>
                          </a:solidFill>
                          <a:latin typeface="Quicksand" pitchFamily="2" charset="0"/>
                        </a:rPr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247605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9E3C486F-AFDF-D92A-9B1F-42D387C0EA16}"/>
              </a:ext>
            </a:extLst>
          </p:cNvPr>
          <p:cNvSpPr txBox="1"/>
          <p:nvPr/>
        </p:nvSpPr>
        <p:spPr>
          <a:xfrm>
            <a:off x="289195" y="314349"/>
            <a:ext cx="11613609" cy="4819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07950" marR="0" lvl="0" indent="0" algn="l" defTabSz="914400" rtl="0" eaLnBrk="1" fontAlgn="auto" latinLnBrk="0" hangingPunct="1">
              <a:lnSpc>
                <a:spcPct val="114000"/>
              </a:lnSpc>
              <a:spcBef>
                <a:spcPts val="600"/>
              </a:spcBef>
              <a:spcAft>
                <a:spcPts val="0"/>
              </a:spcAft>
              <a:buClrTx/>
              <a:buSzPts val="1900"/>
              <a:buFontTx/>
              <a:buNone/>
              <a:tabLst/>
              <a:defRPr/>
            </a:pPr>
            <a:r>
              <a:rPr lang="en-US" sz="2400" dirty="0">
                <a:solidFill>
                  <a:srgbClr val="EB3271"/>
                </a:solidFill>
                <a:latin typeface="Quicksand" pitchFamily="2" charset="0"/>
                <a:cs typeface="Arial" panose="020B0604020202020204" pitchFamily="34" charset="0"/>
              </a:rPr>
              <a:t>Model optimization scheme shows </a:t>
            </a:r>
            <a:r>
              <a:rPr lang="en-US" sz="2400" b="1" dirty="0">
                <a:solidFill>
                  <a:srgbClr val="EB3271"/>
                </a:solidFill>
                <a:latin typeface="Quicksand" pitchFamily="2" charset="0"/>
                <a:cs typeface="Arial" panose="020B0604020202020204" pitchFamily="34" charset="0"/>
              </a:rPr>
              <a:t>limited impact of reactor’s aspect ratio</a:t>
            </a: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5459FC42-43A0-1E38-C89C-FD4A95377A0A}"/>
              </a:ext>
            </a:extLst>
          </p:cNvPr>
          <p:cNvSpPr txBox="1">
            <a:spLocks/>
          </p:cNvSpPr>
          <p:nvPr/>
        </p:nvSpPr>
        <p:spPr>
          <a:xfrm>
            <a:off x="11495323" y="6484304"/>
            <a:ext cx="447236" cy="276956"/>
          </a:xfr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Clr>
                <a:srgbClr val="33B2CD"/>
              </a:buClr>
              <a:buSzPts val="1200"/>
              <a:buFont typeface="Play"/>
              <a:buNone/>
              <a:defRPr/>
            </a:pPr>
            <a:fld id="{00000000-1234-1234-1234-123412341234}" type="slidenum">
              <a:rPr lang="fr-FR" sz="1000" smtClean="0">
                <a:solidFill>
                  <a:srgbClr val="33B2CD"/>
                </a:solidFill>
                <a:latin typeface="Quicksand" pitchFamily="2" charset="0"/>
                <a:cs typeface="Arial" panose="020B0604020202020204" pitchFamily="34" charset="0"/>
                <a:sym typeface="Play"/>
              </a:rPr>
              <a:pPr algn="ctr">
                <a:buClr>
                  <a:srgbClr val="33B2CD"/>
                </a:buClr>
                <a:buSzPts val="1200"/>
                <a:buFont typeface="Play"/>
                <a:buNone/>
                <a:defRPr/>
              </a:pPr>
              <a:t>12</a:t>
            </a:fld>
            <a:endParaRPr lang="fr-FR" sz="1000">
              <a:solidFill>
                <a:srgbClr val="33B2CD"/>
              </a:solidFill>
              <a:latin typeface="Quicksand" pitchFamily="2" charset="0"/>
              <a:cs typeface="Arial" panose="020B0604020202020204" pitchFamily="34" charset="0"/>
              <a:sym typeface="Play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AF3CF25-CC62-0D8F-CB55-EA30F0DB2C73}"/>
              </a:ext>
            </a:extLst>
          </p:cNvPr>
          <p:cNvSpPr txBox="1"/>
          <p:nvPr/>
        </p:nvSpPr>
        <p:spPr>
          <a:xfrm>
            <a:off x="4234891" y="1074273"/>
            <a:ext cx="6416578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0" lang="en-US" sz="17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Quicksand" pitchFamily="2" charset="0"/>
                <a:cs typeface="Arial"/>
                <a:sym typeface="Arial"/>
              </a:rPr>
              <a:t>Neutron flux scales with ~ A</a:t>
            </a:r>
            <a:r>
              <a:rPr kumimoji="0" lang="en-US" sz="1700" b="1" i="0" u="none" strike="noStrike" kern="0" cap="none" spc="0" normalizeH="0" baseline="30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Quicksand" pitchFamily="2" charset="0"/>
                <a:cs typeface="Arial"/>
                <a:sym typeface="Arial"/>
              </a:rPr>
              <a:t>-1/3</a:t>
            </a:r>
            <a:endParaRPr kumimoji="0" lang="en-US" sz="1700" b="1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Quicksand" pitchFamily="2" charset="0"/>
              <a:cs typeface="Arial"/>
              <a:sym typeface="Arial"/>
            </a:endParaRPr>
          </a:p>
          <a:p>
            <a:pPr algn="ctr"/>
            <a:r>
              <a:rPr kumimoji="0" lang="en-US" sz="17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Quicksand" pitchFamily="2" charset="0"/>
                <a:cs typeface="Arial"/>
                <a:sym typeface="Arial"/>
              </a:rPr>
              <a:t>With constant volume (100 </a:t>
            </a:r>
            <a:r>
              <a:rPr lang="en-US" sz="1700" kern="0">
                <a:solidFill>
                  <a:prstClr val="black"/>
                </a:solidFill>
                <a:latin typeface="Quicksand" pitchFamily="2" charset="0"/>
                <a:cs typeface="Arial"/>
                <a:sym typeface="Arial"/>
              </a:rPr>
              <a:t>m</a:t>
            </a:r>
            <a:r>
              <a:rPr lang="en-US" sz="1700" kern="0" baseline="30000">
                <a:solidFill>
                  <a:prstClr val="black"/>
                </a:solidFill>
                <a:latin typeface="Quicksand" pitchFamily="2" charset="0"/>
                <a:cs typeface="Arial"/>
                <a:sym typeface="Arial"/>
              </a:rPr>
              <a:t>3</a:t>
            </a:r>
            <a:r>
              <a:rPr lang="en-US" sz="1700" kern="0">
                <a:solidFill>
                  <a:prstClr val="black"/>
                </a:solidFill>
                <a:latin typeface="Quicksand" pitchFamily="2" charset="0"/>
                <a:cs typeface="Arial"/>
                <a:sym typeface="Arial"/>
              </a:rPr>
              <a:t> ) and power (2 GW)</a:t>
            </a:r>
            <a:endParaRPr kumimoji="0" lang="en-US" sz="1700" b="0" i="0" u="none" strike="noStrike" kern="1200" cap="none" spc="0" normalizeH="0" baseline="3000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Quicksand" pitchFamily="2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35AA0FF-B56B-F429-971E-14D40DE5ACFA}"/>
              </a:ext>
            </a:extLst>
          </p:cNvPr>
          <p:cNvSpPr txBox="1"/>
          <p:nvPr/>
        </p:nvSpPr>
        <p:spPr>
          <a:xfrm rot="16200000">
            <a:off x="3604346" y="4163026"/>
            <a:ext cx="18742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>
                <a:latin typeface="Quicksand" pitchFamily="2" charset="0"/>
              </a:rPr>
              <a:t>Radial build [cm]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72C38D6-9185-78E7-5351-198B260912A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6273" t="7447" r="13263" b="22419"/>
          <a:stretch/>
        </p:blipFill>
        <p:spPr>
          <a:xfrm>
            <a:off x="3280888" y="1977552"/>
            <a:ext cx="8160984" cy="4031194"/>
          </a:xfrm>
          <a:prstGeom prst="rect">
            <a:avLst/>
          </a:prstGeom>
        </p:spPr>
      </p:pic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781623E7-4B1F-4817-6851-D15EC472D17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3923280"/>
              </p:ext>
            </p:extLst>
          </p:nvPr>
        </p:nvGraphicFramePr>
        <p:xfrm>
          <a:off x="3362690" y="6003534"/>
          <a:ext cx="816098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6098">
                  <a:extLst>
                    <a:ext uri="{9D8B030D-6E8A-4147-A177-3AD203B41FA5}">
                      <a16:colId xmlns:a16="http://schemas.microsoft.com/office/drawing/2014/main" val="2636750167"/>
                    </a:ext>
                  </a:extLst>
                </a:gridCol>
                <a:gridCol w="816098">
                  <a:extLst>
                    <a:ext uri="{9D8B030D-6E8A-4147-A177-3AD203B41FA5}">
                      <a16:colId xmlns:a16="http://schemas.microsoft.com/office/drawing/2014/main" val="2460912098"/>
                    </a:ext>
                  </a:extLst>
                </a:gridCol>
                <a:gridCol w="816098">
                  <a:extLst>
                    <a:ext uri="{9D8B030D-6E8A-4147-A177-3AD203B41FA5}">
                      <a16:colId xmlns:a16="http://schemas.microsoft.com/office/drawing/2014/main" val="2652461392"/>
                    </a:ext>
                  </a:extLst>
                </a:gridCol>
                <a:gridCol w="816098">
                  <a:extLst>
                    <a:ext uri="{9D8B030D-6E8A-4147-A177-3AD203B41FA5}">
                      <a16:colId xmlns:a16="http://schemas.microsoft.com/office/drawing/2014/main" val="2281205240"/>
                    </a:ext>
                  </a:extLst>
                </a:gridCol>
                <a:gridCol w="816098">
                  <a:extLst>
                    <a:ext uri="{9D8B030D-6E8A-4147-A177-3AD203B41FA5}">
                      <a16:colId xmlns:a16="http://schemas.microsoft.com/office/drawing/2014/main" val="1707396485"/>
                    </a:ext>
                  </a:extLst>
                </a:gridCol>
                <a:gridCol w="816098">
                  <a:extLst>
                    <a:ext uri="{9D8B030D-6E8A-4147-A177-3AD203B41FA5}">
                      <a16:colId xmlns:a16="http://schemas.microsoft.com/office/drawing/2014/main" val="927830625"/>
                    </a:ext>
                  </a:extLst>
                </a:gridCol>
                <a:gridCol w="816098">
                  <a:extLst>
                    <a:ext uri="{9D8B030D-6E8A-4147-A177-3AD203B41FA5}">
                      <a16:colId xmlns:a16="http://schemas.microsoft.com/office/drawing/2014/main" val="2674763604"/>
                    </a:ext>
                  </a:extLst>
                </a:gridCol>
                <a:gridCol w="816098">
                  <a:extLst>
                    <a:ext uri="{9D8B030D-6E8A-4147-A177-3AD203B41FA5}">
                      <a16:colId xmlns:a16="http://schemas.microsoft.com/office/drawing/2014/main" val="748662934"/>
                    </a:ext>
                  </a:extLst>
                </a:gridCol>
                <a:gridCol w="816098">
                  <a:extLst>
                    <a:ext uri="{9D8B030D-6E8A-4147-A177-3AD203B41FA5}">
                      <a16:colId xmlns:a16="http://schemas.microsoft.com/office/drawing/2014/main" val="235075761"/>
                    </a:ext>
                  </a:extLst>
                </a:gridCol>
                <a:gridCol w="816098">
                  <a:extLst>
                    <a:ext uri="{9D8B030D-6E8A-4147-A177-3AD203B41FA5}">
                      <a16:colId xmlns:a16="http://schemas.microsoft.com/office/drawing/2014/main" val="376300723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0">
                          <a:solidFill>
                            <a:sysClr val="windowText" lastClr="000000"/>
                          </a:solidFill>
                          <a:latin typeface="Quicksand" pitchFamily="2" charset="0"/>
                        </a:rPr>
                        <a:t>1.8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>
                          <a:solidFill>
                            <a:sysClr val="windowText" lastClr="000000"/>
                          </a:solidFill>
                          <a:latin typeface="Quicksand" pitchFamily="2" charset="0"/>
                        </a:rPr>
                        <a:t>2.9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>
                          <a:solidFill>
                            <a:sysClr val="windowText" lastClr="000000"/>
                          </a:solidFill>
                          <a:latin typeface="Quicksand" pitchFamily="2" charset="0"/>
                        </a:rPr>
                        <a:t>4.3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>
                          <a:solidFill>
                            <a:sysClr val="windowText" lastClr="000000"/>
                          </a:solidFill>
                          <a:latin typeface="Quicksand" pitchFamily="2" charset="0"/>
                        </a:rPr>
                        <a:t>5.7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>
                          <a:solidFill>
                            <a:sysClr val="windowText" lastClr="000000"/>
                          </a:solidFill>
                          <a:latin typeface="Quicksand" pitchFamily="2" charset="0"/>
                        </a:rPr>
                        <a:t>7.4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>
                          <a:solidFill>
                            <a:sysClr val="windowText" lastClr="000000"/>
                          </a:solidFill>
                          <a:latin typeface="Quicksand" pitchFamily="2" charset="0"/>
                        </a:rPr>
                        <a:t>9.2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>
                          <a:solidFill>
                            <a:sysClr val="windowText" lastClr="000000"/>
                          </a:solidFill>
                          <a:latin typeface="Quicksand" pitchFamily="2" charset="0"/>
                        </a:rPr>
                        <a:t>11.0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>
                          <a:solidFill>
                            <a:sysClr val="windowText" lastClr="000000"/>
                          </a:solidFill>
                          <a:latin typeface="Quicksand" pitchFamily="2" charset="0"/>
                        </a:rPr>
                        <a:t>13.0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>
                          <a:solidFill>
                            <a:sysClr val="windowText" lastClr="000000"/>
                          </a:solidFill>
                          <a:latin typeface="Quicksand" pitchFamily="2" charset="0"/>
                        </a:rPr>
                        <a:t>15.2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>
                          <a:solidFill>
                            <a:sysClr val="windowText" lastClr="000000"/>
                          </a:solidFill>
                          <a:latin typeface="Quicksand" pitchFamily="2" charset="0"/>
                        </a:rPr>
                        <a:t>17.4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533548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843D6EB5-6C6C-BDC0-9947-D8A8590FB46C}"/>
              </a:ext>
            </a:extLst>
          </p:cNvPr>
          <p:cNvSpPr txBox="1"/>
          <p:nvPr/>
        </p:nvSpPr>
        <p:spPr>
          <a:xfrm>
            <a:off x="6866847" y="6296472"/>
            <a:ext cx="16847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Quicksand" pitchFamily="2" charset="0"/>
              </a:rPr>
              <a:t>Aspect ratio [-]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91B664E-CEA1-061D-A91B-662D06D5BB1B}"/>
              </a:ext>
            </a:extLst>
          </p:cNvPr>
          <p:cNvSpPr txBox="1"/>
          <p:nvPr/>
        </p:nvSpPr>
        <p:spPr>
          <a:xfrm rot="16200000">
            <a:off x="1854508" y="3816204"/>
            <a:ext cx="19479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>
                <a:latin typeface="Quicksand" pitchFamily="2" charset="0"/>
              </a:rPr>
              <a:t>Radial build [cm]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CBCE3B5-145A-46A3-9DA8-9A589177DE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272" y="1874058"/>
            <a:ext cx="2514951" cy="4591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66858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B1EA77-FC22-4F19-E68E-81815A03DE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itle 1">
            <a:extLst>
              <a:ext uri="{FF2B5EF4-FFF2-40B4-BE49-F238E27FC236}">
                <a16:creationId xmlns:a16="http://schemas.microsoft.com/office/drawing/2014/main" id="{37B7C855-4D2C-C053-BA25-2D1BCE165CD0}"/>
              </a:ext>
            </a:extLst>
          </p:cNvPr>
          <p:cNvSpPr txBox="1">
            <a:spLocks/>
          </p:cNvSpPr>
          <p:nvPr/>
        </p:nvSpPr>
        <p:spPr>
          <a:xfrm>
            <a:off x="442801" y="247733"/>
            <a:ext cx="11069230" cy="973828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45675" tIns="45675" rIns="45675" bIns="45675" rtlCol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Arial"/>
              <a:buNone/>
              <a:defRPr sz="3200" b="1" i="0" u="none" strike="noStrike" cap="none">
                <a:solidFill>
                  <a:srgbClr val="F40E53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>
                <a:latin typeface="Quicksand" pitchFamily="2" charset="0"/>
              </a:rPr>
              <a:t>Take aways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FE5D412-686F-60FE-FC16-4F0ECFBFCD8F}"/>
              </a:ext>
            </a:extLst>
          </p:cNvPr>
          <p:cNvSpPr txBox="1"/>
          <p:nvPr/>
        </p:nvSpPr>
        <p:spPr>
          <a:xfrm>
            <a:off x="240531" y="1121170"/>
            <a:ext cx="11392669" cy="4247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b="1" dirty="0">
                <a:latin typeface="Quicksand" pitchFamily="2" charset="0"/>
              </a:rPr>
              <a:t>Machine learning </a:t>
            </a:r>
            <a:r>
              <a:rPr lang="en-US" dirty="0">
                <a:latin typeface="Quicksand" pitchFamily="2" charset="0"/>
              </a:rPr>
              <a:t>model developed for </a:t>
            </a:r>
            <a:r>
              <a:rPr lang="en-US" b="1" dirty="0">
                <a:latin typeface="Quicksand" pitchFamily="2" charset="0"/>
              </a:rPr>
              <a:t>rapid neutronics performance </a:t>
            </a:r>
            <a:r>
              <a:rPr lang="en-US" dirty="0">
                <a:latin typeface="Quicksand" pitchFamily="2" charset="0"/>
              </a:rPr>
              <a:t>prediction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>
              <a:latin typeface="Quicksand" pitchFamily="2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b="1" dirty="0">
                <a:latin typeface="Quicksand" pitchFamily="2" charset="0"/>
              </a:rPr>
              <a:t>Genetic algorithm </a:t>
            </a:r>
            <a:r>
              <a:rPr lang="en-US" dirty="0">
                <a:latin typeface="Quicksand" pitchFamily="2" charset="0"/>
              </a:rPr>
              <a:t>used to </a:t>
            </a:r>
            <a:r>
              <a:rPr lang="en-US" b="1" dirty="0">
                <a:latin typeface="Quicksand" pitchFamily="2" charset="0"/>
              </a:rPr>
              <a:t>optimize blanket </a:t>
            </a:r>
            <a:r>
              <a:rPr lang="en-US" dirty="0">
                <a:latin typeface="Quicksand" pitchFamily="2" charset="0"/>
              </a:rPr>
              <a:t>configuration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>
              <a:latin typeface="Quicksand" pitchFamily="2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latin typeface="Quicksand" pitchFamily="2" charset="0"/>
              </a:rPr>
              <a:t>Key findings: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dirty="0">
                <a:latin typeface="Quicksand" pitchFamily="2" charset="0"/>
              </a:rPr>
              <a:t>Efficient optimization of blanket thickness and composition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dirty="0">
                <a:latin typeface="Quicksand" pitchFamily="2" charset="0"/>
              </a:rPr>
              <a:t>Slight increase in blanket thickness needed for higher fusion power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dirty="0">
                <a:latin typeface="Quicksand" pitchFamily="2" charset="0"/>
              </a:rPr>
              <a:t>Limited impact of reactor aspect ratio on neutronics performance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endParaRPr lang="en-US" dirty="0">
              <a:latin typeface="Quicksand" pitchFamily="2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latin typeface="Quicksand" pitchFamily="2" charset="0"/>
              </a:rPr>
              <a:t>Methodology enables rapid, optimized design for compact fusion reactors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>
              <a:latin typeface="Quicksand" pitchFamily="2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b="1" dirty="0">
                <a:latin typeface="Quicksand" pitchFamily="2" charset="0"/>
              </a:rPr>
              <a:t>Studies </a:t>
            </a:r>
            <a:r>
              <a:rPr lang="en-US" dirty="0">
                <a:latin typeface="Quicksand" pitchFamily="2" charset="0"/>
              </a:rPr>
              <a:t>(scan over aspect ratio and run power) </a:t>
            </a:r>
            <a:r>
              <a:rPr lang="en-US" b="1" dirty="0">
                <a:latin typeface="Quicksand" pitchFamily="2" charset="0"/>
              </a:rPr>
              <a:t>within hours range instead of multiple days </a:t>
            </a:r>
            <a:r>
              <a:rPr lang="en-US" dirty="0">
                <a:latin typeface="Quicksand" pitchFamily="2" charset="0"/>
              </a:rPr>
              <a:t>with manual search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>
              <a:latin typeface="Quicksand" pitchFamily="2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latin typeface="Quicksand" pitchFamily="2" charset="0"/>
              </a:rPr>
              <a:t>Potential for extension to other reactor design aspects</a:t>
            </a:r>
          </a:p>
        </p:txBody>
      </p:sp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9BA4C889-2347-D5C9-E973-0E19CFABB5C3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11577124" y="6481872"/>
            <a:ext cx="279842" cy="2214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B2CD"/>
              </a:buClr>
              <a:buSzPts val="1200"/>
              <a:buFont typeface="Play"/>
              <a:buNone/>
              <a:defRPr sz="1000" b="0" i="0" u="none" strike="noStrike" cap="none">
                <a:solidFill>
                  <a:srgbClr val="33B2CD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Play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B2CD"/>
              </a:buClr>
              <a:buSzPts val="1200"/>
              <a:buFont typeface="Play"/>
              <a:buNone/>
              <a:defRPr sz="1200" b="0" i="0" u="none" strike="noStrike" cap="none">
                <a:solidFill>
                  <a:srgbClr val="33B2CD"/>
                </a:solidFill>
                <a:latin typeface="Play"/>
                <a:ea typeface="Play"/>
                <a:cs typeface="Play"/>
                <a:sym typeface="Play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B2CD"/>
              </a:buClr>
              <a:buSzPts val="1200"/>
              <a:buFont typeface="Play"/>
              <a:buNone/>
              <a:defRPr sz="1200" b="0" i="0" u="none" strike="noStrike" cap="none">
                <a:solidFill>
                  <a:srgbClr val="33B2CD"/>
                </a:solidFill>
                <a:latin typeface="Play"/>
                <a:ea typeface="Play"/>
                <a:cs typeface="Play"/>
                <a:sym typeface="Play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B2CD"/>
              </a:buClr>
              <a:buSzPts val="1200"/>
              <a:buFont typeface="Play"/>
              <a:buNone/>
              <a:defRPr sz="1200" b="0" i="0" u="none" strike="noStrike" cap="none">
                <a:solidFill>
                  <a:srgbClr val="33B2CD"/>
                </a:solidFill>
                <a:latin typeface="Play"/>
                <a:ea typeface="Play"/>
                <a:cs typeface="Play"/>
                <a:sym typeface="Play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B2CD"/>
              </a:buClr>
              <a:buSzPts val="1200"/>
              <a:buFont typeface="Play"/>
              <a:buNone/>
              <a:defRPr sz="1200" b="0" i="0" u="none" strike="noStrike" cap="none">
                <a:solidFill>
                  <a:srgbClr val="33B2CD"/>
                </a:solidFill>
                <a:latin typeface="Play"/>
                <a:ea typeface="Play"/>
                <a:cs typeface="Play"/>
                <a:sym typeface="Play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B2CD"/>
              </a:buClr>
              <a:buSzPts val="1200"/>
              <a:buFont typeface="Play"/>
              <a:buNone/>
              <a:defRPr sz="1200" b="0" i="0" u="none" strike="noStrike" cap="none">
                <a:solidFill>
                  <a:srgbClr val="33B2CD"/>
                </a:solidFill>
                <a:latin typeface="Play"/>
                <a:ea typeface="Play"/>
                <a:cs typeface="Play"/>
                <a:sym typeface="Play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B2CD"/>
              </a:buClr>
              <a:buSzPts val="1200"/>
              <a:buFont typeface="Play"/>
              <a:buNone/>
              <a:defRPr sz="1200" b="0" i="0" u="none" strike="noStrike" cap="none">
                <a:solidFill>
                  <a:srgbClr val="33B2CD"/>
                </a:solidFill>
                <a:latin typeface="Play"/>
                <a:ea typeface="Play"/>
                <a:cs typeface="Play"/>
                <a:sym typeface="Play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B2CD"/>
              </a:buClr>
              <a:buSzPts val="1200"/>
              <a:buFont typeface="Play"/>
              <a:buNone/>
              <a:defRPr sz="1200" b="0" i="0" u="none" strike="noStrike" cap="none">
                <a:solidFill>
                  <a:srgbClr val="33B2CD"/>
                </a:solidFill>
                <a:latin typeface="Play"/>
                <a:ea typeface="Play"/>
                <a:cs typeface="Play"/>
                <a:sym typeface="Play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B2CD"/>
              </a:buClr>
              <a:buSzPts val="1200"/>
              <a:buFont typeface="Play"/>
              <a:buNone/>
              <a:defRPr sz="1200" b="0" i="0" u="none" strike="noStrike" cap="none">
                <a:solidFill>
                  <a:srgbClr val="33B2CD"/>
                </a:solidFill>
                <a:latin typeface="Play"/>
                <a:ea typeface="Play"/>
                <a:cs typeface="Play"/>
                <a:sym typeface="Play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B2CD"/>
              </a:buClr>
              <a:buSzPts val="1200"/>
              <a:buFont typeface="Play"/>
              <a:buNone/>
              <a:tabLst/>
              <a:defRPr/>
            </a:pPr>
            <a:fld id="{00000000-1234-1234-1234-123412341234}" type="slidenum">
              <a:rPr lang="fr-FR" smtClean="0">
                <a:latin typeface="Quicksand" pitchFamily="2" charset="0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33B2CD"/>
                </a:buClr>
                <a:buSzPts val="1200"/>
                <a:buFont typeface="Play"/>
                <a:buNone/>
                <a:tabLst/>
                <a:defRPr/>
              </a:pPr>
              <a:t>13</a:t>
            </a:fld>
            <a:endParaRPr kumimoji="0" lang="fr-FR" sz="1000" b="0" i="0" u="none" strike="noStrike" kern="0" cap="none" spc="0" normalizeH="0" baseline="0" noProof="0">
              <a:ln>
                <a:noFill/>
              </a:ln>
              <a:solidFill>
                <a:srgbClr val="33B2CD"/>
              </a:solidFill>
              <a:effectLst/>
              <a:uLnTx/>
              <a:uFillTx/>
              <a:latin typeface="Quicksand" pitchFamily="2" charset="0"/>
              <a:sym typeface="Play"/>
            </a:endParaRPr>
          </a:p>
        </p:txBody>
      </p:sp>
    </p:spTree>
    <p:extLst>
      <p:ext uri="{BB962C8B-B14F-4D97-AF65-F5344CB8AC3E}">
        <p14:creationId xmlns:p14="http://schemas.microsoft.com/office/powerpoint/2010/main" val="3277445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45E94A62-7F0C-951A-270A-91A9A12DFCEC}"/>
              </a:ext>
            </a:extLst>
          </p:cNvPr>
          <p:cNvGrpSpPr/>
          <p:nvPr/>
        </p:nvGrpSpPr>
        <p:grpSpPr>
          <a:xfrm>
            <a:off x="4719839" y="1302940"/>
            <a:ext cx="6193980" cy="4145931"/>
            <a:chOff x="1036275" y="1918786"/>
            <a:chExt cx="6193980" cy="4145931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23DB72CB-6809-178D-F9E2-D41F7C47D8CD}"/>
                </a:ext>
              </a:extLst>
            </p:cNvPr>
            <p:cNvGrpSpPr/>
            <p:nvPr/>
          </p:nvGrpSpPr>
          <p:grpSpPr>
            <a:xfrm>
              <a:off x="1036275" y="1918786"/>
              <a:ext cx="5004689" cy="4145931"/>
              <a:chOff x="694692" y="1613464"/>
              <a:chExt cx="6169217" cy="5110637"/>
            </a:xfrm>
          </p:grpSpPr>
          <p:pic>
            <p:nvPicPr>
              <p:cNvPr id="9" name="Picture 8" descr="Diagram&#10;&#10;Description automatically generated">
                <a:extLst>
                  <a:ext uri="{FF2B5EF4-FFF2-40B4-BE49-F238E27FC236}">
                    <a16:creationId xmlns:a16="http://schemas.microsoft.com/office/drawing/2014/main" id="{7959F5E5-7295-FF7C-E03E-DD9C4CACFD6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20000" contrast="-4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694692" y="1931867"/>
                <a:ext cx="6169217" cy="4343129"/>
              </a:xfrm>
              <a:prstGeom prst="rect">
                <a:avLst/>
              </a:prstGeom>
            </p:spPr>
          </p:pic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35ED65EB-1F43-AA87-AA1B-7FC5F5CAB400}"/>
                  </a:ext>
                </a:extLst>
              </p:cNvPr>
              <p:cNvSpPr txBox="1"/>
              <p:nvPr/>
            </p:nvSpPr>
            <p:spPr>
              <a:xfrm>
                <a:off x="3123624" y="1613464"/>
                <a:ext cx="1147149" cy="8536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r>
                  <a:rPr kumimoji="0" lang="en-US" sz="13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Quicksand" panose="020F0502020204030204" pitchFamily="2" charset="0"/>
                    <a:cs typeface="Arial"/>
                    <a:sym typeface="Arial"/>
                  </a:rPr>
                  <a:t>Liquid metal port</a:t>
                </a: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6667CFD-351C-BF6E-96FD-4356A041FCAC}"/>
                  </a:ext>
                </a:extLst>
              </p:cNvPr>
              <p:cNvSpPr txBox="1"/>
              <p:nvPr/>
            </p:nvSpPr>
            <p:spPr>
              <a:xfrm>
                <a:off x="3334788" y="5870469"/>
                <a:ext cx="1568470" cy="8536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r>
                  <a:rPr kumimoji="0" lang="en-US" sz="13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Quicksand" panose="020F0502020204030204" pitchFamily="2" charset="0"/>
                    <a:cs typeface="Arial"/>
                    <a:sym typeface="Arial"/>
                  </a:rPr>
                  <a:t>Deuterium – tritium plasma</a:t>
                </a:r>
              </a:p>
            </p:txBody>
          </p:sp>
          <p:cxnSp>
            <p:nvCxnSpPr>
              <p:cNvPr id="13" name="Straight Arrow Connector 12">
                <a:extLst>
                  <a:ext uri="{FF2B5EF4-FFF2-40B4-BE49-F238E27FC236}">
                    <a16:creationId xmlns:a16="http://schemas.microsoft.com/office/drawing/2014/main" id="{3CCA2EDF-0843-48A7-16ED-731D2B34BB8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615242" y="2201572"/>
                <a:ext cx="0" cy="458344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headEnd type="oval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Arrow Connector 13">
                <a:extLst>
                  <a:ext uri="{FF2B5EF4-FFF2-40B4-BE49-F238E27FC236}">
                    <a16:creationId xmlns:a16="http://schemas.microsoft.com/office/drawing/2014/main" id="{F2516AB8-D219-365C-84E4-AE12B22A308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980732" y="5413845"/>
                <a:ext cx="0" cy="433941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headEnd type="oval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1BCD9618-0554-2FF7-129B-3C02AC8E8FED}"/>
                  </a:ext>
                </a:extLst>
              </p:cNvPr>
              <p:cNvSpPr txBox="1"/>
              <p:nvPr/>
            </p:nvSpPr>
            <p:spPr>
              <a:xfrm>
                <a:off x="1698435" y="2376585"/>
                <a:ext cx="1070901" cy="3604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r>
                  <a:rPr kumimoji="0" lang="en-US" sz="13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Quicksand" panose="020F0502020204030204" pitchFamily="2" charset="0"/>
                    <a:cs typeface="Arial"/>
                    <a:sym typeface="Arial"/>
                  </a:rPr>
                  <a:t>Cryostat</a:t>
                </a:r>
              </a:p>
            </p:txBody>
          </p:sp>
          <p:cxnSp>
            <p:nvCxnSpPr>
              <p:cNvPr id="16" name="Straight Arrow Connector 15">
                <a:extLst>
                  <a:ext uri="{FF2B5EF4-FFF2-40B4-BE49-F238E27FC236}">
                    <a16:creationId xmlns:a16="http://schemas.microsoft.com/office/drawing/2014/main" id="{6FC8669F-B135-70FD-AD39-6CB8142F149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132701" y="2668973"/>
                <a:ext cx="0" cy="458344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headEnd type="oval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" name="Title 1">
              <a:extLst>
                <a:ext uri="{FF2B5EF4-FFF2-40B4-BE49-F238E27FC236}">
                  <a16:creationId xmlns:a16="http://schemas.microsoft.com/office/drawing/2014/main" id="{281D38B7-DD95-9A69-4089-B4C479DC54EE}"/>
                </a:ext>
              </a:extLst>
            </p:cNvPr>
            <p:cNvSpPr txBox="1">
              <a:spLocks/>
            </p:cNvSpPr>
            <p:nvPr/>
          </p:nvSpPr>
          <p:spPr>
            <a:xfrm>
              <a:off x="5270835" y="3864683"/>
              <a:ext cx="1959420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>
                <a:defRPr sz="1300"/>
              </a:lvl1pPr>
              <a:lvl2pPr marR="0" lvl="1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40E53"/>
                </a:buClr>
                <a:buSzPts val="1800"/>
                <a:buFont typeface="Exo"/>
                <a:buNone/>
                <a:defRPr sz="2400" b="1" i="0" u="none" strike="noStrike" cap="none">
                  <a:solidFill>
                    <a:srgbClr val="F40E53"/>
                  </a:solidFill>
                  <a:latin typeface="Exo"/>
                  <a:ea typeface="Exo"/>
                  <a:cs typeface="Exo"/>
                  <a:sym typeface="Exo"/>
                </a:defRPr>
              </a:lvl2pPr>
              <a:lvl3pPr marR="0" lvl="2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40E53"/>
                </a:buClr>
                <a:buSzPts val="1800"/>
                <a:buFont typeface="Exo"/>
                <a:buNone/>
                <a:defRPr sz="2400" b="1" i="0" u="none" strike="noStrike" cap="none">
                  <a:solidFill>
                    <a:srgbClr val="F40E53"/>
                  </a:solidFill>
                  <a:latin typeface="Exo"/>
                  <a:ea typeface="Exo"/>
                  <a:cs typeface="Exo"/>
                  <a:sym typeface="Exo"/>
                </a:defRPr>
              </a:lvl3pPr>
              <a:lvl4pPr marR="0" lvl="3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40E53"/>
                </a:buClr>
                <a:buSzPts val="1800"/>
                <a:buFont typeface="Exo"/>
                <a:buNone/>
                <a:defRPr sz="2400" b="1" i="0" u="none" strike="noStrike" cap="none">
                  <a:solidFill>
                    <a:srgbClr val="F40E53"/>
                  </a:solidFill>
                  <a:latin typeface="Exo"/>
                  <a:ea typeface="Exo"/>
                  <a:cs typeface="Exo"/>
                  <a:sym typeface="Exo"/>
                </a:defRPr>
              </a:lvl4pPr>
              <a:lvl5pPr marR="0" lvl="4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40E53"/>
                </a:buClr>
                <a:buSzPts val="1800"/>
                <a:buFont typeface="Exo"/>
                <a:buNone/>
                <a:defRPr sz="2400" b="1" i="0" u="none" strike="noStrike" cap="none">
                  <a:solidFill>
                    <a:srgbClr val="F40E53"/>
                  </a:solidFill>
                  <a:latin typeface="Exo"/>
                  <a:ea typeface="Exo"/>
                  <a:cs typeface="Exo"/>
                  <a:sym typeface="Exo"/>
                </a:defRPr>
              </a:lvl5pPr>
              <a:lvl6pPr marR="0" lvl="5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40E53"/>
                </a:buClr>
                <a:buSzPts val="1800"/>
                <a:buFont typeface="Exo"/>
                <a:buNone/>
                <a:defRPr sz="2400" b="1" i="0" u="none" strike="noStrike" cap="none">
                  <a:solidFill>
                    <a:srgbClr val="F40E53"/>
                  </a:solidFill>
                  <a:latin typeface="Exo"/>
                  <a:ea typeface="Exo"/>
                  <a:cs typeface="Exo"/>
                  <a:sym typeface="Exo"/>
                </a:defRPr>
              </a:lvl6pPr>
              <a:lvl7pPr marR="0" lvl="6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40E53"/>
                </a:buClr>
                <a:buSzPts val="1800"/>
                <a:buFont typeface="Exo"/>
                <a:buNone/>
                <a:defRPr sz="2400" b="1" i="0" u="none" strike="noStrike" cap="none">
                  <a:solidFill>
                    <a:srgbClr val="F40E53"/>
                  </a:solidFill>
                  <a:latin typeface="Exo"/>
                  <a:ea typeface="Exo"/>
                  <a:cs typeface="Exo"/>
                  <a:sym typeface="Exo"/>
                </a:defRPr>
              </a:lvl7pPr>
              <a:lvl8pPr marR="0" lvl="7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40E53"/>
                </a:buClr>
                <a:buSzPts val="1800"/>
                <a:buFont typeface="Exo"/>
                <a:buNone/>
                <a:defRPr sz="2400" b="1" i="0" u="none" strike="noStrike" cap="none">
                  <a:solidFill>
                    <a:srgbClr val="F40E53"/>
                  </a:solidFill>
                  <a:latin typeface="Exo"/>
                  <a:ea typeface="Exo"/>
                  <a:cs typeface="Exo"/>
                  <a:sym typeface="Exo"/>
                </a:defRPr>
              </a:lvl8pPr>
              <a:lvl9pPr marR="0" lvl="8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40E53"/>
                </a:buClr>
                <a:buSzPts val="1800"/>
                <a:buFont typeface="Exo"/>
                <a:buNone/>
                <a:defRPr sz="2400" b="1" i="0" u="none" strike="noStrike" cap="none">
                  <a:solidFill>
                    <a:srgbClr val="F40E53"/>
                  </a:solidFill>
                  <a:latin typeface="Exo"/>
                  <a:ea typeface="Exo"/>
                  <a:cs typeface="Exo"/>
                  <a:sym typeface="Exo"/>
                </a:defRPr>
              </a:lvl9pPr>
            </a:lstStyle>
            <a:p>
              <a:r>
                <a:rPr lang="en-US" sz="1400">
                  <a:latin typeface="Quicksand" panose="020F0502020204030204" pitchFamily="2" charset="0"/>
                </a:rPr>
                <a:t>Reactor blanket</a:t>
              </a:r>
              <a:endParaRPr lang="en-US" sz="1200">
                <a:latin typeface="Quicksand" panose="020F0502020204030204" pitchFamily="2" charset="0"/>
              </a:endParaRPr>
            </a:p>
            <a:p>
              <a:r>
                <a:rPr lang="en-US" sz="1200" i="1">
                  <a:latin typeface="Quicksand" panose="020F0502020204030204" pitchFamily="2" charset="0"/>
                </a:rPr>
                <a:t>Liquid metal + shielding</a:t>
              </a:r>
              <a:endParaRPr lang="fr-FR" sz="1200" i="1">
                <a:latin typeface="Quicksand" panose="020F0502020204030204" pitchFamily="2" charset="0"/>
              </a:endParaRPr>
            </a:p>
          </p:txBody>
        </p:sp>
        <p:cxnSp>
          <p:nvCxnSpPr>
            <p:cNvPr id="5" name="Straight Arrow Connector 4">
              <a:extLst>
                <a:ext uri="{FF2B5EF4-FFF2-40B4-BE49-F238E27FC236}">
                  <a16:creationId xmlns:a16="http://schemas.microsoft.com/office/drawing/2014/main" id="{52EA35AD-74D5-A9A0-E811-5B2FA063020D}"/>
                </a:ext>
              </a:extLst>
            </p:cNvPr>
            <p:cNvCxnSpPr>
              <a:cxnSpLocks/>
            </p:cNvCxnSpPr>
            <p:nvPr/>
          </p:nvCxnSpPr>
          <p:spPr>
            <a:xfrm>
              <a:off x="4846476" y="3996276"/>
              <a:ext cx="460630" cy="0"/>
            </a:xfrm>
            <a:prstGeom prst="straightConnector1">
              <a:avLst/>
            </a:prstGeom>
            <a:ln w="28575">
              <a:solidFill>
                <a:schemeClr val="accent5">
                  <a:lumMod val="75000"/>
                </a:schemeClr>
              </a:solidFill>
              <a:headEnd type="oval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49E54A5-5079-AC78-AFA7-7FAF4EF49E21}"/>
                </a:ext>
              </a:extLst>
            </p:cNvPr>
            <p:cNvSpPr/>
            <p:nvPr/>
          </p:nvSpPr>
          <p:spPr>
            <a:xfrm>
              <a:off x="4710318" y="3921663"/>
              <a:ext cx="251429" cy="149225"/>
            </a:xfrm>
            <a:prstGeom prst="rect">
              <a:avLst/>
            </a:prstGeom>
            <a:noFill/>
            <a:ln w="12700">
              <a:solidFill>
                <a:schemeClr val="accent5">
                  <a:lumMod val="7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Quicksand" panose="020F0502020204030204" pitchFamily="2" charset="0"/>
                <a:sym typeface="Arial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563A4527-3BD5-263E-F79C-C6C889A64987}"/>
                </a:ext>
              </a:extLst>
            </p:cNvPr>
            <p:cNvSpPr txBox="1"/>
            <p:nvPr/>
          </p:nvSpPr>
          <p:spPr>
            <a:xfrm>
              <a:off x="1480246" y="5501462"/>
              <a:ext cx="1253798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300">
                  <a:latin typeface="Quicksand" panose="020F0502020204030204" pitchFamily="2" charset="0"/>
                </a:rPr>
                <a:t>HTS magnet and structure</a:t>
              </a:r>
            </a:p>
          </p:txBody>
        </p: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818A7AD0-765B-DEFC-D79D-118EB8EC4B60}"/>
                </a:ext>
              </a:extLst>
            </p:cNvPr>
            <p:cNvCxnSpPr>
              <a:cxnSpLocks/>
            </p:cNvCxnSpPr>
            <p:nvPr/>
          </p:nvCxnSpPr>
          <p:spPr>
            <a:xfrm>
              <a:off x="2093901" y="4833292"/>
              <a:ext cx="0" cy="644143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oval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Title 1">
            <a:extLst>
              <a:ext uri="{FF2B5EF4-FFF2-40B4-BE49-F238E27FC236}">
                <a16:creationId xmlns:a16="http://schemas.microsoft.com/office/drawing/2014/main" id="{B4D7F531-20E3-CC31-D809-46CBF46E76D5}"/>
              </a:ext>
            </a:extLst>
          </p:cNvPr>
          <p:cNvSpPr txBox="1">
            <a:spLocks/>
          </p:cNvSpPr>
          <p:nvPr/>
        </p:nvSpPr>
        <p:spPr>
          <a:xfrm>
            <a:off x="442801" y="247733"/>
            <a:ext cx="11069230" cy="973828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45675" tIns="45675" rIns="45675" bIns="45675" rtlCol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Arial"/>
              <a:buNone/>
              <a:defRPr sz="3200" b="1" i="0" u="none" strike="noStrike" cap="none">
                <a:solidFill>
                  <a:srgbClr val="F40E53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dirty="0">
                <a:latin typeface="Quicksand" panose="020F0502020204030204" pitchFamily="2" charset="0"/>
              </a:rPr>
              <a:t>Overall Aim of Renaissance Fusion:  </a:t>
            </a:r>
          </a:p>
          <a:p>
            <a:pPr algn="ctr"/>
            <a:r>
              <a:rPr lang="en-US" dirty="0">
                <a:latin typeface="Quicksand" panose="020F0502020204030204" pitchFamily="2" charset="0"/>
              </a:rPr>
              <a:t>Build a compact stellarator with Liquid Metal first wall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7" name="Table 46">
                <a:extLst>
                  <a:ext uri="{FF2B5EF4-FFF2-40B4-BE49-F238E27FC236}">
                    <a16:creationId xmlns:a16="http://schemas.microsoft.com/office/drawing/2014/main" id="{B92C2E42-5263-89E3-6610-172CE707DC4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783730289"/>
                  </p:ext>
                </p:extLst>
              </p:nvPr>
            </p:nvGraphicFramePr>
            <p:xfrm>
              <a:off x="4063019" y="5394139"/>
              <a:ext cx="5254511" cy="76588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865899">
                      <a:extLst>
                        <a:ext uri="{9D8B030D-6E8A-4147-A177-3AD203B41FA5}">
                          <a16:colId xmlns:a16="http://schemas.microsoft.com/office/drawing/2014/main" val="46094200"/>
                        </a:ext>
                      </a:extLst>
                    </a:gridCol>
                    <a:gridCol w="881179">
                      <a:extLst>
                        <a:ext uri="{9D8B030D-6E8A-4147-A177-3AD203B41FA5}">
                          <a16:colId xmlns:a16="http://schemas.microsoft.com/office/drawing/2014/main" val="1767732437"/>
                        </a:ext>
                      </a:extLst>
                    </a:gridCol>
                    <a:gridCol w="1016682">
                      <a:extLst>
                        <a:ext uri="{9D8B030D-6E8A-4147-A177-3AD203B41FA5}">
                          <a16:colId xmlns:a16="http://schemas.microsoft.com/office/drawing/2014/main" val="750876817"/>
                        </a:ext>
                      </a:extLst>
                    </a:gridCol>
                    <a:gridCol w="1169966">
                      <a:extLst>
                        <a:ext uri="{9D8B030D-6E8A-4147-A177-3AD203B41FA5}">
                          <a16:colId xmlns:a16="http://schemas.microsoft.com/office/drawing/2014/main" val="1014545395"/>
                        </a:ext>
                      </a:extLst>
                    </a:gridCol>
                    <a:gridCol w="1320785">
                      <a:extLst>
                        <a:ext uri="{9D8B030D-6E8A-4147-A177-3AD203B41FA5}">
                          <a16:colId xmlns:a16="http://schemas.microsoft.com/office/drawing/2014/main" val="1255170595"/>
                        </a:ext>
                      </a:extLst>
                    </a:gridCol>
                  </a:tblGrid>
                  <a:tr h="35520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>
                              <a:solidFill>
                                <a:schemeClr val="tx1"/>
                              </a:solidFill>
                            </a:rPr>
                            <a:t>Major radius </a:t>
                          </a:r>
                          <a14:m>
                            <m:oMath xmlns:m="http://schemas.openxmlformats.org/officeDocument/2006/math">
                              <m:r>
                                <a:rPr lang="en-US" sz="12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𝑹</m:t>
                              </m:r>
                            </m:oMath>
                          </a14:m>
                          <a:endParaRPr lang="en-US" sz="120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baseline="0">
                              <a:solidFill>
                                <a:schemeClr val="tx1"/>
                              </a:solidFill>
                            </a:rPr>
                            <a:t>On axis field </a:t>
                          </a:r>
                          <a14:m>
                            <m:oMath xmlns:m="http://schemas.openxmlformats.org/officeDocument/2006/math">
                              <m:r>
                                <a:rPr lang="en-US" sz="12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𝑩</m:t>
                              </m:r>
                            </m:oMath>
                          </a14:m>
                          <a:endParaRPr lang="en-US" sz="120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b="1">
                              <a:solidFill>
                                <a:schemeClr val="tx1"/>
                              </a:solidFill>
                            </a:rPr>
                            <a:t>Aspect ratio</a:t>
                          </a:r>
                          <a14:m>
                            <m:oMath xmlns:m="http://schemas.openxmlformats.org/officeDocument/2006/math">
                              <m:r>
                                <a:rPr lang="en-US" sz="1200" b="1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2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𝑨</m:t>
                              </m:r>
                            </m:oMath>
                          </a14:m>
                          <a:endParaRPr lang="en-US" sz="120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>
                              <a:solidFill>
                                <a:schemeClr val="tx1"/>
                              </a:solidFill>
                            </a:rPr>
                            <a:t>Plasma</a:t>
                          </a:r>
                          <a:r>
                            <a:rPr lang="fr-FR" sz="1200" baseline="0">
                              <a:solidFill>
                                <a:schemeClr val="tx1"/>
                              </a:solidFill>
                            </a:rPr>
                            <a:t> volume </a:t>
                          </a:r>
                          <a14:m>
                            <m:oMath xmlns:m="http://schemas.openxmlformats.org/officeDocument/2006/math">
                              <m:r>
                                <a:rPr lang="fr-FR" sz="12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𝑽</m:t>
                              </m:r>
                            </m:oMath>
                          </a14:m>
                          <a:endParaRPr lang="en-US" sz="120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0" algn="ctr" rtl="0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>
                              <a:srgbClr val="000000"/>
                            </a:buClr>
                            <a:buFont typeface="Arial"/>
                          </a:pPr>
                          <a:r>
                            <a:rPr lang="en-US" sz="1200" b="1" i="0" u="none" strike="noStrike" cap="none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  <a:sym typeface="Arial"/>
                            </a:rPr>
                            <a:t>Reactor Power </a:t>
                          </a:r>
                          <a:endParaRPr lang="en-US" sz="1200" b="1" i="1" u="none" strike="noStrike" cap="none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  <a:sym typeface="Arial"/>
                          </a:endParaRPr>
                        </a:p>
                        <a:p>
                          <a:pPr marR="0" algn="ctr" rtl="0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>
                              <a:srgbClr val="000000"/>
                            </a:buClr>
                            <a:buFont typeface="Arial"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b="1" i="1" u="none" strike="noStrike" cap="none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  <a:sym typeface="Arial"/>
                                  </a:rPr>
                                  <m:t>𝑷</m:t>
                                </m:r>
                              </m:oMath>
                            </m:oMathPara>
                          </a14:m>
                          <a:endParaRPr lang="en-US" sz="1200" b="1" i="0" u="none" strike="noStrike" cap="none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Arial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407778692"/>
                      </a:ext>
                    </a:extLst>
                  </a:tr>
                  <a:tr h="30868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>
                              <a:solidFill>
                                <a:schemeClr val="tx1"/>
                              </a:solidFill>
                            </a:rPr>
                            <a:t>3.8 m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>
                              <a:solidFill>
                                <a:schemeClr val="tx1"/>
                              </a:solidFill>
                            </a:rPr>
                            <a:t>10.2 T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>
                              <a:solidFill>
                                <a:schemeClr val="tx1"/>
                              </a:solidFill>
                            </a:rPr>
                            <a:t>4</a:t>
                          </a:r>
                          <a:r>
                            <a:rPr lang="en-US" sz="1200">
                              <a:solidFill>
                                <a:schemeClr val="tx1"/>
                              </a:solidFill>
                            </a:rPr>
                            <a:t>.1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>
                              <a:solidFill>
                                <a:schemeClr val="tx1"/>
                              </a:solidFill>
                            </a:rPr>
                            <a:t>65 m</a:t>
                          </a:r>
                          <a:r>
                            <a:rPr lang="fr-FR" sz="1200" baseline="30000">
                              <a:solidFill>
                                <a:schemeClr val="tx1"/>
                              </a:solidFill>
                            </a:rPr>
                            <a:t>3</a:t>
                          </a:r>
                          <a:endParaRPr lang="en-US" sz="1200" baseline="3000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>
                              <a:srgbClr val="000000"/>
                            </a:buClr>
                            <a:buSzTx/>
                            <a:buFont typeface="Arial"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US" sz="1200" b="0" i="0" u="none" strike="noStrike" cap="none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  <a:sym typeface="Arial"/>
                                </a:rPr>
                                <m:t>1 </m:t>
                              </m:r>
                              <m:r>
                                <m:rPr>
                                  <m:sty m:val="p"/>
                                </m:rPr>
                                <a:rPr lang="en-US" sz="1200" b="0" i="0" u="none" strike="noStrike" cap="none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  <a:sym typeface="Arial"/>
                                </a:rPr>
                                <m:t>GW</m:t>
                              </m:r>
                            </m:oMath>
                          </a14:m>
                          <a:r>
                            <a:rPr lang="en-US" sz="1200" b="0" i="0" u="none" strike="noStrike" cap="none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  <a:sym typeface="Arial"/>
                            </a:rPr>
                            <a:t>e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24377564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7" name="Table 46">
                <a:extLst>
                  <a:ext uri="{FF2B5EF4-FFF2-40B4-BE49-F238E27FC236}">
                    <a16:creationId xmlns:a16="http://schemas.microsoft.com/office/drawing/2014/main" id="{B92C2E42-5263-89E3-6610-172CE707DC4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783730289"/>
                  </p:ext>
                </p:extLst>
              </p:nvPr>
            </p:nvGraphicFramePr>
            <p:xfrm>
              <a:off x="4063019" y="5394139"/>
              <a:ext cx="5254511" cy="76588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865899">
                      <a:extLst>
                        <a:ext uri="{9D8B030D-6E8A-4147-A177-3AD203B41FA5}">
                          <a16:colId xmlns:a16="http://schemas.microsoft.com/office/drawing/2014/main" val="46094200"/>
                        </a:ext>
                      </a:extLst>
                    </a:gridCol>
                    <a:gridCol w="881179">
                      <a:extLst>
                        <a:ext uri="{9D8B030D-6E8A-4147-A177-3AD203B41FA5}">
                          <a16:colId xmlns:a16="http://schemas.microsoft.com/office/drawing/2014/main" val="1767732437"/>
                        </a:ext>
                      </a:extLst>
                    </a:gridCol>
                    <a:gridCol w="1016682">
                      <a:extLst>
                        <a:ext uri="{9D8B030D-6E8A-4147-A177-3AD203B41FA5}">
                          <a16:colId xmlns:a16="http://schemas.microsoft.com/office/drawing/2014/main" val="750876817"/>
                        </a:ext>
                      </a:extLst>
                    </a:gridCol>
                    <a:gridCol w="1169966">
                      <a:extLst>
                        <a:ext uri="{9D8B030D-6E8A-4147-A177-3AD203B41FA5}">
                          <a16:colId xmlns:a16="http://schemas.microsoft.com/office/drawing/2014/main" val="1014545395"/>
                        </a:ext>
                      </a:extLst>
                    </a:gridCol>
                    <a:gridCol w="1320785">
                      <a:extLst>
                        <a:ext uri="{9D8B030D-6E8A-4147-A177-3AD203B41FA5}">
                          <a16:colId xmlns:a16="http://schemas.microsoft.com/office/drawing/2014/main" val="1255170595"/>
                        </a:ext>
                      </a:extLst>
                    </a:gridCol>
                  </a:tblGrid>
                  <a:tr h="4572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6"/>
                          <a:stretch>
                            <a:fillRect r="-508451" b="-7368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6"/>
                          <a:stretch>
                            <a:fillRect l="-97931" r="-397931" b="-7368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6"/>
                          <a:stretch>
                            <a:fillRect l="-171856" r="-245509" b="-7368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6"/>
                          <a:stretch>
                            <a:fillRect l="-236458" r="-113542" b="-7368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6"/>
                          <a:stretch>
                            <a:fillRect l="-297696" r="-461" b="-7368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407778692"/>
                      </a:ext>
                    </a:extLst>
                  </a:tr>
                  <a:tr h="30868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>
                              <a:solidFill>
                                <a:schemeClr val="tx1"/>
                              </a:solidFill>
                            </a:rPr>
                            <a:t>3.8 m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>
                              <a:solidFill>
                                <a:schemeClr val="tx1"/>
                              </a:solidFill>
                            </a:rPr>
                            <a:t>10.2 T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>
                              <a:solidFill>
                                <a:schemeClr val="tx1"/>
                              </a:solidFill>
                            </a:rPr>
                            <a:t>4</a:t>
                          </a:r>
                          <a:r>
                            <a:rPr lang="en-US" sz="1200">
                              <a:solidFill>
                                <a:schemeClr val="tx1"/>
                              </a:solidFill>
                            </a:rPr>
                            <a:t>.1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>
                              <a:solidFill>
                                <a:schemeClr val="tx1"/>
                              </a:solidFill>
                            </a:rPr>
                            <a:t>65 m</a:t>
                          </a:r>
                          <a:r>
                            <a:rPr lang="fr-FR" sz="1200" baseline="30000">
                              <a:solidFill>
                                <a:schemeClr val="tx1"/>
                              </a:solidFill>
                            </a:rPr>
                            <a:t>3</a:t>
                          </a:r>
                          <a:endParaRPr lang="en-US" sz="1200" baseline="3000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6"/>
                          <a:stretch>
                            <a:fillRect l="-297696" t="-149020" r="-461" b="-980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243775646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60" name="TextBox 59">
            <a:extLst>
              <a:ext uri="{FF2B5EF4-FFF2-40B4-BE49-F238E27FC236}">
                <a16:creationId xmlns:a16="http://schemas.microsoft.com/office/drawing/2014/main" id="{03938CDA-6570-4ED1-5420-C4A4AF46DAFE}"/>
              </a:ext>
            </a:extLst>
          </p:cNvPr>
          <p:cNvSpPr txBox="1"/>
          <p:nvPr/>
        </p:nvSpPr>
        <p:spPr>
          <a:xfrm>
            <a:off x="9042549" y="3708078"/>
            <a:ext cx="374254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>
                <a:solidFill>
                  <a:schemeClr val="bg1">
                    <a:lumMod val="65000"/>
                  </a:schemeClr>
                </a:solidFill>
                <a:latin typeface="Quicksand" panose="020F0502020204030204" pitchFamily="2" charset="0"/>
              </a:rPr>
              <a:t>liquid metal (Pb + Li-</a:t>
            </a:r>
            <a:r>
              <a:rPr lang="en-US" sz="1200" err="1">
                <a:solidFill>
                  <a:schemeClr val="bg1">
                    <a:lumMod val="65000"/>
                  </a:schemeClr>
                </a:solidFill>
                <a:latin typeface="Quicksand" panose="020F0502020204030204" pitchFamily="2" charset="0"/>
              </a:rPr>
              <a:t>LiH</a:t>
            </a:r>
            <a:r>
              <a:rPr lang="en-US" sz="1200">
                <a:solidFill>
                  <a:schemeClr val="bg1">
                    <a:lumMod val="65000"/>
                  </a:schemeClr>
                </a:solidFill>
                <a:latin typeface="Quicksand" panose="020F0502020204030204" pitchFamily="2" charset="0"/>
              </a:rPr>
              <a:t>)</a:t>
            </a:r>
            <a:br>
              <a:rPr lang="en-US" sz="1200">
                <a:solidFill>
                  <a:schemeClr val="bg1">
                    <a:lumMod val="65000"/>
                  </a:schemeClr>
                </a:solidFill>
                <a:latin typeface="Quicksand" panose="020F0502020204030204" pitchFamily="2" charset="0"/>
              </a:rPr>
            </a:br>
            <a:r>
              <a:rPr lang="en-US" sz="1200">
                <a:solidFill>
                  <a:schemeClr val="bg1">
                    <a:lumMod val="65000"/>
                  </a:schemeClr>
                </a:solidFill>
                <a:latin typeface="Quicksand" panose="020F0502020204030204" pitchFamily="2" charset="0"/>
              </a:rPr>
              <a:t>neutronic shielding (TiH</a:t>
            </a:r>
            <a:r>
              <a:rPr lang="en-US" sz="1200" baseline="-25000">
                <a:solidFill>
                  <a:schemeClr val="bg1">
                    <a:lumMod val="65000"/>
                  </a:schemeClr>
                </a:solidFill>
                <a:latin typeface="Quicksand" panose="020F0502020204030204" pitchFamily="2" charset="0"/>
              </a:rPr>
              <a:t>2</a:t>
            </a:r>
            <a:r>
              <a:rPr lang="en-US" sz="1200">
                <a:solidFill>
                  <a:schemeClr val="bg1">
                    <a:lumMod val="65000"/>
                  </a:schemeClr>
                </a:solidFill>
                <a:latin typeface="Quicksand" panose="020F0502020204030204" pitchFamily="2" charset="0"/>
              </a:rPr>
              <a:t>, VH</a:t>
            </a:r>
            <a:r>
              <a:rPr lang="en-US" sz="1200" baseline="-25000">
                <a:solidFill>
                  <a:schemeClr val="bg1">
                    <a:lumMod val="65000"/>
                  </a:schemeClr>
                </a:solidFill>
                <a:latin typeface="Quicksand" panose="020F0502020204030204" pitchFamily="2" charset="0"/>
              </a:rPr>
              <a:t>2</a:t>
            </a:r>
            <a:r>
              <a:rPr lang="en-US" sz="1200">
                <a:solidFill>
                  <a:schemeClr val="bg1">
                    <a:lumMod val="65000"/>
                  </a:schemeClr>
                </a:solidFill>
                <a:latin typeface="Quicksand" panose="020F0502020204030204" pitchFamily="2" charset="0"/>
              </a:rPr>
              <a:t>)</a:t>
            </a:r>
            <a:r>
              <a:rPr lang="en-US" sz="1200" baseline="-25000">
                <a:solidFill>
                  <a:schemeClr val="bg1">
                    <a:lumMod val="65000"/>
                  </a:schemeClr>
                </a:solidFill>
                <a:latin typeface="Quicksand" panose="020F0502020204030204" pitchFamily="2" charset="0"/>
              </a:rPr>
              <a:t> </a:t>
            </a:r>
            <a:endParaRPr lang="en-US" sz="1200">
              <a:solidFill>
                <a:schemeClr val="bg1">
                  <a:lumMod val="65000"/>
                </a:schemeClr>
              </a:solidFill>
              <a:latin typeface="Quicksand" panose="020F0502020204030204" pitchFamily="2" charset="0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4E78414B-AD59-F10A-E99D-E2A3E2A3219C}"/>
              </a:ext>
            </a:extLst>
          </p:cNvPr>
          <p:cNvSpPr txBox="1"/>
          <p:nvPr/>
        </p:nvSpPr>
        <p:spPr>
          <a:xfrm>
            <a:off x="1388008" y="6324301"/>
            <a:ext cx="964939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900" i="1" err="1">
                <a:solidFill>
                  <a:schemeClr val="bg1">
                    <a:lumMod val="50000"/>
                  </a:schemeClr>
                </a:solidFill>
                <a:latin typeface="Quicksand" panose="020F0502020204030204" pitchFamily="2" charset="0"/>
              </a:rPr>
              <a:t>Fama</a:t>
            </a:r>
            <a:r>
              <a:rPr lang="en-US" sz="900" i="1">
                <a:solidFill>
                  <a:schemeClr val="bg1">
                    <a:lumMod val="50000"/>
                  </a:schemeClr>
                </a:solidFill>
                <a:latin typeface="Quicksand" panose="020F0502020204030204" pitchFamily="2" charset="0"/>
              </a:rPr>
              <a:t>, F. et al. – 2022 - </a:t>
            </a:r>
            <a:r>
              <a:rPr lang="en-GB" sz="900" i="1">
                <a:solidFill>
                  <a:schemeClr val="bg1">
                    <a:lumMod val="50000"/>
                  </a:schemeClr>
                </a:solidFill>
                <a:latin typeface="Quicksand" panose="020F0502020204030204" pitchFamily="2" charset="0"/>
              </a:rPr>
              <a:t>An optimized power conversion system for a stellarator-based nuclear fusion power plant</a:t>
            </a:r>
          </a:p>
          <a:p>
            <a:pPr algn="ctr"/>
            <a:r>
              <a:rPr lang="en-GB" sz="900" i="1">
                <a:solidFill>
                  <a:schemeClr val="bg1">
                    <a:lumMod val="50000"/>
                  </a:schemeClr>
                </a:solidFill>
                <a:latin typeface="Quicksand" panose="020F0502020204030204" pitchFamily="2" charset="0"/>
              </a:rPr>
              <a:t>Prost, V., Volpe, F. A. - 2024 - Economically optimized design point of high-field stellarator power-plant</a:t>
            </a:r>
          </a:p>
          <a:p>
            <a:pPr algn="ctr"/>
            <a:r>
              <a:rPr lang="en-GB" sz="900" i="1">
                <a:solidFill>
                  <a:schemeClr val="bg1">
                    <a:lumMod val="50000"/>
                  </a:schemeClr>
                </a:solidFill>
                <a:latin typeface="Quicksand" panose="020F0502020204030204" pitchFamily="2" charset="0"/>
              </a:rPr>
              <a:t>Prost, V., Ogier-Collin, S., Volpe, F. A. - 2024 - </a:t>
            </a:r>
            <a:r>
              <a:rPr lang="en-US" sz="900" i="1">
                <a:solidFill>
                  <a:schemeClr val="bg1">
                    <a:lumMod val="50000"/>
                  </a:schemeClr>
                </a:solidFill>
                <a:latin typeface="Quicksand" panose="020F0502020204030204" pitchFamily="2" charset="0"/>
              </a:rPr>
              <a:t>Compact fusion blanket using plasma facing liquid Li-</a:t>
            </a:r>
            <a:r>
              <a:rPr lang="en-US" sz="900" i="1" err="1">
                <a:solidFill>
                  <a:schemeClr val="bg1">
                    <a:lumMod val="50000"/>
                  </a:schemeClr>
                </a:solidFill>
                <a:latin typeface="Quicksand" panose="020F0502020204030204" pitchFamily="2" charset="0"/>
              </a:rPr>
              <a:t>LiH</a:t>
            </a:r>
            <a:r>
              <a:rPr lang="en-US" sz="900" i="1">
                <a:solidFill>
                  <a:schemeClr val="bg1">
                    <a:lumMod val="50000"/>
                  </a:schemeClr>
                </a:solidFill>
                <a:latin typeface="Quicksand" panose="020F0502020204030204" pitchFamily="2" charset="0"/>
              </a:rPr>
              <a:t> walls and Pb pebbles</a:t>
            </a:r>
          </a:p>
          <a:p>
            <a:pPr algn="ctr"/>
            <a:endParaRPr lang="en-US" sz="900" i="1">
              <a:solidFill>
                <a:schemeClr val="bg1">
                  <a:lumMod val="50000"/>
                </a:schemeClr>
              </a:solidFill>
              <a:latin typeface="Quicksand" panose="020F0502020204030204" pitchFamily="2" charset="0"/>
            </a:endParaRPr>
          </a:p>
        </p:txBody>
      </p:sp>
      <p:sp>
        <p:nvSpPr>
          <p:cNvPr id="18" name="Slide Number Placeholder 3">
            <a:extLst>
              <a:ext uri="{FF2B5EF4-FFF2-40B4-BE49-F238E27FC236}">
                <a16:creationId xmlns:a16="http://schemas.microsoft.com/office/drawing/2014/main" id="{8546AA9D-0641-E898-4D21-FAA14D398CF7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11577124" y="6481872"/>
            <a:ext cx="279842" cy="2214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B2CD"/>
              </a:buClr>
              <a:buSzPts val="1200"/>
              <a:buFont typeface="Play"/>
              <a:buNone/>
              <a:defRPr sz="1000" b="0" i="0" u="none" strike="noStrike" cap="none">
                <a:solidFill>
                  <a:srgbClr val="33B2CD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Play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B2CD"/>
              </a:buClr>
              <a:buSzPts val="1200"/>
              <a:buFont typeface="Play"/>
              <a:buNone/>
              <a:defRPr sz="1200" b="0" i="0" u="none" strike="noStrike" cap="none">
                <a:solidFill>
                  <a:srgbClr val="33B2CD"/>
                </a:solidFill>
                <a:latin typeface="Play"/>
                <a:ea typeface="Play"/>
                <a:cs typeface="Play"/>
                <a:sym typeface="Play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B2CD"/>
              </a:buClr>
              <a:buSzPts val="1200"/>
              <a:buFont typeface="Play"/>
              <a:buNone/>
              <a:defRPr sz="1200" b="0" i="0" u="none" strike="noStrike" cap="none">
                <a:solidFill>
                  <a:srgbClr val="33B2CD"/>
                </a:solidFill>
                <a:latin typeface="Play"/>
                <a:ea typeface="Play"/>
                <a:cs typeface="Play"/>
                <a:sym typeface="Play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B2CD"/>
              </a:buClr>
              <a:buSzPts val="1200"/>
              <a:buFont typeface="Play"/>
              <a:buNone/>
              <a:defRPr sz="1200" b="0" i="0" u="none" strike="noStrike" cap="none">
                <a:solidFill>
                  <a:srgbClr val="33B2CD"/>
                </a:solidFill>
                <a:latin typeface="Play"/>
                <a:ea typeface="Play"/>
                <a:cs typeface="Play"/>
                <a:sym typeface="Play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B2CD"/>
              </a:buClr>
              <a:buSzPts val="1200"/>
              <a:buFont typeface="Play"/>
              <a:buNone/>
              <a:defRPr sz="1200" b="0" i="0" u="none" strike="noStrike" cap="none">
                <a:solidFill>
                  <a:srgbClr val="33B2CD"/>
                </a:solidFill>
                <a:latin typeface="Play"/>
                <a:ea typeface="Play"/>
                <a:cs typeface="Play"/>
                <a:sym typeface="Play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B2CD"/>
              </a:buClr>
              <a:buSzPts val="1200"/>
              <a:buFont typeface="Play"/>
              <a:buNone/>
              <a:defRPr sz="1200" b="0" i="0" u="none" strike="noStrike" cap="none">
                <a:solidFill>
                  <a:srgbClr val="33B2CD"/>
                </a:solidFill>
                <a:latin typeface="Play"/>
                <a:ea typeface="Play"/>
                <a:cs typeface="Play"/>
                <a:sym typeface="Play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B2CD"/>
              </a:buClr>
              <a:buSzPts val="1200"/>
              <a:buFont typeface="Play"/>
              <a:buNone/>
              <a:defRPr sz="1200" b="0" i="0" u="none" strike="noStrike" cap="none">
                <a:solidFill>
                  <a:srgbClr val="33B2CD"/>
                </a:solidFill>
                <a:latin typeface="Play"/>
                <a:ea typeface="Play"/>
                <a:cs typeface="Play"/>
                <a:sym typeface="Play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B2CD"/>
              </a:buClr>
              <a:buSzPts val="1200"/>
              <a:buFont typeface="Play"/>
              <a:buNone/>
              <a:defRPr sz="1200" b="0" i="0" u="none" strike="noStrike" cap="none">
                <a:solidFill>
                  <a:srgbClr val="33B2CD"/>
                </a:solidFill>
                <a:latin typeface="Play"/>
                <a:ea typeface="Play"/>
                <a:cs typeface="Play"/>
                <a:sym typeface="Play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B2CD"/>
              </a:buClr>
              <a:buSzPts val="1200"/>
              <a:buFont typeface="Play"/>
              <a:buNone/>
              <a:defRPr sz="1200" b="0" i="0" u="none" strike="noStrike" cap="none">
                <a:solidFill>
                  <a:srgbClr val="33B2CD"/>
                </a:solidFill>
                <a:latin typeface="Play"/>
                <a:ea typeface="Play"/>
                <a:cs typeface="Play"/>
                <a:sym typeface="Play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B2CD"/>
              </a:buClr>
              <a:buSzPts val="1200"/>
              <a:buFont typeface="Play"/>
              <a:buNone/>
              <a:tabLst/>
              <a:defRPr/>
            </a:pPr>
            <a:fld id="{00000000-1234-1234-1234-123412341234}" type="slidenum">
              <a:rPr lang="fr-FR" smtClean="0">
                <a:latin typeface="Quicksand" panose="020F0502020204030204" pitchFamily="2" charset="0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33B2CD"/>
                </a:buClr>
                <a:buSzPts val="1200"/>
                <a:buFont typeface="Play"/>
                <a:buNone/>
                <a:tabLst/>
                <a:defRPr/>
              </a:pPr>
              <a:t>2</a:t>
            </a:fld>
            <a:endParaRPr kumimoji="0" lang="fr-FR" sz="1000" b="0" i="0" u="none" strike="noStrike" kern="0" cap="none" spc="0" normalizeH="0" baseline="0" noProof="0">
              <a:ln>
                <a:noFill/>
              </a:ln>
              <a:solidFill>
                <a:srgbClr val="33B2CD"/>
              </a:solidFill>
              <a:effectLst/>
              <a:uLnTx/>
              <a:uFillTx/>
              <a:latin typeface="Quicksand" panose="020F0502020204030204" pitchFamily="2" charset="0"/>
              <a:sym typeface="Play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A4B2B83-04DA-E3F7-FBEF-9DA614B9E03F}"/>
              </a:ext>
            </a:extLst>
          </p:cNvPr>
          <p:cNvSpPr txBox="1"/>
          <p:nvPr/>
        </p:nvSpPr>
        <p:spPr>
          <a:xfrm>
            <a:off x="306839" y="1795383"/>
            <a:ext cx="4497551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Quicksand" panose="020F0502020204030204" pitchFamily="2" charset="0"/>
              <a:cs typeface="Arial"/>
              <a:sym typeface="Wingdings" panose="05000000000000000000" pitchFamily="2" charset="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b="1" i="0" u="none" strike="noStrike" kern="0" cap="none" spc="0" normalizeH="0" baseline="0" noProof="0" dirty="0">
                <a:ln>
                  <a:noFill/>
                </a:ln>
                <a:solidFill>
                  <a:srgbClr val="212121"/>
                </a:solidFill>
                <a:effectLst/>
                <a:uLnTx/>
                <a:uFillTx/>
                <a:latin typeface="Quicksand" panose="020F0502020204030204" pitchFamily="2" charset="0"/>
                <a:cs typeface="Arial"/>
                <a:sym typeface="Arial"/>
              </a:rPr>
              <a:t>Blanket functions 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Quicksand" panose="020F0502020204030204" pitchFamily="2" charset="0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Quicksand" panose="020F0502020204030204" pitchFamily="2" charset="0"/>
                <a:cs typeface="Arial"/>
                <a:sym typeface="Arial"/>
              </a:rPr>
              <a:t>1. Heat removal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1400" b="0" i="1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Quicksand" panose="020F0502020204030204" pitchFamily="2" charset="0"/>
                <a:cs typeface="Arial"/>
                <a:sym typeface="Arial"/>
              </a:rPr>
              <a:t>Extract heat from the plasma and transfer to the power conversion system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Quicksand" panose="020F0502020204030204" pitchFamily="2" charset="0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Quicksand" panose="020F0502020204030204" pitchFamily="2" charset="0"/>
                <a:cs typeface="Arial"/>
                <a:sym typeface="Arial"/>
              </a:rPr>
              <a:t>2. Tritium breeding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1400" b="0" i="1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Quicksand" panose="020F0502020204030204" pitchFamily="2" charset="0"/>
                <a:cs typeface="Arial"/>
                <a:sym typeface="Arial"/>
              </a:rPr>
              <a:t>Produce tritium to fuel the fusion reaction – tritium breeding ratio (TBR)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GB" sz="1400" b="0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Quicksand" panose="020F0502020204030204" pitchFamily="2" charset="0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Quicksand" panose="020F0502020204030204" pitchFamily="2" charset="0"/>
                <a:cs typeface="Arial"/>
                <a:sym typeface="Arial"/>
              </a:rPr>
              <a:t>3. Radiation shielding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1400" b="0" i="1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Quicksand" panose="020F0502020204030204" pitchFamily="2" charset="0"/>
                <a:cs typeface="Arial"/>
                <a:sym typeface="Arial"/>
              </a:rPr>
              <a:t>Protect </a:t>
            </a:r>
            <a:r>
              <a:rPr kumimoji="0" lang="en-GB" sz="1400" b="1" i="1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Quicksand" panose="020F0502020204030204" pitchFamily="2" charset="0"/>
                <a:cs typeface="Arial"/>
                <a:sym typeface="Arial"/>
              </a:rPr>
              <a:t>structures, coils, and environment </a:t>
            </a:r>
            <a:r>
              <a:rPr kumimoji="0" lang="en-GB" sz="1400" b="0" i="1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Quicksand" panose="020F0502020204030204" pitchFamily="2" charset="0"/>
                <a:cs typeface="Arial"/>
                <a:sym typeface="Arial"/>
              </a:rPr>
              <a:t>from radiation damages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lang="en-GB" sz="1400" i="1" dirty="0">
              <a:solidFill>
                <a:srgbClr val="FFFFFF">
                  <a:lumMod val="50000"/>
                </a:srgbClr>
              </a:solidFill>
              <a:latin typeface="Quicksand" panose="020F0502020204030204" pitchFamily="2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GB" sz="1400" b="0" i="1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Quicksand" panose="020F0502020204030204" pitchFamily="2" charset="0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911539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87DB96-81D1-53BC-BB96-AF39E36F9D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itle 1">
            <a:extLst>
              <a:ext uri="{FF2B5EF4-FFF2-40B4-BE49-F238E27FC236}">
                <a16:creationId xmlns:a16="http://schemas.microsoft.com/office/drawing/2014/main" id="{033188C0-AED4-C141-128C-8225CFFA69BE}"/>
              </a:ext>
            </a:extLst>
          </p:cNvPr>
          <p:cNvSpPr txBox="1">
            <a:spLocks/>
          </p:cNvSpPr>
          <p:nvPr/>
        </p:nvSpPr>
        <p:spPr>
          <a:xfrm>
            <a:off x="442801" y="247733"/>
            <a:ext cx="11069230" cy="973828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45675" tIns="45675" rIns="45675" bIns="45675" rtlCol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Arial"/>
              <a:buNone/>
              <a:defRPr sz="3200" b="1" i="0" u="none" strike="noStrike" cap="none">
                <a:solidFill>
                  <a:srgbClr val="F40E53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dirty="0">
                <a:latin typeface="Quicksand" panose="020F0502020204030204" pitchFamily="2" charset="0"/>
              </a:rPr>
              <a:t>1D neutronic model provided initial results but relied on simplistic cylindrical geometry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5FCFA3E9-9A6D-8F1C-1588-BCBC1C68A68B}"/>
              </a:ext>
            </a:extLst>
          </p:cNvPr>
          <p:cNvSpPr txBox="1"/>
          <p:nvPr/>
        </p:nvSpPr>
        <p:spPr>
          <a:xfrm>
            <a:off x="1388008" y="6481872"/>
            <a:ext cx="964939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>
                <a:latin typeface="Quicksand" panose="020F0502020204030204" pitchFamily="2" charset="0"/>
              </a:rPr>
              <a:t>* </a:t>
            </a:r>
            <a:r>
              <a:rPr lang="en-GB" sz="1200" i="1">
                <a:solidFill>
                  <a:schemeClr val="bg1">
                    <a:lumMod val="50000"/>
                  </a:schemeClr>
                </a:solidFill>
                <a:latin typeface="Quicksand" panose="020F0502020204030204" pitchFamily="2" charset="0"/>
              </a:rPr>
              <a:t>Prost, V., Ogier-Collin, S., Volpe, F. A. - 2024 - </a:t>
            </a:r>
            <a:r>
              <a:rPr lang="en-US" sz="1200" i="1">
                <a:solidFill>
                  <a:schemeClr val="bg1">
                    <a:lumMod val="50000"/>
                  </a:schemeClr>
                </a:solidFill>
                <a:latin typeface="Quicksand" panose="020F0502020204030204" pitchFamily="2" charset="0"/>
              </a:rPr>
              <a:t>Compact fusion blanket using plasma facing liquid Li-</a:t>
            </a:r>
            <a:r>
              <a:rPr lang="en-US" sz="1200" i="1" err="1">
                <a:solidFill>
                  <a:schemeClr val="bg1">
                    <a:lumMod val="50000"/>
                  </a:schemeClr>
                </a:solidFill>
                <a:latin typeface="Quicksand" panose="020F0502020204030204" pitchFamily="2" charset="0"/>
              </a:rPr>
              <a:t>LiH</a:t>
            </a:r>
            <a:r>
              <a:rPr lang="en-US" sz="1200" i="1">
                <a:solidFill>
                  <a:schemeClr val="bg1">
                    <a:lumMod val="50000"/>
                  </a:schemeClr>
                </a:solidFill>
                <a:latin typeface="Quicksand" panose="020F0502020204030204" pitchFamily="2" charset="0"/>
              </a:rPr>
              <a:t> walls and Pb pebbles</a:t>
            </a:r>
          </a:p>
          <a:p>
            <a:pPr algn="ctr"/>
            <a:endParaRPr lang="en-US" sz="1200" i="1">
              <a:solidFill>
                <a:schemeClr val="bg1">
                  <a:lumMod val="50000"/>
                </a:schemeClr>
              </a:solidFill>
              <a:latin typeface="Quicksand" panose="020F0502020204030204" pitchFamily="2" charset="0"/>
            </a:endParaRP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42EFF5CE-B949-B0D9-F0E9-39B60085550D}"/>
              </a:ext>
            </a:extLst>
          </p:cNvPr>
          <p:cNvCxnSpPr>
            <a:cxnSpLocks/>
          </p:cNvCxnSpPr>
          <p:nvPr/>
        </p:nvCxnSpPr>
        <p:spPr>
          <a:xfrm flipH="1">
            <a:off x="510944" y="5009440"/>
            <a:ext cx="2910986" cy="0"/>
          </a:xfrm>
          <a:prstGeom prst="straightConnector1">
            <a:avLst/>
          </a:prstGeom>
          <a:ln w="38100">
            <a:solidFill>
              <a:srgbClr val="FFC000"/>
            </a:solidFill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27" name="Picture 26" descr="Diagram of a plasma structure&#10;&#10;AI-generated content may be incorrect.">
            <a:extLst>
              <a:ext uri="{FF2B5EF4-FFF2-40B4-BE49-F238E27FC236}">
                <a16:creationId xmlns:a16="http://schemas.microsoft.com/office/drawing/2014/main" id="{60318103-CD3F-DB68-1592-2D5E029E081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944" y="1665965"/>
            <a:ext cx="4289656" cy="3250408"/>
          </a:xfrm>
          <a:prstGeom prst="rect">
            <a:avLst/>
          </a:prstGeom>
        </p:spPr>
      </p:pic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88FA843E-E6DC-4C60-D9F7-D032C642B426}"/>
              </a:ext>
            </a:extLst>
          </p:cNvPr>
          <p:cNvCxnSpPr>
            <a:cxnSpLocks/>
          </p:cNvCxnSpPr>
          <p:nvPr/>
        </p:nvCxnSpPr>
        <p:spPr>
          <a:xfrm flipH="1">
            <a:off x="8896427" y="2592030"/>
            <a:ext cx="777404" cy="0"/>
          </a:xfrm>
          <a:prstGeom prst="straightConnector1">
            <a:avLst/>
          </a:prstGeom>
          <a:ln>
            <a:solidFill>
              <a:schemeClr val="accent4"/>
            </a:solidFill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3" name="Table 32">
                <a:extLst>
                  <a:ext uri="{FF2B5EF4-FFF2-40B4-BE49-F238E27FC236}">
                    <a16:creationId xmlns:a16="http://schemas.microsoft.com/office/drawing/2014/main" id="{094D2B0D-F9A4-40C2-AFB4-DE123399012A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789337533"/>
                  </p:ext>
                </p:extLst>
              </p:nvPr>
            </p:nvGraphicFramePr>
            <p:xfrm>
              <a:off x="6849270" y="1547537"/>
              <a:ext cx="5010355" cy="37947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160229">
                      <a:extLst>
                        <a:ext uri="{9D8B030D-6E8A-4147-A177-3AD203B41FA5}">
                          <a16:colId xmlns:a16="http://schemas.microsoft.com/office/drawing/2014/main" val="1182019487"/>
                        </a:ext>
                      </a:extLst>
                    </a:gridCol>
                    <a:gridCol w="1389888">
                      <a:extLst>
                        <a:ext uri="{9D8B030D-6E8A-4147-A177-3AD203B41FA5}">
                          <a16:colId xmlns:a16="http://schemas.microsoft.com/office/drawing/2014/main" val="3697138085"/>
                        </a:ext>
                      </a:extLst>
                    </a:gridCol>
                    <a:gridCol w="1460238">
                      <a:extLst>
                        <a:ext uri="{9D8B030D-6E8A-4147-A177-3AD203B41FA5}">
                          <a16:colId xmlns:a16="http://schemas.microsoft.com/office/drawing/2014/main" val="660105329"/>
                        </a:ext>
                      </a:extLst>
                    </a:gridCol>
                  </a:tblGrid>
                  <a:tr h="15206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b="1" noProof="0">
                              <a:solidFill>
                                <a:sysClr val="windowText" lastClr="000000"/>
                              </a:solidFill>
                              <a:latin typeface="Quicksand"/>
                            </a:rPr>
                            <a:t>Functions and requirements</a:t>
                          </a:r>
                        </a:p>
                      </a:txBody>
                      <a:tcPr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b="1">
                              <a:solidFill>
                                <a:sysClr val="windowText" lastClr="000000"/>
                              </a:solidFill>
                              <a:latin typeface="Quicksand"/>
                            </a:rPr>
                            <a:t>Targets</a:t>
                          </a:r>
                        </a:p>
                      </a:txBody>
                      <a:tcPr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b="1">
                              <a:solidFill>
                                <a:sysClr val="windowText" lastClr="000000"/>
                              </a:solidFill>
                              <a:latin typeface="Quicksand"/>
                            </a:rPr>
                            <a:t>Designed</a:t>
                          </a:r>
                        </a:p>
                      </a:txBody>
                      <a:tcPr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85568900"/>
                      </a:ext>
                    </a:extLst>
                  </a:tr>
                  <a:tr h="20782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b="0" noProof="0">
                              <a:solidFill>
                                <a:sysClr val="windowText" lastClr="000000"/>
                              </a:solidFill>
                              <a:latin typeface="Quicksand"/>
                            </a:rPr>
                            <a:t>Heat removal</a:t>
                          </a:r>
                        </a:p>
                      </a:txBody>
                      <a:tcPr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>
                              <a:solidFill>
                                <a:sysClr val="windowText" lastClr="000000"/>
                              </a:solidFill>
                              <a:latin typeface="Quicksand"/>
                            </a:rPr>
                            <a:t>-</a:t>
                          </a:r>
                        </a:p>
                      </a:txBody>
                      <a:tcPr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>
                              <a:solidFill>
                                <a:sysClr val="windowText" lastClr="000000"/>
                              </a:solidFill>
                              <a:latin typeface="Quicksand"/>
                            </a:rPr>
                            <a:t>&gt; 92 % nuclear heat on LM layers</a:t>
                          </a:r>
                        </a:p>
                      </a:txBody>
                      <a:tcPr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831927802"/>
                      </a:ext>
                    </a:extLst>
                  </a:tr>
                  <a:tr h="20782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500">
                              <a:solidFill>
                                <a:sysClr val="windowText" lastClr="000000"/>
                              </a:solidFill>
                              <a:latin typeface="Quicksand"/>
                            </a:rPr>
                            <a:t>Energy multiplication</a:t>
                          </a:r>
                          <a:endParaRPr lang="en-US" sz="1500">
                            <a:solidFill>
                              <a:sysClr val="windowText" lastClr="000000"/>
                            </a:solidFill>
                            <a:latin typeface="Quicksand"/>
                          </a:endParaRPr>
                        </a:p>
                      </a:txBody>
                      <a:tcPr anchor="ctr"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500" b="0" i="1" baseline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≥</m:t>
                                </m:r>
                                <m:r>
                                  <a:rPr lang="fr-FR" sz="1500" b="0" i="1" dirty="0" smtClean="0">
                                    <a:latin typeface="Cambria Math" panose="02040503050406030204" pitchFamily="18" charset="0"/>
                                  </a:rPr>
                                  <m:t>1.</m:t>
                                </m:r>
                                <m:r>
                                  <a:rPr lang="en-US" sz="1500" b="0" i="1" dirty="0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en-US" sz="1500" b="0">
                            <a:solidFill>
                              <a:sysClr val="windowText" lastClr="000000"/>
                            </a:solidFill>
                            <a:latin typeface="Quicksand"/>
                          </a:endParaRPr>
                        </a:p>
                      </a:txBody>
                      <a:tcPr anchor="ctr"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>
                              <a:srgbClr val="000000"/>
                            </a:buClr>
                            <a:buSzTx/>
                            <a:buFont typeface="Arial"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500" b="0" i="1" u="none" strike="noStrike" cap="none" dirty="0" smtClean="0">
                                    <a:solidFill>
                                      <a:schemeClr val="dk1"/>
                                    </a:solidFill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  <a:sym typeface="Arial"/>
                                  </a:rPr>
                                  <m:t>1.1</m:t>
                                </m:r>
                              </m:oMath>
                            </m:oMathPara>
                          </a14:m>
                          <a:endParaRPr lang="en-US" sz="1500" b="0" i="0" u="none" strike="noStrike" cap="none">
                            <a:solidFill>
                              <a:schemeClr val="dk1"/>
                            </a:solidFill>
                            <a:latin typeface="Quicksand"/>
                            <a:ea typeface="+mn-ea"/>
                            <a:cs typeface="+mn-cs"/>
                            <a:sym typeface="Arial"/>
                          </a:endParaRPr>
                        </a:p>
                      </a:txBody>
                      <a:tcPr anchor="ctr"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11364167"/>
                      </a:ext>
                    </a:extLst>
                  </a:tr>
                  <a:tr h="207826">
                    <a:tc>
                      <a:txBody>
                        <a:bodyPr/>
                        <a:lstStyle/>
                        <a:p>
                          <a:pPr algn="ctr"/>
                          <a:endParaRPr lang="en-US" sz="1500" b="0" noProof="0">
                            <a:solidFill>
                              <a:sysClr val="windowText" lastClr="000000"/>
                            </a:solidFill>
                            <a:latin typeface="Quicksand"/>
                          </a:endParaRPr>
                        </a:p>
                      </a:txBody>
                      <a:tcPr anchor="ctr"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500" b="0">
                            <a:solidFill>
                              <a:sysClr val="windowText" lastClr="000000"/>
                            </a:solidFill>
                            <a:latin typeface="Quicksand"/>
                          </a:endParaRPr>
                        </a:p>
                      </a:txBody>
                      <a:tcPr anchor="ctr"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>
                              <a:srgbClr val="000000"/>
                            </a:buClr>
                            <a:buSzTx/>
                            <a:buFont typeface="Arial"/>
                            <a:buNone/>
                            <a:tabLst/>
                            <a:defRPr/>
                          </a:pPr>
                          <a:endParaRPr lang="en-US" sz="1500" b="0" i="0" u="none" strike="noStrike" cap="none">
                            <a:solidFill>
                              <a:schemeClr val="dk1"/>
                            </a:solidFill>
                            <a:latin typeface="Quicksand"/>
                            <a:ea typeface="+mn-ea"/>
                            <a:cs typeface="+mn-cs"/>
                            <a:sym typeface="Arial"/>
                          </a:endParaRPr>
                        </a:p>
                      </a:txBody>
                      <a:tcPr anchor="ctr"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991592110"/>
                      </a:ext>
                    </a:extLst>
                  </a:tr>
                  <a:tr h="20782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b="0" noProof="0">
                              <a:solidFill>
                                <a:sysClr val="windowText" lastClr="000000"/>
                              </a:solidFill>
                              <a:latin typeface="Quicksand"/>
                            </a:rPr>
                            <a:t>Tritium breeding ratio</a:t>
                          </a:r>
                        </a:p>
                      </a:txBody>
                      <a:tcPr anchor="ctr"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chemeClr val="accent5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500" b="0" i="1" baseline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≥</m:t>
                                </m:r>
                                <m:r>
                                  <a:rPr lang="fr-FR" sz="1500" b="0" i="1" dirty="0" smtClean="0">
                                    <a:latin typeface="Cambria Math" panose="02040503050406030204" pitchFamily="18" charset="0"/>
                                  </a:rPr>
                                  <m:t>1.15</m:t>
                                </m:r>
                              </m:oMath>
                            </m:oMathPara>
                          </a14:m>
                          <a:endParaRPr lang="en-US" sz="1500" b="0">
                            <a:solidFill>
                              <a:sysClr val="windowText" lastClr="000000"/>
                            </a:solidFill>
                            <a:latin typeface="Quicksand"/>
                          </a:endParaRPr>
                        </a:p>
                      </a:txBody>
                      <a:tcPr anchor="ctr"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chemeClr val="accent5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>
                              <a:srgbClr val="000000"/>
                            </a:buClr>
                            <a:buSzTx/>
                            <a:buFont typeface="Arial"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500" b="0" i="1" u="none" strike="noStrike" cap="none" dirty="0" smtClean="0">
                                    <a:solidFill>
                                      <a:schemeClr val="dk1"/>
                                    </a:solidFill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  <a:sym typeface="Arial"/>
                                  </a:rPr>
                                  <m:t>1.6</m:t>
                                </m:r>
                              </m:oMath>
                            </m:oMathPara>
                          </a14:m>
                          <a:endParaRPr lang="en-US" sz="1500" b="0" i="0" u="none" strike="noStrike" cap="none">
                            <a:solidFill>
                              <a:schemeClr val="dk1"/>
                            </a:solidFill>
                            <a:latin typeface="Quicksand"/>
                            <a:ea typeface="+mn-ea"/>
                            <a:cs typeface="+mn-cs"/>
                            <a:sym typeface="Arial"/>
                          </a:endParaRPr>
                        </a:p>
                      </a:txBody>
                      <a:tcPr anchor="ctr"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chemeClr val="accent5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095412062"/>
                      </a:ext>
                    </a:extLst>
                  </a:tr>
                  <a:tr h="207826">
                    <a:tc>
                      <a:txBody>
                        <a:bodyPr/>
                        <a:lstStyle/>
                        <a:p>
                          <a:pPr algn="ctr"/>
                          <a:endParaRPr lang="en-US" sz="1500">
                            <a:solidFill>
                              <a:sysClr val="windowText" lastClr="000000"/>
                            </a:solidFill>
                            <a:latin typeface="Quicksand"/>
                          </a:endParaRPr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500" b="0">
                            <a:solidFill>
                              <a:sysClr val="windowText" lastClr="000000"/>
                            </a:solidFill>
                            <a:latin typeface="Quicksand"/>
                          </a:endParaRPr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500">
                            <a:solidFill>
                              <a:sysClr val="windowText" lastClr="000000"/>
                            </a:solidFill>
                            <a:latin typeface="Quicksand"/>
                          </a:endParaRPr>
                        </a:p>
                      </a:txBody>
                      <a:tcPr anchor="ctr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702246018"/>
                      </a:ext>
                    </a:extLst>
                  </a:tr>
                  <a:tr h="22048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>
                              <a:solidFill>
                                <a:sysClr val="windowText" lastClr="000000"/>
                              </a:solidFill>
                              <a:latin typeface="Quicksand"/>
                            </a:rPr>
                            <a:t>Total fluence on HTS coils</a:t>
                          </a:r>
                        </a:p>
                      </a:txBody>
                      <a:tcPr anchor="ctr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>
                              <a:srgbClr val="000000"/>
                            </a:buClr>
                            <a:buSzTx/>
                            <a:buFont typeface="Arial"/>
                            <a:buNone/>
                            <a:tabLst/>
                            <a:defRPr/>
                          </a:pPr>
                          <a:r>
                            <a:rPr lang="en-GB" sz="1500" b="0">
                              <a:latin typeface="Quicksand"/>
                            </a:rPr>
                            <a:t>&lt;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5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500" b="0" i="1" smtClean="0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1500" b="0" i="1" smtClean="0">
                                      <a:latin typeface="Cambria Math" panose="02040503050406030204" pitchFamily="18" charset="0"/>
                                    </a:rPr>
                                    <m:t>19</m:t>
                                  </m:r>
                                </m:sup>
                              </m:sSup>
                              <m:r>
                                <a:rPr lang="en-US" sz="15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sz="1500" b="0" i="0" smtClean="0">
                                  <a:latin typeface="Cambria Math" panose="02040503050406030204" pitchFamily="18" charset="0"/>
                                </a:rPr>
                                <m:t>n</m:t>
                              </m:r>
                              <m:r>
                                <a:rPr lang="en-US" sz="1500" b="0" i="0" smtClean="0"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sSup>
                                <m:sSupPr>
                                  <m:ctrlPr>
                                    <a:rPr lang="en-US" sz="15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500" b="0" i="0" smtClean="0">
                                      <a:latin typeface="Cambria Math" panose="02040503050406030204" pitchFamily="18" charset="0"/>
                                    </a:rPr>
                                    <m:t>cm</m:t>
                                  </m:r>
                                </m:e>
                                <m:sup>
                                  <m:r>
                                    <a:rPr lang="en-US" sz="1500" b="0" i="0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endParaRPr lang="en-GB" sz="1500" b="0" i="0">
                            <a:latin typeface="Quicksand"/>
                          </a:endParaRPr>
                        </a:p>
                      </a:txBody>
                      <a:tcPr anchor="ctr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500" b="0" i="1" smtClean="0">
                                    <a:latin typeface="Cambria Math" panose="02040503050406030204" pitchFamily="18" charset="0"/>
                                  </a:rPr>
                                  <m:t>0.9 </m:t>
                                </m:r>
                                <m:sSup>
                                  <m:sSupPr>
                                    <m:ctrlPr>
                                      <a:rPr lang="en-US" sz="15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500" b="0" i="1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1500" b="0" i="1" smtClean="0">
                                        <a:latin typeface="Cambria Math" panose="02040503050406030204" pitchFamily="18" charset="0"/>
                                      </a:rPr>
                                      <m:t>19</m:t>
                                    </m:r>
                                  </m:sup>
                                </m:sSup>
                                <m:r>
                                  <a:rPr lang="en-US" sz="1500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1500" b="0" i="0" smtClean="0">
                                    <a:latin typeface="Cambria Math" panose="02040503050406030204" pitchFamily="18" charset="0"/>
                                  </a:rPr>
                                  <m:t>n</m:t>
                                </m:r>
                                <m:r>
                                  <a:rPr lang="en-US" sz="1500" b="0" i="0" smtClean="0"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sSup>
                                  <m:sSupPr>
                                    <m:ctrlPr>
                                      <a:rPr lang="en-US" sz="15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1500" b="0" i="0" smtClean="0">
                                        <a:latin typeface="Cambria Math" panose="02040503050406030204" pitchFamily="18" charset="0"/>
                                      </a:rPr>
                                      <m:t>cm</m:t>
                                    </m:r>
                                  </m:e>
                                  <m:sup>
                                    <m:r>
                                      <a:rPr lang="en-US" sz="1500" b="0" i="0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500">
                            <a:solidFill>
                              <a:sysClr val="windowText" lastClr="000000"/>
                            </a:solidFill>
                            <a:latin typeface="Quicksand"/>
                          </a:endParaRPr>
                        </a:p>
                      </a:txBody>
                      <a:tcPr anchor="ctr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030370443"/>
                      </a:ext>
                    </a:extLst>
                  </a:tr>
                  <a:tr h="20782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>
                              <a:solidFill>
                                <a:sysClr val="windowText" lastClr="000000"/>
                              </a:solidFill>
                              <a:latin typeface="Quicksand"/>
                            </a:rPr>
                            <a:t>LM vessel DPA</a:t>
                          </a:r>
                        </a:p>
                      </a:txBody>
                      <a:tcPr anchor="ctr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>
                              <a:srgbClr val="000000"/>
                            </a:buClr>
                            <a:buSzTx/>
                            <a:buFont typeface="Arial"/>
                            <a:buNone/>
                            <a:tabLst/>
                            <a:defRPr/>
                          </a:pPr>
                          <a:r>
                            <a:rPr lang="en-US" sz="1500" b="0" i="0" u="none" strike="noStrike" cap="none">
                              <a:solidFill>
                                <a:schemeClr val="dk1"/>
                              </a:solidFill>
                              <a:latin typeface="Quicksand"/>
                              <a:ea typeface="+mn-ea"/>
                              <a:cs typeface="+mn-cs"/>
                              <a:sym typeface="Arial"/>
                            </a:rPr>
                            <a:t>&lt; 200 DPA</a:t>
                          </a:r>
                        </a:p>
                      </a:txBody>
                      <a:tcPr anchor="ctr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>
                              <a:srgbClr val="000000"/>
                            </a:buClr>
                            <a:buSzTx/>
                            <a:buFont typeface="Arial"/>
                            <a:buNone/>
                            <a:tabLst/>
                            <a:defRPr/>
                          </a:pPr>
                          <a:r>
                            <a:rPr lang="en-US" sz="1500" b="0" i="0" u="none" strike="noStrike" cap="none">
                              <a:solidFill>
                                <a:schemeClr val="dk1"/>
                              </a:solidFill>
                              <a:latin typeface="Quicksand"/>
                              <a:ea typeface="+mn-ea"/>
                              <a:cs typeface="+mn-cs"/>
                              <a:sym typeface="Arial"/>
                            </a:rPr>
                            <a:t>~100 DPA</a:t>
                          </a:r>
                        </a:p>
                      </a:txBody>
                      <a:tcPr anchor="ctr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283111914"/>
                      </a:ext>
                    </a:extLst>
                  </a:tr>
                  <a:tr h="20782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>
                              <a:solidFill>
                                <a:sysClr val="windowText" lastClr="000000"/>
                              </a:solidFill>
                              <a:latin typeface="Quicksand"/>
                            </a:rPr>
                            <a:t>Magnet structure DPA</a:t>
                          </a:r>
                        </a:p>
                      </a:txBody>
                      <a:tcPr anchor="ctr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>
                              <a:srgbClr val="000000"/>
                            </a:buClr>
                            <a:buSzTx/>
                            <a:buFont typeface="Arial"/>
                            <a:buNone/>
                            <a:tabLst/>
                            <a:defRPr/>
                          </a:pPr>
                          <a:r>
                            <a:rPr lang="en-US" sz="1500" b="0" i="0" u="none" strike="noStrike" cap="none">
                              <a:solidFill>
                                <a:schemeClr val="dk1"/>
                              </a:solidFill>
                              <a:latin typeface="Quicksand"/>
                              <a:ea typeface="+mn-ea"/>
                              <a:cs typeface="+mn-cs"/>
                              <a:sym typeface="Arial"/>
                            </a:rPr>
                            <a:t>&lt; 200 DPA</a:t>
                          </a:r>
                        </a:p>
                      </a:txBody>
                      <a:tcPr anchor="ctr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>
                              <a:srgbClr val="000000"/>
                            </a:buClr>
                            <a:buSzTx/>
                            <a:buFont typeface="Arial"/>
                            <a:buNone/>
                            <a:tabLst/>
                            <a:defRPr/>
                          </a:pPr>
                          <a:r>
                            <a:rPr lang="en-US" sz="1500" b="0" i="0" u="none" strike="noStrike" cap="none" dirty="0">
                              <a:solidFill>
                                <a:schemeClr val="dk1"/>
                              </a:solidFill>
                              <a:latin typeface="Quicksand"/>
                              <a:ea typeface="+mn-ea"/>
                              <a:cs typeface="+mn-cs"/>
                              <a:sym typeface="Arial"/>
                            </a:rPr>
                            <a:t>&lt; 1 DPA</a:t>
                          </a:r>
                        </a:p>
                      </a:txBody>
                      <a:tcPr anchor="ctr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7663130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3" name="Table 32">
                <a:extLst>
                  <a:ext uri="{FF2B5EF4-FFF2-40B4-BE49-F238E27FC236}">
                    <a16:creationId xmlns:a16="http://schemas.microsoft.com/office/drawing/2014/main" id="{094D2B0D-F9A4-40C2-AFB4-DE123399012A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789337533"/>
                  </p:ext>
                </p:extLst>
              </p:nvPr>
            </p:nvGraphicFramePr>
            <p:xfrm>
              <a:off x="6849270" y="1547537"/>
              <a:ext cx="5010355" cy="37947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160229">
                      <a:extLst>
                        <a:ext uri="{9D8B030D-6E8A-4147-A177-3AD203B41FA5}">
                          <a16:colId xmlns:a16="http://schemas.microsoft.com/office/drawing/2014/main" val="1182019487"/>
                        </a:ext>
                      </a:extLst>
                    </a:gridCol>
                    <a:gridCol w="1389888">
                      <a:extLst>
                        <a:ext uri="{9D8B030D-6E8A-4147-A177-3AD203B41FA5}">
                          <a16:colId xmlns:a16="http://schemas.microsoft.com/office/drawing/2014/main" val="3697138085"/>
                        </a:ext>
                      </a:extLst>
                    </a:gridCol>
                    <a:gridCol w="1460238">
                      <a:extLst>
                        <a:ext uri="{9D8B030D-6E8A-4147-A177-3AD203B41FA5}">
                          <a16:colId xmlns:a16="http://schemas.microsoft.com/office/drawing/2014/main" val="660105329"/>
                        </a:ext>
                      </a:extLst>
                    </a:gridCol>
                  </a:tblGrid>
                  <a:tr h="5486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b="1" noProof="0">
                              <a:solidFill>
                                <a:sysClr val="windowText" lastClr="000000"/>
                              </a:solidFill>
                              <a:latin typeface="Quicksand"/>
                            </a:rPr>
                            <a:t>Functions and requirements</a:t>
                          </a:r>
                        </a:p>
                      </a:txBody>
                      <a:tcPr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b="1">
                              <a:solidFill>
                                <a:sysClr val="windowText" lastClr="000000"/>
                              </a:solidFill>
                              <a:latin typeface="Quicksand"/>
                            </a:rPr>
                            <a:t>Targets</a:t>
                          </a:r>
                        </a:p>
                      </a:txBody>
                      <a:tcPr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b="1">
                              <a:solidFill>
                                <a:sysClr val="windowText" lastClr="000000"/>
                              </a:solidFill>
                              <a:latin typeface="Quicksand"/>
                            </a:rPr>
                            <a:t>Designed</a:t>
                          </a:r>
                        </a:p>
                      </a:txBody>
                      <a:tcPr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85568900"/>
                      </a:ext>
                    </a:extLst>
                  </a:tr>
                  <a:tr h="7772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b="0" noProof="0">
                              <a:solidFill>
                                <a:sysClr val="windowText" lastClr="000000"/>
                              </a:solidFill>
                              <a:latin typeface="Quicksand"/>
                            </a:rPr>
                            <a:t>Heat removal</a:t>
                          </a:r>
                        </a:p>
                      </a:txBody>
                      <a:tcPr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>
                              <a:solidFill>
                                <a:sysClr val="windowText" lastClr="000000"/>
                              </a:solidFill>
                              <a:latin typeface="Quicksand"/>
                            </a:rPr>
                            <a:t>-</a:t>
                          </a:r>
                        </a:p>
                      </a:txBody>
                      <a:tcPr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>
                              <a:solidFill>
                                <a:sysClr val="windowText" lastClr="000000"/>
                              </a:solidFill>
                              <a:latin typeface="Quicksand"/>
                            </a:rPr>
                            <a:t>&gt; 92 % nuclear heat on LM layers</a:t>
                          </a:r>
                        </a:p>
                      </a:txBody>
                      <a:tcPr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831927802"/>
                      </a:ext>
                    </a:extLst>
                  </a:tr>
                  <a:tr h="3200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500">
                              <a:solidFill>
                                <a:sysClr val="windowText" lastClr="000000"/>
                              </a:solidFill>
                              <a:latin typeface="Quicksand"/>
                            </a:rPr>
                            <a:t>Energy multiplication</a:t>
                          </a:r>
                          <a:endParaRPr lang="en-US" sz="1500">
                            <a:solidFill>
                              <a:sysClr val="windowText" lastClr="000000"/>
                            </a:solidFill>
                            <a:latin typeface="Quicksand"/>
                          </a:endParaRPr>
                        </a:p>
                      </a:txBody>
                      <a:tcPr anchor="ctr"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blipFill>
                          <a:blip r:embed="rId5"/>
                          <a:stretch>
                            <a:fillRect l="-156140" t="-413208" r="-106140" b="-68490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blipFill>
                          <a:blip r:embed="rId5"/>
                          <a:stretch>
                            <a:fillRect l="-243333" t="-413208" r="-833" b="-68490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11364167"/>
                      </a:ext>
                    </a:extLst>
                  </a:tr>
                  <a:tr h="320040">
                    <a:tc>
                      <a:txBody>
                        <a:bodyPr/>
                        <a:lstStyle/>
                        <a:p>
                          <a:pPr algn="ctr"/>
                          <a:endParaRPr lang="en-US" sz="1500" b="0" noProof="0">
                            <a:solidFill>
                              <a:sysClr val="windowText" lastClr="000000"/>
                            </a:solidFill>
                            <a:latin typeface="Quicksand"/>
                          </a:endParaRPr>
                        </a:p>
                      </a:txBody>
                      <a:tcPr anchor="ctr"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500" b="0">
                            <a:solidFill>
                              <a:sysClr val="windowText" lastClr="000000"/>
                            </a:solidFill>
                            <a:latin typeface="Quicksand"/>
                          </a:endParaRPr>
                        </a:p>
                      </a:txBody>
                      <a:tcPr anchor="ctr"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>
                              <a:srgbClr val="000000"/>
                            </a:buClr>
                            <a:buSzTx/>
                            <a:buFont typeface="Arial"/>
                            <a:buNone/>
                            <a:tabLst/>
                            <a:defRPr/>
                          </a:pPr>
                          <a:endParaRPr lang="en-US" sz="1500" b="0" i="0" u="none" strike="noStrike" cap="none">
                            <a:solidFill>
                              <a:schemeClr val="dk1"/>
                            </a:solidFill>
                            <a:latin typeface="Quicksand"/>
                            <a:ea typeface="+mn-ea"/>
                            <a:cs typeface="+mn-cs"/>
                            <a:sym typeface="Arial"/>
                          </a:endParaRPr>
                        </a:p>
                      </a:txBody>
                      <a:tcPr anchor="ctr"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991592110"/>
                      </a:ext>
                    </a:extLst>
                  </a:tr>
                  <a:tr h="3200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b="0" noProof="0">
                              <a:solidFill>
                                <a:sysClr val="windowText" lastClr="000000"/>
                              </a:solidFill>
                              <a:latin typeface="Quicksand"/>
                            </a:rPr>
                            <a:t>Tritium breeding ratio</a:t>
                          </a:r>
                        </a:p>
                      </a:txBody>
                      <a:tcPr anchor="ctr"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chemeClr val="accent5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blipFill>
                          <a:blip r:embed="rId5"/>
                          <a:stretch>
                            <a:fillRect l="-156140" t="-611321" r="-106140" b="-48679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blipFill>
                          <a:blip r:embed="rId5"/>
                          <a:stretch>
                            <a:fillRect l="-243333" t="-611321" r="-833" b="-48679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095412062"/>
                      </a:ext>
                    </a:extLst>
                  </a:tr>
                  <a:tr h="320040">
                    <a:tc>
                      <a:txBody>
                        <a:bodyPr/>
                        <a:lstStyle/>
                        <a:p>
                          <a:pPr algn="ctr"/>
                          <a:endParaRPr lang="en-US" sz="1500">
                            <a:solidFill>
                              <a:sysClr val="windowText" lastClr="000000"/>
                            </a:solidFill>
                            <a:latin typeface="Quicksand"/>
                          </a:endParaRPr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500" b="0">
                            <a:solidFill>
                              <a:sysClr val="windowText" lastClr="000000"/>
                            </a:solidFill>
                            <a:latin typeface="Quicksand"/>
                          </a:endParaRPr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500">
                            <a:solidFill>
                              <a:sysClr val="windowText" lastClr="000000"/>
                            </a:solidFill>
                            <a:latin typeface="Quicksand"/>
                          </a:endParaRPr>
                        </a:p>
                      </a:txBody>
                      <a:tcPr anchor="ctr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702246018"/>
                      </a:ext>
                    </a:extLst>
                  </a:tr>
                  <a:tr h="5486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>
                              <a:solidFill>
                                <a:sysClr val="windowText" lastClr="000000"/>
                              </a:solidFill>
                              <a:latin typeface="Quicksand"/>
                            </a:rPr>
                            <a:t>Total fluence on HTS coils</a:t>
                          </a:r>
                        </a:p>
                      </a:txBody>
                      <a:tcPr anchor="ctr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5"/>
                          <a:stretch>
                            <a:fillRect l="-156140" t="-477778" r="-106140" b="-12777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5"/>
                          <a:stretch>
                            <a:fillRect l="-243333" t="-477778" r="-833" b="-12777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030370443"/>
                      </a:ext>
                    </a:extLst>
                  </a:tr>
                  <a:tr h="3200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>
                              <a:solidFill>
                                <a:sysClr val="windowText" lastClr="000000"/>
                              </a:solidFill>
                              <a:latin typeface="Quicksand"/>
                            </a:rPr>
                            <a:t>LM vessel DPA</a:t>
                          </a:r>
                        </a:p>
                      </a:txBody>
                      <a:tcPr anchor="ctr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>
                              <a:srgbClr val="000000"/>
                            </a:buClr>
                            <a:buSzTx/>
                            <a:buFont typeface="Arial"/>
                            <a:buNone/>
                            <a:tabLst/>
                            <a:defRPr/>
                          </a:pPr>
                          <a:r>
                            <a:rPr lang="en-US" sz="1500" b="0" i="0" u="none" strike="noStrike" cap="none">
                              <a:solidFill>
                                <a:schemeClr val="dk1"/>
                              </a:solidFill>
                              <a:latin typeface="Quicksand"/>
                              <a:ea typeface="+mn-ea"/>
                              <a:cs typeface="+mn-cs"/>
                              <a:sym typeface="Arial"/>
                            </a:rPr>
                            <a:t>&lt; 200 DPA</a:t>
                          </a:r>
                        </a:p>
                      </a:txBody>
                      <a:tcPr anchor="ctr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>
                              <a:srgbClr val="000000"/>
                            </a:buClr>
                            <a:buSzTx/>
                            <a:buFont typeface="Arial"/>
                            <a:buNone/>
                            <a:tabLst/>
                            <a:defRPr/>
                          </a:pPr>
                          <a:r>
                            <a:rPr lang="en-US" sz="1500" b="0" i="0" u="none" strike="noStrike" cap="none">
                              <a:solidFill>
                                <a:schemeClr val="dk1"/>
                              </a:solidFill>
                              <a:latin typeface="Quicksand"/>
                              <a:ea typeface="+mn-ea"/>
                              <a:cs typeface="+mn-cs"/>
                              <a:sym typeface="Arial"/>
                            </a:rPr>
                            <a:t>~100 DPA</a:t>
                          </a:r>
                        </a:p>
                      </a:txBody>
                      <a:tcPr anchor="ctr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283111914"/>
                      </a:ext>
                    </a:extLst>
                  </a:tr>
                  <a:tr h="3200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>
                              <a:solidFill>
                                <a:sysClr val="windowText" lastClr="000000"/>
                              </a:solidFill>
                              <a:latin typeface="Quicksand"/>
                            </a:rPr>
                            <a:t>Magnet structure DPA</a:t>
                          </a:r>
                        </a:p>
                      </a:txBody>
                      <a:tcPr anchor="ctr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>
                              <a:srgbClr val="000000"/>
                            </a:buClr>
                            <a:buSzTx/>
                            <a:buFont typeface="Arial"/>
                            <a:buNone/>
                            <a:tabLst/>
                            <a:defRPr/>
                          </a:pPr>
                          <a:r>
                            <a:rPr lang="en-US" sz="1500" b="0" i="0" u="none" strike="noStrike" cap="none">
                              <a:solidFill>
                                <a:schemeClr val="dk1"/>
                              </a:solidFill>
                              <a:latin typeface="Quicksand"/>
                              <a:ea typeface="+mn-ea"/>
                              <a:cs typeface="+mn-cs"/>
                              <a:sym typeface="Arial"/>
                            </a:rPr>
                            <a:t>&lt; 200 DPA</a:t>
                          </a:r>
                        </a:p>
                      </a:txBody>
                      <a:tcPr anchor="ctr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>
                              <a:srgbClr val="000000"/>
                            </a:buClr>
                            <a:buSzTx/>
                            <a:buFont typeface="Arial"/>
                            <a:buNone/>
                            <a:tabLst/>
                            <a:defRPr/>
                          </a:pPr>
                          <a:r>
                            <a:rPr lang="en-US" sz="1500" b="0" i="0" u="none" strike="noStrike" cap="none" dirty="0">
                              <a:solidFill>
                                <a:schemeClr val="dk1"/>
                              </a:solidFill>
                              <a:latin typeface="Quicksand"/>
                              <a:ea typeface="+mn-ea"/>
                              <a:cs typeface="+mn-cs"/>
                              <a:sym typeface="Arial"/>
                            </a:rPr>
                            <a:t>&lt; 1 DPA</a:t>
                          </a:r>
                        </a:p>
                      </a:txBody>
                      <a:tcPr anchor="ctr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76631306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34" name="TextBox 33">
            <a:extLst>
              <a:ext uri="{FF2B5EF4-FFF2-40B4-BE49-F238E27FC236}">
                <a16:creationId xmlns:a16="http://schemas.microsoft.com/office/drawing/2014/main" id="{7A2B5E07-1B55-DE9A-8F5A-9750F76EC676}"/>
              </a:ext>
            </a:extLst>
          </p:cNvPr>
          <p:cNvSpPr txBox="1"/>
          <p:nvPr/>
        </p:nvSpPr>
        <p:spPr>
          <a:xfrm rot="16200000">
            <a:off x="5982226" y="4520145"/>
            <a:ext cx="1121084" cy="5232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Quicksand" panose="020F0502020204030204" pitchFamily="2" charset="0"/>
                <a:cs typeface="Arial"/>
                <a:sym typeface="Arial"/>
              </a:rPr>
              <a:t>Neutron shielding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94DD25F7-CCAC-8DF8-7466-0A7DE926BCC2}"/>
              </a:ext>
            </a:extLst>
          </p:cNvPr>
          <p:cNvSpPr txBox="1"/>
          <p:nvPr/>
        </p:nvSpPr>
        <p:spPr>
          <a:xfrm rot="16200000">
            <a:off x="6010722" y="2388520"/>
            <a:ext cx="1064090" cy="52322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Quicksand" panose="020F0502020204030204" pitchFamily="2" charset="0"/>
                <a:cs typeface="Arial"/>
                <a:sym typeface="Arial"/>
              </a:rPr>
              <a:t>Heat extraction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483B0B2-D2AE-BA22-3D64-39C3C73C6414}"/>
              </a:ext>
            </a:extLst>
          </p:cNvPr>
          <p:cNvSpPr txBox="1"/>
          <p:nvPr/>
        </p:nvSpPr>
        <p:spPr>
          <a:xfrm>
            <a:off x="8871573" y="5514386"/>
            <a:ext cx="193626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>
                <a:latin typeface="Quicksand" panose="020F0502020204030204" pitchFamily="2" charset="0"/>
              </a:rPr>
              <a:t>Primary confinement vessel</a:t>
            </a: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137FEF1C-D37C-F377-0D97-97006488D410}"/>
              </a:ext>
            </a:extLst>
          </p:cNvPr>
          <p:cNvCxnSpPr/>
          <p:nvPr/>
        </p:nvCxnSpPr>
        <p:spPr>
          <a:xfrm flipV="1">
            <a:off x="9491575" y="5333410"/>
            <a:ext cx="0" cy="1991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211040E8-43DF-D5C4-F0D0-42C063C77960}"/>
              </a:ext>
            </a:extLst>
          </p:cNvPr>
          <p:cNvCxnSpPr>
            <a:cxnSpLocks/>
          </p:cNvCxnSpPr>
          <p:nvPr/>
        </p:nvCxnSpPr>
        <p:spPr>
          <a:xfrm flipH="1">
            <a:off x="2791405" y="2828453"/>
            <a:ext cx="479696" cy="0"/>
          </a:xfrm>
          <a:prstGeom prst="straightConnector1">
            <a:avLst/>
          </a:prstGeom>
          <a:ln w="38100">
            <a:solidFill>
              <a:srgbClr val="FFC000"/>
            </a:solidFill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E487A858-9BB6-A1AF-B8EB-AFB6A25A8058}"/>
              </a:ext>
            </a:extLst>
          </p:cNvPr>
          <p:cNvSpPr txBox="1"/>
          <p:nvPr/>
        </p:nvSpPr>
        <p:spPr>
          <a:xfrm>
            <a:off x="756344" y="1314628"/>
            <a:ext cx="312740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 err="1">
                <a:latin typeface="Quicksand" panose="020F0502020204030204" pitchFamily="2" charset="0"/>
              </a:rPr>
              <a:t>OpenMC</a:t>
            </a:r>
            <a:r>
              <a:rPr lang="en-US" b="1" dirty="0">
                <a:latin typeface="Quicksand" panose="020F0502020204030204" pitchFamily="2" charset="0"/>
              </a:rPr>
              <a:t>  - ENDF/B-VII.1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92019E3-0FAB-E1F8-E818-71DFD04FA072}"/>
              </a:ext>
            </a:extLst>
          </p:cNvPr>
          <p:cNvSpPr txBox="1"/>
          <p:nvPr/>
        </p:nvSpPr>
        <p:spPr>
          <a:xfrm>
            <a:off x="4632744" y="1846900"/>
            <a:ext cx="124815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Quicksand" panose="020F0502020204030204" pitchFamily="2" charset="0"/>
              </a:rPr>
              <a:t>R = 3.8m</a:t>
            </a:r>
          </a:p>
          <a:p>
            <a:r>
              <a:rPr lang="en-US" dirty="0">
                <a:latin typeface="Quicksand" panose="020F0502020204030204" pitchFamily="2" charset="0"/>
              </a:rPr>
              <a:t>a = 0.9m </a:t>
            </a:r>
          </a:p>
          <a:p>
            <a:r>
              <a:rPr lang="en-US" dirty="0">
                <a:latin typeface="Quicksand" panose="020F0502020204030204" pitchFamily="2" charset="0"/>
              </a:rPr>
              <a:t>A = 4.1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4A27A71-93B2-881F-C0AF-567462F63FD9}"/>
              </a:ext>
            </a:extLst>
          </p:cNvPr>
          <p:cNvSpPr txBox="1"/>
          <p:nvPr/>
        </p:nvSpPr>
        <p:spPr>
          <a:xfrm>
            <a:off x="1946304" y="4956847"/>
            <a:ext cx="124815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>
                <a:latin typeface="Quicksand" panose="020F0502020204030204" pitchFamily="2" charset="0"/>
              </a:rPr>
              <a:t>91cm</a:t>
            </a:r>
          </a:p>
        </p:txBody>
      </p:sp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1C8FCCC6-9E92-C691-2603-C115742CAE49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11577124" y="6481872"/>
            <a:ext cx="279842" cy="2214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B2CD"/>
              </a:buClr>
              <a:buSzPts val="1200"/>
              <a:buFont typeface="Play"/>
              <a:buNone/>
              <a:defRPr sz="1000" b="0" i="0" u="none" strike="noStrike" cap="none">
                <a:solidFill>
                  <a:srgbClr val="33B2CD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Play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B2CD"/>
              </a:buClr>
              <a:buSzPts val="1200"/>
              <a:buFont typeface="Play"/>
              <a:buNone/>
              <a:defRPr sz="1200" b="0" i="0" u="none" strike="noStrike" cap="none">
                <a:solidFill>
                  <a:srgbClr val="33B2CD"/>
                </a:solidFill>
                <a:latin typeface="Play"/>
                <a:ea typeface="Play"/>
                <a:cs typeface="Play"/>
                <a:sym typeface="Play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B2CD"/>
              </a:buClr>
              <a:buSzPts val="1200"/>
              <a:buFont typeface="Play"/>
              <a:buNone/>
              <a:defRPr sz="1200" b="0" i="0" u="none" strike="noStrike" cap="none">
                <a:solidFill>
                  <a:srgbClr val="33B2CD"/>
                </a:solidFill>
                <a:latin typeface="Play"/>
                <a:ea typeface="Play"/>
                <a:cs typeface="Play"/>
                <a:sym typeface="Play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B2CD"/>
              </a:buClr>
              <a:buSzPts val="1200"/>
              <a:buFont typeface="Play"/>
              <a:buNone/>
              <a:defRPr sz="1200" b="0" i="0" u="none" strike="noStrike" cap="none">
                <a:solidFill>
                  <a:srgbClr val="33B2CD"/>
                </a:solidFill>
                <a:latin typeface="Play"/>
                <a:ea typeface="Play"/>
                <a:cs typeface="Play"/>
                <a:sym typeface="Play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B2CD"/>
              </a:buClr>
              <a:buSzPts val="1200"/>
              <a:buFont typeface="Play"/>
              <a:buNone/>
              <a:defRPr sz="1200" b="0" i="0" u="none" strike="noStrike" cap="none">
                <a:solidFill>
                  <a:srgbClr val="33B2CD"/>
                </a:solidFill>
                <a:latin typeface="Play"/>
                <a:ea typeface="Play"/>
                <a:cs typeface="Play"/>
                <a:sym typeface="Play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B2CD"/>
              </a:buClr>
              <a:buSzPts val="1200"/>
              <a:buFont typeface="Play"/>
              <a:buNone/>
              <a:defRPr sz="1200" b="0" i="0" u="none" strike="noStrike" cap="none">
                <a:solidFill>
                  <a:srgbClr val="33B2CD"/>
                </a:solidFill>
                <a:latin typeface="Play"/>
                <a:ea typeface="Play"/>
                <a:cs typeface="Play"/>
                <a:sym typeface="Play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B2CD"/>
              </a:buClr>
              <a:buSzPts val="1200"/>
              <a:buFont typeface="Play"/>
              <a:buNone/>
              <a:defRPr sz="1200" b="0" i="0" u="none" strike="noStrike" cap="none">
                <a:solidFill>
                  <a:srgbClr val="33B2CD"/>
                </a:solidFill>
                <a:latin typeface="Play"/>
                <a:ea typeface="Play"/>
                <a:cs typeface="Play"/>
                <a:sym typeface="Play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B2CD"/>
              </a:buClr>
              <a:buSzPts val="1200"/>
              <a:buFont typeface="Play"/>
              <a:buNone/>
              <a:defRPr sz="1200" b="0" i="0" u="none" strike="noStrike" cap="none">
                <a:solidFill>
                  <a:srgbClr val="33B2CD"/>
                </a:solidFill>
                <a:latin typeface="Play"/>
                <a:ea typeface="Play"/>
                <a:cs typeface="Play"/>
                <a:sym typeface="Play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B2CD"/>
              </a:buClr>
              <a:buSzPts val="1200"/>
              <a:buFont typeface="Play"/>
              <a:buNone/>
              <a:defRPr sz="1200" b="0" i="0" u="none" strike="noStrike" cap="none">
                <a:solidFill>
                  <a:srgbClr val="33B2CD"/>
                </a:solidFill>
                <a:latin typeface="Play"/>
                <a:ea typeface="Play"/>
                <a:cs typeface="Play"/>
                <a:sym typeface="Play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B2CD"/>
              </a:buClr>
              <a:buSzPts val="1200"/>
              <a:buFont typeface="Play"/>
              <a:buNone/>
              <a:tabLst/>
              <a:defRPr/>
            </a:pPr>
            <a:fld id="{00000000-1234-1234-1234-123412341234}" type="slidenum">
              <a:rPr lang="fr-FR" smtClean="0">
                <a:latin typeface="Quicksand" panose="020F0502020204030204" pitchFamily="2" charset="0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33B2CD"/>
                </a:buClr>
                <a:buSzPts val="1200"/>
                <a:buFont typeface="Play"/>
                <a:buNone/>
                <a:tabLst/>
                <a:defRPr/>
              </a:pPr>
              <a:t>3</a:t>
            </a:fld>
            <a:endParaRPr kumimoji="0" lang="fr-FR" sz="1000" b="0" i="0" u="none" strike="noStrike" kern="0" cap="none" spc="0" normalizeH="0" baseline="0" noProof="0">
              <a:ln>
                <a:noFill/>
              </a:ln>
              <a:solidFill>
                <a:srgbClr val="33B2CD"/>
              </a:solidFill>
              <a:effectLst/>
              <a:uLnTx/>
              <a:uFillTx/>
              <a:latin typeface="Quicksand" panose="020F0502020204030204" pitchFamily="2" charset="0"/>
              <a:sym typeface="Play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95083D1-DEAC-2C8E-1D99-4F881BFD3526}"/>
              </a:ext>
            </a:extLst>
          </p:cNvPr>
          <p:cNvSpPr txBox="1"/>
          <p:nvPr/>
        </p:nvSpPr>
        <p:spPr>
          <a:xfrm>
            <a:off x="116707" y="5281543"/>
            <a:ext cx="5416299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u="sng" dirty="0">
                <a:effectLst/>
                <a:latin typeface="Quicksand" panose="020F0502020204030204" pitchFamily="2" charset="0"/>
              </a:rPr>
              <a:t>Limitations:</a:t>
            </a:r>
          </a:p>
          <a:p>
            <a:r>
              <a:rPr lang="en-US" sz="1800" dirty="0">
                <a:effectLst/>
                <a:latin typeface="Quicksand" panose="020F0502020204030204" pitchFamily="2" charset="0"/>
              </a:rPr>
              <a:t>- Parametric manual search/optimization (long)</a:t>
            </a:r>
            <a:br>
              <a:rPr lang="en-US" sz="1800" dirty="0">
                <a:effectLst/>
                <a:latin typeface="Quicksand" panose="020F0502020204030204" pitchFamily="2" charset="0"/>
              </a:rPr>
            </a:br>
            <a:r>
              <a:rPr lang="en-US" sz="1800" dirty="0">
                <a:effectLst/>
                <a:latin typeface="Quicksand" panose="020F0502020204030204" pitchFamily="2" charset="0"/>
              </a:rPr>
              <a:t>- 1D geometry is an initial guess but we need a more robust and generalizable tool</a:t>
            </a:r>
            <a:endParaRPr lang="en-US" dirty="0">
              <a:latin typeface="Quicksand" panose="020F0502020204030204" pitchFamily="2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5D7C694-0FDE-BEBF-6C2F-838FE61C73B2}"/>
              </a:ext>
            </a:extLst>
          </p:cNvPr>
          <p:cNvSpPr txBox="1"/>
          <p:nvPr/>
        </p:nvSpPr>
        <p:spPr>
          <a:xfrm>
            <a:off x="8396686" y="3913435"/>
            <a:ext cx="27335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>
                <a:latin typeface="Quicksand" panose="020F0502020204030204" pitchFamily="2" charset="0"/>
              </a:rPr>
              <a:t>40 years with 80% availability</a:t>
            </a:r>
          </a:p>
        </p:txBody>
      </p:sp>
    </p:spTree>
    <p:extLst>
      <p:ext uri="{BB962C8B-B14F-4D97-AF65-F5344CB8AC3E}">
        <p14:creationId xmlns:p14="http://schemas.microsoft.com/office/powerpoint/2010/main" val="23310314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itle 1">
            <a:extLst>
              <a:ext uri="{FF2B5EF4-FFF2-40B4-BE49-F238E27FC236}">
                <a16:creationId xmlns:a16="http://schemas.microsoft.com/office/drawing/2014/main" id="{B4D7F531-20E3-CC31-D809-46CBF46E76D5}"/>
              </a:ext>
            </a:extLst>
          </p:cNvPr>
          <p:cNvSpPr txBox="1">
            <a:spLocks/>
          </p:cNvSpPr>
          <p:nvPr/>
        </p:nvSpPr>
        <p:spPr>
          <a:xfrm>
            <a:off x="442801" y="247733"/>
            <a:ext cx="11069230" cy="514347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45675" tIns="45675" rIns="45675" bIns="45675" rtlCol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Arial"/>
              <a:buNone/>
              <a:defRPr sz="3200" b="1" i="0" u="none" strike="noStrike" cap="none">
                <a:solidFill>
                  <a:srgbClr val="F40E53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dirty="0">
                <a:latin typeface="Quicksand" panose="020F0502020204030204" pitchFamily="2" charset="0"/>
              </a:rPr>
              <a:t>Developed a torus shape neutronic module to be included in stellarator systems code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111E11C-9A91-EBAF-C5A8-5446BB8F798E}"/>
              </a:ext>
            </a:extLst>
          </p:cNvPr>
          <p:cNvSpPr txBox="1"/>
          <p:nvPr/>
        </p:nvSpPr>
        <p:spPr>
          <a:xfrm>
            <a:off x="376824" y="1272074"/>
            <a:ext cx="258583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400" dirty="0">
                <a:solidFill>
                  <a:srgbClr val="21419B"/>
                </a:solidFill>
                <a:latin typeface="Quicksand" panose="020F0502020204030204" pitchFamily="2" charset="0"/>
              </a:rPr>
              <a:t>Neutronic model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3312C8BC-F299-3F9D-4124-260B7A8A22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7571" y="1769039"/>
            <a:ext cx="5901320" cy="2072809"/>
          </a:xfrm>
          <a:prstGeom prst="rect">
            <a:avLst/>
          </a:prstGeom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3E253B5E-B01C-6E52-582E-C1517C1F98D6}"/>
              </a:ext>
            </a:extLst>
          </p:cNvPr>
          <p:cNvCxnSpPr>
            <a:cxnSpLocks/>
          </p:cNvCxnSpPr>
          <p:nvPr/>
        </p:nvCxnSpPr>
        <p:spPr>
          <a:xfrm flipH="1">
            <a:off x="8284315" y="2989014"/>
            <a:ext cx="731520" cy="0"/>
          </a:xfrm>
          <a:prstGeom prst="straightConnector1">
            <a:avLst/>
          </a:prstGeom>
          <a:ln>
            <a:solidFill>
              <a:schemeClr val="accent4"/>
            </a:solidFill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33492F41-E023-8339-618F-6E8923E1E969}"/>
              </a:ext>
            </a:extLst>
          </p:cNvPr>
          <p:cNvSpPr txBox="1"/>
          <p:nvPr/>
        </p:nvSpPr>
        <p:spPr>
          <a:xfrm>
            <a:off x="6243255" y="3787596"/>
            <a:ext cx="5571921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latin typeface="Quicksand" panose="020F0502020204030204" pitchFamily="2" charset="0"/>
              </a:rPr>
              <a:t>Performance:</a:t>
            </a:r>
          </a:p>
          <a:p>
            <a:pPr marL="342900" indent="-342900">
              <a:buFontTx/>
              <a:buChar char="-"/>
            </a:pPr>
            <a:r>
              <a:rPr lang="en-US" dirty="0">
                <a:latin typeface="Quicksand" panose="020F0502020204030204" pitchFamily="2" charset="0"/>
              </a:rPr>
              <a:t>Accurate evaluation of the material configuration</a:t>
            </a:r>
          </a:p>
          <a:p>
            <a:pPr marL="342900" indent="-342900">
              <a:buFontTx/>
              <a:buChar char="-"/>
            </a:pPr>
            <a:r>
              <a:rPr lang="en-US" dirty="0">
                <a:latin typeface="Quicksand" panose="020F0502020204030204" pitchFamily="2" charset="0"/>
              </a:rPr>
              <a:t>Fast evaluation of the reactor performance</a:t>
            </a:r>
          </a:p>
        </p:txBody>
      </p:sp>
      <p:sp>
        <p:nvSpPr>
          <p:cNvPr id="3" name="Right Bracket 2">
            <a:extLst>
              <a:ext uri="{FF2B5EF4-FFF2-40B4-BE49-F238E27FC236}">
                <a16:creationId xmlns:a16="http://schemas.microsoft.com/office/drawing/2014/main" id="{429CF71A-18FD-4428-37CF-EEE53288B6D9}"/>
              </a:ext>
            </a:extLst>
          </p:cNvPr>
          <p:cNvSpPr/>
          <p:nvPr/>
        </p:nvSpPr>
        <p:spPr>
          <a:xfrm>
            <a:off x="4180595" y="1994688"/>
            <a:ext cx="70957" cy="886968"/>
          </a:xfrm>
          <a:prstGeom prst="rightBracket">
            <a:avLst>
              <a:gd name="adj" fmla="val 152638"/>
            </a:avLst>
          </a:prstGeom>
          <a:ln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600">
              <a:latin typeface="Quicksand" panose="020F0502020204030204" pitchFamily="2" charset="0"/>
            </a:endParaRPr>
          </a:p>
        </p:txBody>
      </p:sp>
      <p:sp>
        <p:nvSpPr>
          <p:cNvPr id="7" name="Right Bracket 6">
            <a:extLst>
              <a:ext uri="{FF2B5EF4-FFF2-40B4-BE49-F238E27FC236}">
                <a16:creationId xmlns:a16="http://schemas.microsoft.com/office/drawing/2014/main" id="{D01D11B2-0A85-48A1-6F16-EE0886915C09}"/>
              </a:ext>
            </a:extLst>
          </p:cNvPr>
          <p:cNvSpPr/>
          <p:nvPr/>
        </p:nvSpPr>
        <p:spPr>
          <a:xfrm>
            <a:off x="4194117" y="3860064"/>
            <a:ext cx="57435" cy="1435608"/>
          </a:xfrm>
          <a:prstGeom prst="rightBracket">
            <a:avLst>
              <a:gd name="adj" fmla="val 152638"/>
            </a:avLst>
          </a:prstGeom>
          <a:ln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600">
              <a:latin typeface="Quicksand" panose="020F0502020204030204" pitchFamily="2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B626A3E-76E0-1515-1272-D71D841523C6}"/>
              </a:ext>
            </a:extLst>
          </p:cNvPr>
          <p:cNvSpPr txBox="1"/>
          <p:nvPr/>
        </p:nvSpPr>
        <p:spPr>
          <a:xfrm>
            <a:off x="4403265" y="2253506"/>
            <a:ext cx="122428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>
                <a:solidFill>
                  <a:srgbClr val="1767B2"/>
                </a:solidFill>
                <a:latin typeface="Quicksand" panose="020F0502020204030204" pitchFamily="2" charset="0"/>
              </a:rPr>
              <a:t>FIXED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5781082-AB0B-33A0-79B5-70EC368D5714}"/>
              </a:ext>
            </a:extLst>
          </p:cNvPr>
          <p:cNvSpPr txBox="1"/>
          <p:nvPr/>
        </p:nvSpPr>
        <p:spPr>
          <a:xfrm>
            <a:off x="4087614" y="4126227"/>
            <a:ext cx="185558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b="1">
                <a:solidFill>
                  <a:srgbClr val="1767B2"/>
                </a:solidFill>
                <a:latin typeface="Quicksand" panose="020F0502020204030204" pitchFamily="2" charset="0"/>
              </a:rPr>
              <a:t>CONSTRAINED TARGET PERFORMANCE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7159236-31D2-9686-963F-082E8BE2FC60}"/>
              </a:ext>
            </a:extLst>
          </p:cNvPr>
          <p:cNvSpPr txBox="1"/>
          <p:nvPr/>
        </p:nvSpPr>
        <p:spPr>
          <a:xfrm>
            <a:off x="4153951" y="2900563"/>
            <a:ext cx="185558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solidFill>
                  <a:srgbClr val="1767B2"/>
                </a:solidFill>
                <a:latin typeface="Quicksand" panose="020F0502020204030204" pitchFamily="2" charset="0"/>
              </a:rPr>
              <a:t>THICKNESS TO MINIMIZE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EFAB714-CB27-97AF-023A-F3092B8231A9}"/>
              </a:ext>
            </a:extLst>
          </p:cNvPr>
          <p:cNvSpPr txBox="1"/>
          <p:nvPr/>
        </p:nvSpPr>
        <p:spPr>
          <a:xfrm>
            <a:off x="406051" y="1769039"/>
            <a:ext cx="4642747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latin typeface="Quicksand" panose="020F0502020204030204" pitchFamily="2" charset="0"/>
              </a:rPr>
              <a:t>Input:</a:t>
            </a:r>
          </a:p>
          <a:p>
            <a:pPr marL="342900" indent="-342900">
              <a:buFontTx/>
              <a:buChar char="-"/>
            </a:pPr>
            <a:r>
              <a:rPr lang="en-US" dirty="0">
                <a:latin typeface="Quicksand" panose="020F0502020204030204" pitchFamily="2" charset="0"/>
              </a:rPr>
              <a:t>Reactor major radius</a:t>
            </a:r>
          </a:p>
          <a:p>
            <a:pPr marL="342900" indent="-342900">
              <a:buFontTx/>
              <a:buChar char="-"/>
            </a:pPr>
            <a:r>
              <a:rPr lang="en-US" dirty="0">
                <a:latin typeface="Quicksand" panose="020F0502020204030204" pitchFamily="2" charset="0"/>
              </a:rPr>
              <a:t>Reactor minor radius</a:t>
            </a:r>
          </a:p>
          <a:p>
            <a:pPr marL="342900" indent="-342900">
              <a:buFontTx/>
              <a:buChar char="-"/>
            </a:pPr>
            <a:r>
              <a:rPr lang="en-US" dirty="0">
                <a:latin typeface="Quicksand" panose="020F0502020204030204" pitchFamily="2" charset="0"/>
              </a:rPr>
              <a:t>Fusion power</a:t>
            </a:r>
          </a:p>
          <a:p>
            <a:pPr marL="342900" indent="-342900">
              <a:buFontTx/>
              <a:buChar char="-"/>
            </a:pPr>
            <a:r>
              <a:rPr lang="en-US" dirty="0">
                <a:latin typeface="Quicksand" panose="020F0502020204030204" pitchFamily="2" charset="0"/>
              </a:rPr>
              <a:t>Blanket material thicknesses</a:t>
            </a:r>
          </a:p>
          <a:p>
            <a:pPr marL="342900" indent="-342900">
              <a:buFontTx/>
              <a:buChar char="-"/>
            </a:pPr>
            <a:endParaRPr lang="en-US" b="1" dirty="0">
              <a:latin typeface="Quicksand" panose="020F0502020204030204" pitchFamily="2" charset="0"/>
            </a:endParaRPr>
          </a:p>
          <a:p>
            <a:r>
              <a:rPr lang="en-US" b="1" dirty="0">
                <a:latin typeface="Quicksand" panose="020F0502020204030204" pitchFamily="2" charset="0"/>
              </a:rPr>
              <a:t>Output:</a:t>
            </a:r>
          </a:p>
          <a:p>
            <a:pPr marL="342900" indent="-342900">
              <a:buFontTx/>
              <a:buChar char="-"/>
            </a:pPr>
            <a:r>
              <a:rPr lang="en-US" dirty="0">
                <a:latin typeface="Quicksand" panose="020F0502020204030204" pitchFamily="2" charset="0"/>
              </a:rPr>
              <a:t>Tritium breeding ratio</a:t>
            </a:r>
          </a:p>
          <a:p>
            <a:pPr marL="342900" indent="-342900">
              <a:buFontTx/>
              <a:buChar char="-"/>
            </a:pPr>
            <a:r>
              <a:rPr lang="en-US" dirty="0">
                <a:latin typeface="Quicksand" panose="020F0502020204030204" pitchFamily="2" charset="0"/>
              </a:rPr>
              <a:t>Energy multiplication</a:t>
            </a:r>
          </a:p>
          <a:p>
            <a:pPr marL="342900" indent="-342900">
              <a:buFontTx/>
              <a:buChar char="-"/>
            </a:pPr>
            <a:r>
              <a:rPr lang="en-US" dirty="0">
                <a:latin typeface="Quicksand" panose="020F0502020204030204" pitchFamily="2" charset="0"/>
              </a:rPr>
              <a:t>Power deposited in LM layer</a:t>
            </a:r>
          </a:p>
          <a:p>
            <a:pPr marL="342900" indent="-342900">
              <a:buFontTx/>
              <a:buChar char="-"/>
            </a:pPr>
            <a:r>
              <a:rPr lang="en-US" dirty="0">
                <a:latin typeface="Quicksand" panose="020F0502020204030204" pitchFamily="2" charset="0"/>
              </a:rPr>
              <a:t>Neutron flux</a:t>
            </a:r>
          </a:p>
          <a:p>
            <a:pPr marL="342900" indent="-342900">
              <a:buFontTx/>
              <a:buChar char="-"/>
            </a:pPr>
            <a:r>
              <a:rPr lang="en-US" dirty="0">
                <a:latin typeface="Quicksand" panose="020F0502020204030204" pitchFamily="2" charset="0"/>
              </a:rPr>
              <a:t>Radiation damage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45D627-DAFD-3E3C-D11A-A0D0AF4D2E1E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11577124" y="6481872"/>
            <a:ext cx="279842" cy="2214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B2CD"/>
              </a:buClr>
              <a:buSzPts val="1200"/>
              <a:buFont typeface="Play"/>
              <a:buNone/>
              <a:defRPr sz="1000" b="0" i="0" u="none" strike="noStrike" cap="none">
                <a:solidFill>
                  <a:srgbClr val="33B2CD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Play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B2CD"/>
              </a:buClr>
              <a:buSzPts val="1200"/>
              <a:buFont typeface="Play"/>
              <a:buNone/>
              <a:defRPr sz="1200" b="0" i="0" u="none" strike="noStrike" cap="none">
                <a:solidFill>
                  <a:srgbClr val="33B2CD"/>
                </a:solidFill>
                <a:latin typeface="Play"/>
                <a:ea typeface="Play"/>
                <a:cs typeface="Play"/>
                <a:sym typeface="Play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B2CD"/>
              </a:buClr>
              <a:buSzPts val="1200"/>
              <a:buFont typeface="Play"/>
              <a:buNone/>
              <a:defRPr sz="1200" b="0" i="0" u="none" strike="noStrike" cap="none">
                <a:solidFill>
                  <a:srgbClr val="33B2CD"/>
                </a:solidFill>
                <a:latin typeface="Play"/>
                <a:ea typeface="Play"/>
                <a:cs typeface="Play"/>
                <a:sym typeface="Play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B2CD"/>
              </a:buClr>
              <a:buSzPts val="1200"/>
              <a:buFont typeface="Play"/>
              <a:buNone/>
              <a:defRPr sz="1200" b="0" i="0" u="none" strike="noStrike" cap="none">
                <a:solidFill>
                  <a:srgbClr val="33B2CD"/>
                </a:solidFill>
                <a:latin typeface="Play"/>
                <a:ea typeface="Play"/>
                <a:cs typeface="Play"/>
                <a:sym typeface="Play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B2CD"/>
              </a:buClr>
              <a:buSzPts val="1200"/>
              <a:buFont typeface="Play"/>
              <a:buNone/>
              <a:defRPr sz="1200" b="0" i="0" u="none" strike="noStrike" cap="none">
                <a:solidFill>
                  <a:srgbClr val="33B2CD"/>
                </a:solidFill>
                <a:latin typeface="Play"/>
                <a:ea typeface="Play"/>
                <a:cs typeface="Play"/>
                <a:sym typeface="Play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B2CD"/>
              </a:buClr>
              <a:buSzPts val="1200"/>
              <a:buFont typeface="Play"/>
              <a:buNone/>
              <a:defRPr sz="1200" b="0" i="0" u="none" strike="noStrike" cap="none">
                <a:solidFill>
                  <a:srgbClr val="33B2CD"/>
                </a:solidFill>
                <a:latin typeface="Play"/>
                <a:ea typeface="Play"/>
                <a:cs typeface="Play"/>
                <a:sym typeface="Play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B2CD"/>
              </a:buClr>
              <a:buSzPts val="1200"/>
              <a:buFont typeface="Play"/>
              <a:buNone/>
              <a:defRPr sz="1200" b="0" i="0" u="none" strike="noStrike" cap="none">
                <a:solidFill>
                  <a:srgbClr val="33B2CD"/>
                </a:solidFill>
                <a:latin typeface="Play"/>
                <a:ea typeface="Play"/>
                <a:cs typeface="Play"/>
                <a:sym typeface="Play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B2CD"/>
              </a:buClr>
              <a:buSzPts val="1200"/>
              <a:buFont typeface="Play"/>
              <a:buNone/>
              <a:defRPr sz="1200" b="0" i="0" u="none" strike="noStrike" cap="none">
                <a:solidFill>
                  <a:srgbClr val="33B2CD"/>
                </a:solidFill>
                <a:latin typeface="Play"/>
                <a:ea typeface="Play"/>
                <a:cs typeface="Play"/>
                <a:sym typeface="Play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B2CD"/>
              </a:buClr>
              <a:buSzPts val="1200"/>
              <a:buFont typeface="Play"/>
              <a:buNone/>
              <a:defRPr sz="1200" b="0" i="0" u="none" strike="noStrike" cap="none">
                <a:solidFill>
                  <a:srgbClr val="33B2CD"/>
                </a:solidFill>
                <a:latin typeface="Play"/>
                <a:ea typeface="Play"/>
                <a:cs typeface="Play"/>
                <a:sym typeface="Play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B2CD"/>
              </a:buClr>
              <a:buSzPts val="1200"/>
              <a:buFont typeface="Play"/>
              <a:buNone/>
              <a:tabLst/>
              <a:defRPr/>
            </a:pPr>
            <a:fld id="{00000000-1234-1234-1234-123412341234}" type="slidenum">
              <a:rPr lang="fr-FR" smtClean="0">
                <a:latin typeface="Quicksand" panose="020F0502020204030204" pitchFamily="2" charset="0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33B2CD"/>
                </a:buClr>
                <a:buSzPts val="1200"/>
                <a:buFont typeface="Play"/>
                <a:buNone/>
                <a:tabLst/>
                <a:defRPr/>
              </a:pPr>
              <a:t>4</a:t>
            </a:fld>
            <a:endParaRPr kumimoji="0" lang="fr-FR" sz="1000" b="0" i="0" u="none" strike="noStrike" kern="0" cap="none" spc="0" normalizeH="0" baseline="0" noProof="0">
              <a:ln>
                <a:noFill/>
              </a:ln>
              <a:solidFill>
                <a:srgbClr val="33B2CD"/>
              </a:solidFill>
              <a:effectLst/>
              <a:uLnTx/>
              <a:uFillTx/>
              <a:latin typeface="Quicksand" panose="020F0502020204030204" pitchFamily="2" charset="0"/>
              <a:sym typeface="Play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648B5B8-70B3-40B3-DB28-783DAD46D4DE}"/>
              </a:ext>
            </a:extLst>
          </p:cNvPr>
          <p:cNvSpPr txBox="1"/>
          <p:nvPr/>
        </p:nvSpPr>
        <p:spPr>
          <a:xfrm>
            <a:off x="6147571" y="1271545"/>
            <a:ext cx="590132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400" dirty="0">
                <a:solidFill>
                  <a:srgbClr val="21419B"/>
                </a:solidFill>
                <a:latin typeface="Quicksand" panose="020F0502020204030204" pitchFamily="2" charset="0"/>
              </a:rPr>
              <a:t>Neutronic module in the System Analysis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C1A054A-8EFC-F3BF-CBD0-8A54777DDAC0}"/>
              </a:ext>
            </a:extLst>
          </p:cNvPr>
          <p:cNvSpPr txBox="1"/>
          <p:nvPr/>
        </p:nvSpPr>
        <p:spPr>
          <a:xfrm>
            <a:off x="6243255" y="5007572"/>
            <a:ext cx="5571921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latin typeface="Quicksand" panose="020F0502020204030204" pitchFamily="2" charset="0"/>
              </a:rPr>
              <a:t>Solution:</a:t>
            </a:r>
          </a:p>
          <a:p>
            <a:pPr marL="342900" indent="-342900">
              <a:buFontTx/>
              <a:buChar char="-"/>
            </a:pPr>
            <a:r>
              <a:rPr lang="en-US" dirty="0">
                <a:latin typeface="Quicksand" panose="020F0502020204030204" pitchFamily="2" charset="0"/>
              </a:rPr>
              <a:t>Surrogate model for the high-fidelity neutronic model </a:t>
            </a:r>
          </a:p>
          <a:p>
            <a:pPr marL="342900" indent="-342900">
              <a:buFontTx/>
              <a:buChar char="-"/>
            </a:pPr>
            <a:r>
              <a:rPr lang="en-US" dirty="0">
                <a:latin typeface="Quicksand" panose="020F0502020204030204" pitchFamily="2" charset="0"/>
              </a:rPr>
              <a:t>Optimization loop</a:t>
            </a:r>
          </a:p>
        </p:txBody>
      </p:sp>
    </p:spTree>
    <p:extLst>
      <p:ext uri="{BB962C8B-B14F-4D97-AF65-F5344CB8AC3E}">
        <p14:creationId xmlns:p14="http://schemas.microsoft.com/office/powerpoint/2010/main" val="4294001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  <p:bldP spid="11" grpId="0"/>
      <p:bldP spid="12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38C7DC-6F38-A626-0FEA-0EAB7D23BD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97EF36D-EDBB-1B5E-920B-2B7423A81A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4507" y="1899846"/>
            <a:ext cx="1369737" cy="964321"/>
          </a:xfrm>
          <a:prstGeom prst="rect">
            <a:avLst/>
          </a:prstGeom>
        </p:spPr>
      </p:pic>
      <p:grpSp>
        <p:nvGrpSpPr>
          <p:cNvPr id="39" name="Group 38">
            <a:extLst>
              <a:ext uri="{FF2B5EF4-FFF2-40B4-BE49-F238E27FC236}">
                <a16:creationId xmlns:a16="http://schemas.microsoft.com/office/drawing/2014/main" id="{5AF7B42C-10B7-D293-677E-2068808CDE49}"/>
              </a:ext>
            </a:extLst>
          </p:cNvPr>
          <p:cNvGrpSpPr/>
          <p:nvPr/>
        </p:nvGrpSpPr>
        <p:grpSpPr>
          <a:xfrm>
            <a:off x="834829" y="1473027"/>
            <a:ext cx="2042808" cy="4639415"/>
            <a:chOff x="3784060" y="1862868"/>
            <a:chExt cx="2042808" cy="4639415"/>
          </a:xfrm>
        </p:grpSpPr>
        <p:sp>
          <p:nvSpPr>
            <p:cNvPr id="35" name="Arrow: Down 34">
              <a:extLst>
                <a:ext uri="{FF2B5EF4-FFF2-40B4-BE49-F238E27FC236}">
                  <a16:creationId xmlns:a16="http://schemas.microsoft.com/office/drawing/2014/main" id="{97DADE12-15AD-EF5F-160A-0AC02D39DEDC}"/>
                </a:ext>
              </a:extLst>
            </p:cNvPr>
            <p:cNvSpPr/>
            <p:nvPr/>
          </p:nvSpPr>
          <p:spPr>
            <a:xfrm>
              <a:off x="4210193" y="1862868"/>
              <a:ext cx="1101734" cy="4639415"/>
            </a:xfrm>
            <a:prstGeom prst="downArrow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Quicksand" panose="020F0502020204030204" pitchFamily="2" charset="0"/>
              </a:endParaRP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BA393CA2-BE16-E378-DBC0-183B25B6670A}"/>
                </a:ext>
              </a:extLst>
            </p:cNvPr>
            <p:cNvSpPr/>
            <p:nvPr/>
          </p:nvSpPr>
          <p:spPr>
            <a:xfrm>
              <a:off x="3784060" y="2084130"/>
              <a:ext cx="2042808" cy="1052022"/>
            </a:xfrm>
            <a:prstGeom prst="rect">
              <a:avLst/>
            </a:prstGeom>
            <a:solidFill>
              <a:schemeClr val="bg1"/>
            </a:solidFill>
            <a:effectLst>
              <a:softEdge rad="12700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Quicksand" panose="020F0502020204030204" pitchFamily="2" charset="0"/>
              </a:endParaRP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190368A9-D36C-AC03-7415-7449B2D7C64D}"/>
                </a:ext>
              </a:extLst>
            </p:cNvPr>
            <p:cNvSpPr/>
            <p:nvPr/>
          </p:nvSpPr>
          <p:spPr>
            <a:xfrm>
              <a:off x="3784060" y="3357414"/>
              <a:ext cx="2042808" cy="1052022"/>
            </a:xfrm>
            <a:prstGeom prst="rect">
              <a:avLst/>
            </a:prstGeom>
            <a:solidFill>
              <a:schemeClr val="bg1"/>
            </a:solidFill>
            <a:effectLst>
              <a:softEdge rad="12700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Quicksand" panose="020F0502020204030204" pitchFamily="2" charset="0"/>
              </a:endParaRPr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42EA4124-A3D3-E68F-5255-8DBA92A87A48}"/>
                </a:ext>
              </a:extLst>
            </p:cNvPr>
            <p:cNvSpPr/>
            <p:nvPr/>
          </p:nvSpPr>
          <p:spPr>
            <a:xfrm>
              <a:off x="3784060" y="4831475"/>
              <a:ext cx="2042808" cy="1052022"/>
            </a:xfrm>
            <a:prstGeom prst="rect">
              <a:avLst/>
            </a:prstGeom>
            <a:solidFill>
              <a:schemeClr val="bg1"/>
            </a:solidFill>
            <a:effectLst>
              <a:softEdge rad="12700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Quicksand" panose="020F0502020204030204" pitchFamily="2" charset="0"/>
              </a:endParaRPr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4566E20D-3FAE-A532-A71B-CD4B652744D5}"/>
              </a:ext>
            </a:extLst>
          </p:cNvPr>
          <p:cNvSpPr txBox="1"/>
          <p:nvPr/>
        </p:nvSpPr>
        <p:spPr>
          <a:xfrm>
            <a:off x="289195" y="314349"/>
            <a:ext cx="11613609" cy="621773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45675" tIns="45675" rIns="45675" bIns="45675" rtlCol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lang="en-US"/>
            </a:defPPr>
            <a:lvl1pPr marR="0"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Arial"/>
              <a:buNone/>
              <a:defRPr sz="3200" b="1" i="0" u="none" strike="noStrike" cap="none">
                <a:solidFill>
                  <a:srgbClr val="F40E53"/>
                </a:solidFill>
                <a:latin typeface="Quicksand" pitchFamily="2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R="0" lv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2pPr>
            <a:lvl3pPr marR="0" lvl="2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3pPr>
            <a:lvl4pPr marR="0" lvl="3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4pPr>
            <a:lvl5pPr marR="0" lvl="4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5pPr>
            <a:lvl6pPr marR="0" lvl="5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6pPr>
            <a:lvl7pPr marR="0" lvl="6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7pPr>
            <a:lvl8pPr marR="0" lvl="7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8pPr>
            <a:lvl9pPr marR="0" lvl="8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40E53"/>
              </a:buClr>
              <a:buSzPts val="18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9pPr>
          </a:lstStyle>
          <a:p>
            <a:r>
              <a:rPr lang="en-US" dirty="0"/>
              <a:t>Reduced ML model </a:t>
            </a:r>
            <a:r>
              <a:rPr lang="en-US" dirty="0" err="1"/>
              <a:t>optimisation</a:t>
            </a:r>
            <a:r>
              <a:rPr lang="en-US" dirty="0"/>
              <a:t> scheme</a:t>
            </a: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C68919AD-1DB0-0797-69BF-740953A50C19}"/>
              </a:ext>
            </a:extLst>
          </p:cNvPr>
          <p:cNvSpPr txBox="1">
            <a:spLocks/>
          </p:cNvSpPr>
          <p:nvPr/>
        </p:nvSpPr>
        <p:spPr>
          <a:xfrm>
            <a:off x="11510068" y="6471848"/>
            <a:ext cx="447236" cy="276956"/>
          </a:xfr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Clr>
                <a:srgbClr val="33B2CD"/>
              </a:buClr>
              <a:buSzPts val="1200"/>
              <a:buFont typeface="Play"/>
              <a:buNone/>
              <a:defRPr/>
            </a:pPr>
            <a:fld id="{00000000-1234-1234-1234-123412341234}" type="slidenum">
              <a:rPr lang="fr-FR" sz="1000" smtClean="0">
                <a:solidFill>
                  <a:srgbClr val="33B2CD"/>
                </a:solidFill>
                <a:latin typeface="Quicksand" panose="020F0502020204030204" pitchFamily="2" charset="0"/>
                <a:cs typeface="Arial" panose="020B0604020202020204" pitchFamily="34" charset="0"/>
                <a:sym typeface="Play"/>
              </a:rPr>
              <a:pPr algn="ctr">
                <a:buClr>
                  <a:srgbClr val="33B2CD"/>
                </a:buClr>
                <a:buSzPts val="1200"/>
                <a:buFont typeface="Play"/>
                <a:buNone/>
                <a:defRPr/>
              </a:pPr>
              <a:t>5</a:t>
            </a:fld>
            <a:endParaRPr lang="fr-FR" sz="1000">
              <a:solidFill>
                <a:srgbClr val="33B2CD"/>
              </a:solidFill>
              <a:latin typeface="Quicksand" panose="020F0502020204030204" pitchFamily="2" charset="0"/>
              <a:cs typeface="Arial" panose="020B0604020202020204" pitchFamily="34" charset="0"/>
              <a:sym typeface="Play"/>
            </a:endParaRPr>
          </a:p>
        </p:txBody>
      </p:sp>
      <p:pic>
        <p:nvPicPr>
          <p:cNvPr id="11" name="Picture 10" descr="A red circle with a white and grey hexagon in the middle&#10;&#10;Description automatically generated">
            <a:extLst>
              <a:ext uri="{FF2B5EF4-FFF2-40B4-BE49-F238E27FC236}">
                <a16:creationId xmlns:a16="http://schemas.microsoft.com/office/drawing/2014/main" id="{20EB6077-153C-8C4E-7D23-9256709771B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701" y="1846668"/>
            <a:ext cx="724711" cy="724711"/>
          </a:xfrm>
          <a:prstGeom prst="rect">
            <a:avLst/>
          </a:prstGeom>
        </p:spPr>
      </p:pic>
      <p:sp>
        <p:nvSpPr>
          <p:cNvPr id="26" name="ZoneTexte 155">
            <a:extLst>
              <a:ext uri="{FF2B5EF4-FFF2-40B4-BE49-F238E27FC236}">
                <a16:creationId xmlns:a16="http://schemas.microsoft.com/office/drawing/2014/main" id="{0A3662E5-0DDB-82B8-19D2-611155A389C4}"/>
              </a:ext>
            </a:extLst>
          </p:cNvPr>
          <p:cNvSpPr txBox="1"/>
          <p:nvPr/>
        </p:nvSpPr>
        <p:spPr>
          <a:xfrm flipH="1">
            <a:off x="1237266" y="1782301"/>
            <a:ext cx="18179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Quicksand" panose="020F0502020204030204" pitchFamily="2" charset="0"/>
              </a:rPr>
              <a:t>Neutronic simulations</a:t>
            </a:r>
            <a:br>
              <a:rPr lang="en-US" sz="1600" dirty="0">
                <a:latin typeface="Quicksand" panose="020F0502020204030204" pitchFamily="2" charset="0"/>
              </a:rPr>
            </a:br>
            <a:r>
              <a:rPr lang="en-US" sz="1600" dirty="0">
                <a:latin typeface="Quicksand" panose="020F0502020204030204" pitchFamily="2" charset="0"/>
              </a:rPr>
              <a:t>(~10-30mins)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B6463D24-AA2E-EEEA-0CBB-C0E440DBAE8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8798" y="3248112"/>
            <a:ext cx="1016518" cy="724710"/>
          </a:xfrm>
          <a:prstGeom prst="rect">
            <a:avLst/>
          </a:prstGeom>
        </p:spPr>
      </p:pic>
      <p:sp>
        <p:nvSpPr>
          <p:cNvPr id="31" name="ZoneTexte 155">
            <a:extLst>
              <a:ext uri="{FF2B5EF4-FFF2-40B4-BE49-F238E27FC236}">
                <a16:creationId xmlns:a16="http://schemas.microsoft.com/office/drawing/2014/main" id="{7D61054F-6B13-F121-ECD3-549D9DB50CDC}"/>
              </a:ext>
            </a:extLst>
          </p:cNvPr>
          <p:cNvSpPr txBox="1"/>
          <p:nvPr/>
        </p:nvSpPr>
        <p:spPr>
          <a:xfrm flipH="1">
            <a:off x="1299412" y="3334205"/>
            <a:ext cx="1817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>
                <a:latin typeface="Quicksand" panose="020F0502020204030204" pitchFamily="2" charset="0"/>
              </a:rPr>
              <a:t>Reduced ML model (~</a:t>
            </a:r>
            <a:r>
              <a:rPr lang="en-US" sz="1600" err="1">
                <a:latin typeface="Quicksand" panose="020F0502020204030204" pitchFamily="2" charset="0"/>
              </a:rPr>
              <a:t>ms</a:t>
            </a:r>
            <a:r>
              <a:rPr lang="en-US" sz="1600">
                <a:latin typeface="Quicksand" panose="020F0502020204030204" pitchFamily="2" charset="0"/>
              </a:rPr>
              <a:t>)</a:t>
            </a:r>
          </a:p>
        </p:txBody>
      </p:sp>
      <p:pic>
        <p:nvPicPr>
          <p:cNvPr id="33" name="Picture 32" descr="A magnifying glass and gear&#10;&#10;Description automatically generated">
            <a:extLst>
              <a:ext uri="{FF2B5EF4-FFF2-40B4-BE49-F238E27FC236}">
                <a16:creationId xmlns:a16="http://schemas.microsoft.com/office/drawing/2014/main" id="{F8173E60-D6B3-5A2E-0560-E0574D4326F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701" y="4613694"/>
            <a:ext cx="724710" cy="724710"/>
          </a:xfrm>
          <a:prstGeom prst="rect">
            <a:avLst/>
          </a:prstGeom>
        </p:spPr>
      </p:pic>
      <p:sp>
        <p:nvSpPr>
          <p:cNvPr id="34" name="ZoneTexte 155">
            <a:extLst>
              <a:ext uri="{FF2B5EF4-FFF2-40B4-BE49-F238E27FC236}">
                <a16:creationId xmlns:a16="http://schemas.microsoft.com/office/drawing/2014/main" id="{FE5BA37E-6F68-CE18-9C11-3BFBAE881EA9}"/>
              </a:ext>
            </a:extLst>
          </p:cNvPr>
          <p:cNvSpPr txBox="1"/>
          <p:nvPr/>
        </p:nvSpPr>
        <p:spPr>
          <a:xfrm flipH="1">
            <a:off x="1237266" y="4560550"/>
            <a:ext cx="18179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>
                <a:latin typeface="Quicksand" panose="020F0502020204030204" pitchFamily="2" charset="0"/>
              </a:rPr>
              <a:t>Genetic algorithm optimization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93BC786-C796-12AD-503C-6EC59BECCB46}"/>
              </a:ext>
            </a:extLst>
          </p:cNvPr>
          <p:cNvSpPr txBox="1"/>
          <p:nvPr/>
        </p:nvSpPr>
        <p:spPr>
          <a:xfrm>
            <a:off x="3117367" y="2820993"/>
            <a:ext cx="261069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07950" indent="0" algn="ctr">
              <a:buNone/>
            </a:pPr>
            <a:r>
              <a:rPr lang="en-US" sz="1800" b="1">
                <a:solidFill>
                  <a:srgbClr val="21419B"/>
                </a:solidFill>
                <a:latin typeface="Quicksand" panose="020F0502020204030204" pitchFamily="2" charset="0"/>
              </a:rPr>
              <a:t>Parametric Torus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30633F1-9874-6ECE-BC7A-B38BD2585618}"/>
              </a:ext>
            </a:extLst>
          </p:cNvPr>
          <p:cNvGrpSpPr/>
          <p:nvPr/>
        </p:nvGrpSpPr>
        <p:grpSpPr>
          <a:xfrm>
            <a:off x="6286756" y="1501668"/>
            <a:ext cx="3890515" cy="1927332"/>
            <a:chOff x="6096000" y="1721786"/>
            <a:chExt cx="4329920" cy="2145009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1A41A890-4B1B-50D4-0C91-E9F73131E72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rcRect l="16187" t="20202" r="14175" b="18432"/>
            <a:stretch/>
          </p:blipFill>
          <p:spPr>
            <a:xfrm>
              <a:off x="6096000" y="1854465"/>
              <a:ext cx="4329920" cy="1919638"/>
            </a:xfrm>
            <a:prstGeom prst="rect">
              <a:avLst/>
            </a:prstGeom>
          </p:spPr>
        </p:pic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42EA1C5D-1782-6DCA-1F7E-D037C72E3BBC}"/>
                </a:ext>
              </a:extLst>
            </p:cNvPr>
            <p:cNvSpPr/>
            <p:nvPr/>
          </p:nvSpPr>
          <p:spPr>
            <a:xfrm>
              <a:off x="6489392" y="2633775"/>
              <a:ext cx="932327" cy="342538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140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Quicksand" panose="020F0502020204030204" pitchFamily="2" charset="0"/>
                </a:rPr>
                <a:t>Plasma</a:t>
              </a:r>
              <a:endParaRPr lang="en-US" sz="4000" b="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Quicksand" panose="020F0502020204030204" pitchFamily="2" charset="0"/>
              </a:endParaRPr>
            </a:p>
          </p:txBody>
        </p: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E7C80007-FC4A-D9E0-935F-9343006D3141}"/>
                </a:ext>
              </a:extLst>
            </p:cNvPr>
            <p:cNvCxnSpPr>
              <a:cxnSpLocks/>
            </p:cNvCxnSpPr>
            <p:nvPr/>
          </p:nvCxnSpPr>
          <p:spPr>
            <a:xfrm>
              <a:off x="8280391" y="1721786"/>
              <a:ext cx="0" cy="2145009"/>
            </a:xfrm>
            <a:prstGeom prst="line">
              <a:avLst/>
            </a:prstGeom>
            <a:ln w="50800"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06C8E1AD-2620-4751-C383-1EBB5E2CA011}"/>
              </a:ext>
            </a:extLst>
          </p:cNvPr>
          <p:cNvGrpSpPr/>
          <p:nvPr/>
        </p:nvGrpSpPr>
        <p:grpSpPr>
          <a:xfrm>
            <a:off x="6327648" y="3749576"/>
            <a:ext cx="3751995" cy="2190210"/>
            <a:chOff x="6766573" y="2442480"/>
            <a:chExt cx="4153448" cy="2424556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0A07EE75-1B43-C957-0066-FD61AFD0D49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rcRect l="15351" t="30463" r="13241" b="28121"/>
            <a:stretch/>
          </p:blipFill>
          <p:spPr>
            <a:xfrm>
              <a:off x="6766573" y="2442480"/>
              <a:ext cx="4153448" cy="2424556"/>
            </a:xfrm>
            <a:prstGeom prst="rect">
              <a:avLst/>
            </a:prstGeom>
          </p:spPr>
        </p:pic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260363D5-43E0-E7AD-35D0-51DD3C80EEC9}"/>
                </a:ext>
              </a:extLst>
            </p:cNvPr>
            <p:cNvCxnSpPr>
              <a:cxnSpLocks/>
            </p:cNvCxnSpPr>
            <p:nvPr/>
          </p:nvCxnSpPr>
          <p:spPr>
            <a:xfrm>
              <a:off x="8843297" y="2545317"/>
              <a:ext cx="0" cy="2168466"/>
            </a:xfrm>
            <a:prstGeom prst="line">
              <a:avLst/>
            </a:prstGeom>
            <a:ln w="41275"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7F8D65E7-3F72-A199-DC27-5F3F226F1033}"/>
                </a:ext>
              </a:extLst>
            </p:cNvPr>
            <p:cNvSpPr/>
            <p:nvPr/>
          </p:nvSpPr>
          <p:spPr>
            <a:xfrm>
              <a:off x="7382438" y="3073975"/>
              <a:ext cx="487203" cy="1086545"/>
            </a:xfrm>
            <a:custGeom>
              <a:avLst/>
              <a:gdLst>
                <a:gd name="connsiteX0" fmla="*/ 448056 w 448056"/>
                <a:gd name="connsiteY0" fmla="*/ 0 h 1124712"/>
                <a:gd name="connsiteX1" fmla="*/ 0 w 448056"/>
                <a:gd name="connsiteY1" fmla="*/ 557784 h 1124712"/>
                <a:gd name="connsiteX2" fmla="*/ 429768 w 448056"/>
                <a:gd name="connsiteY2" fmla="*/ 1124712 h 1124712"/>
                <a:gd name="connsiteX3" fmla="*/ 448056 w 448056"/>
                <a:gd name="connsiteY3" fmla="*/ 0 h 1124712"/>
                <a:gd name="connsiteX0" fmla="*/ 393192 w 429768"/>
                <a:gd name="connsiteY0" fmla="*/ 0 h 1097280"/>
                <a:gd name="connsiteX1" fmla="*/ 0 w 429768"/>
                <a:gd name="connsiteY1" fmla="*/ 530352 h 1097280"/>
                <a:gd name="connsiteX2" fmla="*/ 429768 w 429768"/>
                <a:gd name="connsiteY2" fmla="*/ 1097280 h 1097280"/>
                <a:gd name="connsiteX3" fmla="*/ 393192 w 429768"/>
                <a:gd name="connsiteY3" fmla="*/ 0 h 1097280"/>
                <a:gd name="connsiteX0" fmla="*/ 393192 w 495364"/>
                <a:gd name="connsiteY0" fmla="*/ 169 h 1097449"/>
                <a:gd name="connsiteX1" fmla="*/ 0 w 495364"/>
                <a:gd name="connsiteY1" fmla="*/ 530521 h 1097449"/>
                <a:gd name="connsiteX2" fmla="*/ 429768 w 495364"/>
                <a:gd name="connsiteY2" fmla="*/ 1097449 h 1097449"/>
                <a:gd name="connsiteX3" fmla="*/ 393192 w 495364"/>
                <a:gd name="connsiteY3" fmla="*/ 169 h 1097449"/>
                <a:gd name="connsiteX0" fmla="*/ 393192 w 457200"/>
                <a:gd name="connsiteY0" fmla="*/ 12589 h 1100725"/>
                <a:gd name="connsiteX1" fmla="*/ 0 w 457200"/>
                <a:gd name="connsiteY1" fmla="*/ 542941 h 1100725"/>
                <a:gd name="connsiteX2" fmla="*/ 457200 w 457200"/>
                <a:gd name="connsiteY2" fmla="*/ 1100725 h 1100725"/>
                <a:gd name="connsiteX3" fmla="*/ 393192 w 457200"/>
                <a:gd name="connsiteY3" fmla="*/ 12589 h 1100725"/>
                <a:gd name="connsiteX0" fmla="*/ 393192 w 533436"/>
                <a:gd name="connsiteY0" fmla="*/ 12589 h 1100725"/>
                <a:gd name="connsiteX1" fmla="*/ 0 w 533436"/>
                <a:gd name="connsiteY1" fmla="*/ 542941 h 1100725"/>
                <a:gd name="connsiteX2" fmla="*/ 457200 w 533436"/>
                <a:gd name="connsiteY2" fmla="*/ 1100725 h 1100725"/>
                <a:gd name="connsiteX3" fmla="*/ 393192 w 533436"/>
                <a:gd name="connsiteY3" fmla="*/ 12589 h 1100725"/>
                <a:gd name="connsiteX0" fmla="*/ 393699 w 533943"/>
                <a:gd name="connsiteY0" fmla="*/ 17942 h 1106078"/>
                <a:gd name="connsiteX1" fmla="*/ 507 w 533943"/>
                <a:gd name="connsiteY1" fmla="*/ 548294 h 1106078"/>
                <a:gd name="connsiteX2" fmla="*/ 457707 w 533943"/>
                <a:gd name="connsiteY2" fmla="*/ 1106078 h 1106078"/>
                <a:gd name="connsiteX3" fmla="*/ 393699 w 533943"/>
                <a:gd name="connsiteY3" fmla="*/ 17942 h 1106078"/>
                <a:gd name="connsiteX0" fmla="*/ 466349 w 519669"/>
                <a:gd name="connsiteY0" fmla="*/ 12156 h 1139880"/>
                <a:gd name="connsiteX1" fmla="*/ 5 w 519669"/>
                <a:gd name="connsiteY1" fmla="*/ 569940 h 1139880"/>
                <a:gd name="connsiteX2" fmla="*/ 457205 w 519669"/>
                <a:gd name="connsiteY2" fmla="*/ 1127724 h 1139880"/>
                <a:gd name="connsiteX3" fmla="*/ 466349 w 519669"/>
                <a:gd name="connsiteY3" fmla="*/ 12156 h 1139880"/>
                <a:gd name="connsiteX0" fmla="*/ 466349 w 527016"/>
                <a:gd name="connsiteY0" fmla="*/ 18730 h 1146454"/>
                <a:gd name="connsiteX1" fmla="*/ 5 w 527016"/>
                <a:gd name="connsiteY1" fmla="*/ 576514 h 1146454"/>
                <a:gd name="connsiteX2" fmla="*/ 457205 w 527016"/>
                <a:gd name="connsiteY2" fmla="*/ 1134298 h 1146454"/>
                <a:gd name="connsiteX3" fmla="*/ 466349 w 527016"/>
                <a:gd name="connsiteY3" fmla="*/ 18730 h 1146454"/>
                <a:gd name="connsiteX0" fmla="*/ 466349 w 527016"/>
                <a:gd name="connsiteY0" fmla="*/ 18730 h 1163028"/>
                <a:gd name="connsiteX1" fmla="*/ 5 w 527016"/>
                <a:gd name="connsiteY1" fmla="*/ 576514 h 1163028"/>
                <a:gd name="connsiteX2" fmla="*/ 457205 w 527016"/>
                <a:gd name="connsiteY2" fmla="*/ 1134298 h 1163028"/>
                <a:gd name="connsiteX3" fmla="*/ 466349 w 527016"/>
                <a:gd name="connsiteY3" fmla="*/ 18730 h 1163028"/>
                <a:gd name="connsiteX0" fmla="*/ 466349 w 527016"/>
                <a:gd name="connsiteY0" fmla="*/ 24014 h 1175334"/>
                <a:gd name="connsiteX1" fmla="*/ 5 w 527016"/>
                <a:gd name="connsiteY1" fmla="*/ 581798 h 1175334"/>
                <a:gd name="connsiteX2" fmla="*/ 457205 w 527016"/>
                <a:gd name="connsiteY2" fmla="*/ 1139582 h 1175334"/>
                <a:gd name="connsiteX3" fmla="*/ 466349 w 527016"/>
                <a:gd name="connsiteY3" fmla="*/ 24014 h 1175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7016" h="1175334">
                  <a:moveTo>
                    <a:pt x="466349" y="24014"/>
                  </a:moveTo>
                  <a:cubicBezTo>
                    <a:pt x="371861" y="-96382"/>
                    <a:pt x="1529" y="258710"/>
                    <a:pt x="5" y="581798"/>
                  </a:cubicBezTo>
                  <a:cubicBezTo>
                    <a:pt x="-1519" y="904886"/>
                    <a:pt x="379481" y="1296554"/>
                    <a:pt x="457205" y="1139582"/>
                  </a:cubicBezTo>
                  <a:cubicBezTo>
                    <a:pt x="534929" y="982610"/>
                    <a:pt x="560837" y="144410"/>
                    <a:pt x="466349" y="24014"/>
                  </a:cubicBezTo>
                  <a:close/>
                </a:path>
              </a:pathLst>
            </a:cu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Quicksand" panose="020F0502020204030204" pitchFamily="2" charset="0"/>
              </a:endParaRPr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B13B6FAD-5EF3-CE74-E235-F86041B699E1}"/>
                </a:ext>
              </a:extLst>
            </p:cNvPr>
            <p:cNvSpPr/>
            <p:nvPr/>
          </p:nvSpPr>
          <p:spPr>
            <a:xfrm flipH="1">
              <a:off x="9810652" y="3070369"/>
              <a:ext cx="487203" cy="1086545"/>
            </a:xfrm>
            <a:custGeom>
              <a:avLst/>
              <a:gdLst>
                <a:gd name="connsiteX0" fmla="*/ 448056 w 448056"/>
                <a:gd name="connsiteY0" fmla="*/ 0 h 1124712"/>
                <a:gd name="connsiteX1" fmla="*/ 0 w 448056"/>
                <a:gd name="connsiteY1" fmla="*/ 557784 h 1124712"/>
                <a:gd name="connsiteX2" fmla="*/ 429768 w 448056"/>
                <a:gd name="connsiteY2" fmla="*/ 1124712 h 1124712"/>
                <a:gd name="connsiteX3" fmla="*/ 448056 w 448056"/>
                <a:gd name="connsiteY3" fmla="*/ 0 h 1124712"/>
                <a:gd name="connsiteX0" fmla="*/ 393192 w 429768"/>
                <a:gd name="connsiteY0" fmla="*/ 0 h 1097280"/>
                <a:gd name="connsiteX1" fmla="*/ 0 w 429768"/>
                <a:gd name="connsiteY1" fmla="*/ 530352 h 1097280"/>
                <a:gd name="connsiteX2" fmla="*/ 429768 w 429768"/>
                <a:gd name="connsiteY2" fmla="*/ 1097280 h 1097280"/>
                <a:gd name="connsiteX3" fmla="*/ 393192 w 429768"/>
                <a:gd name="connsiteY3" fmla="*/ 0 h 1097280"/>
                <a:gd name="connsiteX0" fmla="*/ 393192 w 495364"/>
                <a:gd name="connsiteY0" fmla="*/ 169 h 1097449"/>
                <a:gd name="connsiteX1" fmla="*/ 0 w 495364"/>
                <a:gd name="connsiteY1" fmla="*/ 530521 h 1097449"/>
                <a:gd name="connsiteX2" fmla="*/ 429768 w 495364"/>
                <a:gd name="connsiteY2" fmla="*/ 1097449 h 1097449"/>
                <a:gd name="connsiteX3" fmla="*/ 393192 w 495364"/>
                <a:gd name="connsiteY3" fmla="*/ 169 h 1097449"/>
                <a:gd name="connsiteX0" fmla="*/ 393192 w 457200"/>
                <a:gd name="connsiteY0" fmla="*/ 12589 h 1100725"/>
                <a:gd name="connsiteX1" fmla="*/ 0 w 457200"/>
                <a:gd name="connsiteY1" fmla="*/ 542941 h 1100725"/>
                <a:gd name="connsiteX2" fmla="*/ 457200 w 457200"/>
                <a:gd name="connsiteY2" fmla="*/ 1100725 h 1100725"/>
                <a:gd name="connsiteX3" fmla="*/ 393192 w 457200"/>
                <a:gd name="connsiteY3" fmla="*/ 12589 h 1100725"/>
                <a:gd name="connsiteX0" fmla="*/ 393192 w 533436"/>
                <a:gd name="connsiteY0" fmla="*/ 12589 h 1100725"/>
                <a:gd name="connsiteX1" fmla="*/ 0 w 533436"/>
                <a:gd name="connsiteY1" fmla="*/ 542941 h 1100725"/>
                <a:gd name="connsiteX2" fmla="*/ 457200 w 533436"/>
                <a:gd name="connsiteY2" fmla="*/ 1100725 h 1100725"/>
                <a:gd name="connsiteX3" fmla="*/ 393192 w 533436"/>
                <a:gd name="connsiteY3" fmla="*/ 12589 h 1100725"/>
                <a:gd name="connsiteX0" fmla="*/ 393699 w 533943"/>
                <a:gd name="connsiteY0" fmla="*/ 17942 h 1106078"/>
                <a:gd name="connsiteX1" fmla="*/ 507 w 533943"/>
                <a:gd name="connsiteY1" fmla="*/ 548294 h 1106078"/>
                <a:gd name="connsiteX2" fmla="*/ 457707 w 533943"/>
                <a:gd name="connsiteY2" fmla="*/ 1106078 h 1106078"/>
                <a:gd name="connsiteX3" fmla="*/ 393699 w 533943"/>
                <a:gd name="connsiteY3" fmla="*/ 17942 h 1106078"/>
                <a:gd name="connsiteX0" fmla="*/ 466349 w 519669"/>
                <a:gd name="connsiteY0" fmla="*/ 12156 h 1139880"/>
                <a:gd name="connsiteX1" fmla="*/ 5 w 519669"/>
                <a:gd name="connsiteY1" fmla="*/ 569940 h 1139880"/>
                <a:gd name="connsiteX2" fmla="*/ 457205 w 519669"/>
                <a:gd name="connsiteY2" fmla="*/ 1127724 h 1139880"/>
                <a:gd name="connsiteX3" fmla="*/ 466349 w 519669"/>
                <a:gd name="connsiteY3" fmla="*/ 12156 h 1139880"/>
                <a:gd name="connsiteX0" fmla="*/ 466349 w 527016"/>
                <a:gd name="connsiteY0" fmla="*/ 18730 h 1146454"/>
                <a:gd name="connsiteX1" fmla="*/ 5 w 527016"/>
                <a:gd name="connsiteY1" fmla="*/ 576514 h 1146454"/>
                <a:gd name="connsiteX2" fmla="*/ 457205 w 527016"/>
                <a:gd name="connsiteY2" fmla="*/ 1134298 h 1146454"/>
                <a:gd name="connsiteX3" fmla="*/ 466349 w 527016"/>
                <a:gd name="connsiteY3" fmla="*/ 18730 h 1146454"/>
                <a:gd name="connsiteX0" fmla="*/ 466349 w 527016"/>
                <a:gd name="connsiteY0" fmla="*/ 18730 h 1163028"/>
                <a:gd name="connsiteX1" fmla="*/ 5 w 527016"/>
                <a:gd name="connsiteY1" fmla="*/ 576514 h 1163028"/>
                <a:gd name="connsiteX2" fmla="*/ 457205 w 527016"/>
                <a:gd name="connsiteY2" fmla="*/ 1134298 h 1163028"/>
                <a:gd name="connsiteX3" fmla="*/ 466349 w 527016"/>
                <a:gd name="connsiteY3" fmla="*/ 18730 h 1163028"/>
                <a:gd name="connsiteX0" fmla="*/ 466349 w 527016"/>
                <a:gd name="connsiteY0" fmla="*/ 24014 h 1175334"/>
                <a:gd name="connsiteX1" fmla="*/ 5 w 527016"/>
                <a:gd name="connsiteY1" fmla="*/ 581798 h 1175334"/>
                <a:gd name="connsiteX2" fmla="*/ 457205 w 527016"/>
                <a:gd name="connsiteY2" fmla="*/ 1139582 h 1175334"/>
                <a:gd name="connsiteX3" fmla="*/ 466349 w 527016"/>
                <a:gd name="connsiteY3" fmla="*/ 24014 h 1175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7016" h="1175334">
                  <a:moveTo>
                    <a:pt x="466349" y="24014"/>
                  </a:moveTo>
                  <a:cubicBezTo>
                    <a:pt x="371861" y="-96382"/>
                    <a:pt x="1529" y="258710"/>
                    <a:pt x="5" y="581798"/>
                  </a:cubicBezTo>
                  <a:cubicBezTo>
                    <a:pt x="-1519" y="904886"/>
                    <a:pt x="379481" y="1296554"/>
                    <a:pt x="457205" y="1139582"/>
                  </a:cubicBezTo>
                  <a:cubicBezTo>
                    <a:pt x="534929" y="982610"/>
                    <a:pt x="560837" y="144410"/>
                    <a:pt x="466349" y="24014"/>
                  </a:cubicBezTo>
                  <a:close/>
                </a:path>
              </a:pathLst>
            </a:cu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Quicksand" panose="020F0502020204030204" pitchFamily="2" charset="0"/>
              </a:endParaRPr>
            </a:p>
          </p:txBody>
        </p: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D266178F-1846-EB78-712C-A68980039A2B}"/>
              </a:ext>
            </a:extLst>
          </p:cNvPr>
          <p:cNvSpPr txBox="1"/>
          <p:nvPr/>
        </p:nvSpPr>
        <p:spPr>
          <a:xfrm>
            <a:off x="2880285" y="1393365"/>
            <a:ext cx="270013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07950" indent="0">
              <a:buNone/>
            </a:pPr>
            <a:r>
              <a:rPr lang="en-US" sz="1800">
                <a:latin typeface="Quicksand" panose="020F0502020204030204" pitchFamily="2" charset="0"/>
              </a:rPr>
              <a:t>Low aspect ratio stellarators</a:t>
            </a:r>
          </a:p>
        </p:txBody>
      </p:sp>
      <p:pic>
        <p:nvPicPr>
          <p:cNvPr id="48" name="Picture 47" descr="A diagram of a structure&#10;&#10;Description automatically generated">
            <a:extLst>
              <a:ext uri="{FF2B5EF4-FFF2-40B4-BE49-F238E27FC236}">
                <a16:creationId xmlns:a16="http://schemas.microsoft.com/office/drawing/2014/main" id="{2BC29A97-736F-F7DA-03BA-5877C7D4BBC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9950" y="3810730"/>
            <a:ext cx="1091193" cy="1269561"/>
          </a:xfrm>
          <a:prstGeom prst="rect">
            <a:avLst/>
          </a:prstGeom>
        </p:spPr>
      </p:pic>
      <p:sp>
        <p:nvSpPr>
          <p:cNvPr id="50" name="Rectangle 49">
            <a:extLst>
              <a:ext uri="{FF2B5EF4-FFF2-40B4-BE49-F238E27FC236}">
                <a16:creationId xmlns:a16="http://schemas.microsoft.com/office/drawing/2014/main" id="{39F80391-534F-C8D9-C18A-F74E9AF65DC8}"/>
              </a:ext>
            </a:extLst>
          </p:cNvPr>
          <p:cNvSpPr/>
          <p:nvPr/>
        </p:nvSpPr>
        <p:spPr>
          <a:xfrm>
            <a:off x="6640225" y="4683515"/>
            <a:ext cx="837707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4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Quicksand" panose="020F0502020204030204" pitchFamily="2" charset="0"/>
              </a:rPr>
              <a:t>Plasma</a:t>
            </a:r>
            <a:endParaRPr lang="en-US" sz="4000" b="0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Quicksand" panose="020F0502020204030204" pitchFamily="2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13995C6F-9FDF-7D60-5F72-C0C399E0BF21}"/>
              </a:ext>
            </a:extLst>
          </p:cNvPr>
          <p:cNvSpPr txBox="1"/>
          <p:nvPr/>
        </p:nvSpPr>
        <p:spPr>
          <a:xfrm>
            <a:off x="2932085" y="3752101"/>
            <a:ext cx="151956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07950" indent="0">
              <a:buNone/>
            </a:pPr>
            <a:r>
              <a:rPr lang="en-US" sz="1800">
                <a:latin typeface="Quicksand" panose="020F0502020204030204" pitchFamily="2" charset="0"/>
              </a:rPr>
              <a:t>Spherical tokamaks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8D0D1B8-522C-E78B-C65F-85B51B6D3633}"/>
              </a:ext>
            </a:extLst>
          </p:cNvPr>
          <p:cNvSpPr txBox="1"/>
          <p:nvPr/>
        </p:nvSpPr>
        <p:spPr>
          <a:xfrm>
            <a:off x="3117367" y="5174349"/>
            <a:ext cx="261069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07950" indent="0" algn="ctr">
              <a:buNone/>
            </a:pPr>
            <a:r>
              <a:rPr lang="en-US" sz="1800" b="1">
                <a:solidFill>
                  <a:srgbClr val="21419B"/>
                </a:solidFill>
                <a:latin typeface="Quicksand" panose="020F0502020204030204" pitchFamily="2" charset="0"/>
              </a:rPr>
              <a:t>Parametric D-shaped torus</a:t>
            </a:r>
          </a:p>
        </p:txBody>
      </p:sp>
      <p:sp>
        <p:nvSpPr>
          <p:cNvPr id="2" name="ZoneTexte 155">
            <a:extLst>
              <a:ext uri="{FF2B5EF4-FFF2-40B4-BE49-F238E27FC236}">
                <a16:creationId xmlns:a16="http://schemas.microsoft.com/office/drawing/2014/main" id="{24723A9A-0CF5-129C-5114-F5505418DFFA}"/>
              </a:ext>
            </a:extLst>
          </p:cNvPr>
          <p:cNvSpPr txBox="1"/>
          <p:nvPr/>
        </p:nvSpPr>
        <p:spPr>
          <a:xfrm flipH="1">
            <a:off x="1237266" y="6050534"/>
            <a:ext cx="1817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Quicksand" panose="020F0502020204030204" pitchFamily="2" charset="0"/>
              </a:rPr>
              <a:t>Verification with High fidelity code</a:t>
            </a:r>
          </a:p>
        </p:txBody>
      </p:sp>
      <p:pic>
        <p:nvPicPr>
          <p:cNvPr id="5" name="Picture 4" descr="A green check mark on a black background&#10;&#10;Description automatically generated">
            <a:extLst>
              <a:ext uri="{FF2B5EF4-FFF2-40B4-BE49-F238E27FC236}">
                <a16:creationId xmlns:a16="http://schemas.microsoft.com/office/drawing/2014/main" id="{B071ADB7-BAF9-15AA-FD69-75A2EC0A6907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313" y="6042869"/>
            <a:ext cx="483885" cy="483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7049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31" grpId="0"/>
      <p:bldP spid="34" grpId="0"/>
      <p:bldP spid="9" grpId="0"/>
      <p:bldP spid="46" grpId="0"/>
      <p:bldP spid="50" grpId="0"/>
      <p:bldP spid="51" grpId="0"/>
      <p:bldP spid="52" grpId="0"/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78EE11-2EA7-82AA-7974-09BD437F58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CA3A12-F344-8954-ADDE-F40A9BC5F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152400"/>
            <a:ext cx="12109702" cy="995063"/>
          </a:xfrm>
          <a:noFill/>
          <a:ln>
            <a:noFill/>
          </a:ln>
        </p:spPr>
        <p:txBody>
          <a:bodyPr spcFirstLastPara="1" vert="horz" wrap="square" lIns="45675" tIns="45675" rIns="45675" bIns="45675" rtlCol="0" anchor="t" anchorCtr="0">
            <a:noAutofit/>
          </a:bodyPr>
          <a:lstStyle/>
          <a:p>
            <a:pPr algn="ctr">
              <a:buFont typeface="Arial"/>
            </a:pPr>
            <a:r>
              <a:rPr lang="en-US" sz="3200" b="1" dirty="0">
                <a:solidFill>
                  <a:srgbClr val="F40E53"/>
                </a:solidFill>
              </a:rPr>
              <a:t>Input data for ML – generation of 20 000 configurations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2B7ADE28-DBB2-2297-910B-C25A4F05499F}"/>
              </a:ext>
            </a:extLst>
          </p:cNvPr>
          <p:cNvSpPr txBox="1">
            <a:spLocks/>
          </p:cNvSpPr>
          <p:nvPr/>
        </p:nvSpPr>
        <p:spPr>
          <a:xfrm>
            <a:off x="1439508" y="4885156"/>
            <a:ext cx="8117546" cy="1674388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45675" tIns="45675" rIns="45675" bIns="45675" rtlCol="0" anchor="t" anchorCtr="0">
            <a:noAutofit/>
          </a:bodyPr>
          <a:lstStyle>
            <a:lvl1pPr marL="457200" lvl="0" indent="-349250" algn="l" defTabSz="914400" rtl="0" eaLnBrk="1" latinLnBrk="0" hangingPunct="1">
              <a:lnSpc>
                <a:spcPct val="114000"/>
              </a:lnSpc>
              <a:spcBef>
                <a:spcPts val="600"/>
              </a:spcBef>
              <a:spcAft>
                <a:spcPts val="0"/>
              </a:spcAft>
              <a:buSzPts val="1900"/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lvl="1" indent="-349250" algn="l" defTabSz="914400" rtl="0" eaLnBrk="1" latinLnBrk="0" hangingPunct="1">
              <a:lnSpc>
                <a:spcPct val="114000"/>
              </a:lnSpc>
              <a:spcBef>
                <a:spcPts val="600"/>
              </a:spcBef>
              <a:spcAft>
                <a:spcPts val="0"/>
              </a:spcAft>
              <a:buSzPts val="1900"/>
              <a:buFont typeface="Arial" panose="020B0604020202020204" pitchFamily="34" charset="0"/>
              <a:buChar char="•"/>
              <a:defRPr sz="2400" kern="1200">
                <a:solidFill>
                  <a:srgbClr val="21419B"/>
                </a:solidFill>
                <a:latin typeface="+mn-lt"/>
                <a:ea typeface="+mn-ea"/>
                <a:cs typeface="+mn-cs"/>
              </a:defRPr>
            </a:lvl2pPr>
            <a:lvl3pPr marL="1371600" lvl="2" indent="-349250" algn="l" defTabSz="914400" rtl="0" eaLnBrk="1" latinLnBrk="0" hangingPunct="1">
              <a:lnSpc>
                <a:spcPct val="114000"/>
              </a:lnSpc>
              <a:spcBef>
                <a:spcPts val="600"/>
              </a:spcBef>
              <a:spcAft>
                <a:spcPts val="0"/>
              </a:spcAft>
              <a:buSzPts val="1900"/>
              <a:buFont typeface="Arial" panose="020B0604020202020204" pitchFamily="34" charset="0"/>
              <a:buChar char="•"/>
              <a:defRPr sz="2000" kern="1200">
                <a:solidFill>
                  <a:srgbClr val="21419B"/>
                </a:solidFill>
                <a:latin typeface="+mn-lt"/>
                <a:ea typeface="+mn-ea"/>
                <a:cs typeface="+mn-cs"/>
              </a:defRPr>
            </a:lvl3pPr>
            <a:lvl4pPr marL="1828800" lvl="3" indent="-349250" algn="l" defTabSz="914400" rtl="0" eaLnBrk="1" latinLnBrk="0" hangingPunct="1">
              <a:lnSpc>
                <a:spcPct val="114000"/>
              </a:lnSpc>
              <a:spcBef>
                <a:spcPts val="600"/>
              </a:spcBef>
              <a:spcAft>
                <a:spcPts val="0"/>
              </a:spcAft>
              <a:buSzPts val="1900"/>
              <a:buFont typeface="Arial" panose="020B0604020202020204" pitchFamily="34" charset="0"/>
              <a:buChar char="•"/>
              <a:defRPr sz="1800" kern="1200">
                <a:solidFill>
                  <a:srgbClr val="21419B"/>
                </a:solidFill>
                <a:latin typeface="+mn-lt"/>
                <a:ea typeface="+mn-ea"/>
                <a:cs typeface="+mn-cs"/>
              </a:defRPr>
            </a:lvl4pPr>
            <a:lvl5pPr marL="2286000" lvl="4" indent="-349250" algn="l" defTabSz="914400" rtl="0" eaLnBrk="1" latinLnBrk="0" hangingPunct="1">
              <a:lnSpc>
                <a:spcPct val="114000"/>
              </a:lnSpc>
              <a:spcBef>
                <a:spcPts val="600"/>
              </a:spcBef>
              <a:spcAft>
                <a:spcPts val="0"/>
              </a:spcAft>
              <a:buSzPts val="1900"/>
              <a:buFont typeface="Arial" panose="020B0604020202020204" pitchFamily="34" charset="0"/>
              <a:buChar char="•"/>
              <a:defRPr sz="1800" kern="1200">
                <a:solidFill>
                  <a:srgbClr val="21419B"/>
                </a:solidFill>
                <a:latin typeface="+mn-lt"/>
                <a:ea typeface="+mn-ea"/>
                <a:cs typeface="+mn-cs"/>
              </a:defRPr>
            </a:lvl5pPr>
            <a:lvl6pPr marL="2743200" lvl="5" indent="-349250" algn="l" defTabSz="914400" rtl="0" eaLnBrk="1" latinLnBrk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SzPts val="19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00400" lvl="6" indent="-349250" algn="l" defTabSz="914400" rtl="0" eaLnBrk="1" latinLnBrk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SzPts val="19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7600" lvl="7" indent="-349250" algn="l" defTabSz="914400" rtl="0" eaLnBrk="1" latinLnBrk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SzPts val="19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14800" lvl="8" indent="-349250" algn="l" defTabSz="914400" rtl="0" eaLnBrk="1" latinLnBrk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SzPts val="19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buNone/>
            </a:pPr>
            <a:r>
              <a:rPr lang="en-US" sz="1800" b="1" dirty="0">
                <a:solidFill>
                  <a:schemeClr val="tx1"/>
                </a:solidFill>
                <a:latin typeface="Quicksand" panose="020F0502020204030204" pitchFamily="2" charset="0"/>
              </a:rPr>
              <a:t>Generation: </a:t>
            </a:r>
          </a:p>
          <a:p>
            <a:pPr marL="285750" lvl="1" indent="-285750"/>
            <a:r>
              <a:rPr lang="en-US" sz="1800" dirty="0">
                <a:solidFill>
                  <a:schemeClr val="tx1"/>
                </a:solidFill>
                <a:latin typeface="Quicksand" panose="020F0502020204030204" pitchFamily="2" charset="0"/>
              </a:rPr>
              <a:t>Tallies output with tagged UUID result file</a:t>
            </a:r>
            <a:r>
              <a:rPr lang="en-US" sz="1800" b="1" dirty="0">
                <a:solidFill>
                  <a:schemeClr val="tx1"/>
                </a:solidFill>
                <a:latin typeface="Quicksand" panose="020F0502020204030204" pitchFamily="2" charset="0"/>
              </a:rPr>
              <a:t> </a:t>
            </a:r>
          </a:p>
          <a:p>
            <a:pPr marL="285750" lvl="1" indent="-285750"/>
            <a:r>
              <a:rPr lang="en-US" sz="1800" dirty="0">
                <a:solidFill>
                  <a:schemeClr val="tx1"/>
                </a:solidFill>
                <a:latin typeface="Quicksand" panose="020F0502020204030204" pitchFamily="2" charset="0"/>
              </a:rPr>
              <a:t>Decrease 1 run time from </a:t>
            </a:r>
            <a:r>
              <a:rPr lang="en-US" sz="1800" b="1" dirty="0">
                <a:solidFill>
                  <a:schemeClr val="tx1"/>
                </a:solidFill>
                <a:latin typeface="Quicksand" panose="020F0502020204030204" pitchFamily="2" charset="0"/>
              </a:rPr>
              <a:t>days</a:t>
            </a:r>
            <a:r>
              <a:rPr lang="en-US" sz="1800" dirty="0">
                <a:solidFill>
                  <a:schemeClr val="tx1"/>
                </a:solidFill>
                <a:latin typeface="Quicksand" panose="020F0502020204030204" pitchFamily="2" charset="0"/>
              </a:rPr>
              <a:t> =&gt; </a:t>
            </a:r>
            <a:r>
              <a:rPr lang="en-US" sz="1800" b="1" dirty="0">
                <a:solidFill>
                  <a:schemeClr val="tx1"/>
                </a:solidFill>
                <a:latin typeface="Quicksand" panose="020F0502020204030204" pitchFamily="2" charset="0"/>
              </a:rPr>
              <a:t>tens of minutes </a:t>
            </a:r>
            <a:r>
              <a:rPr lang="en-US" sz="1800" dirty="0">
                <a:solidFill>
                  <a:schemeClr val="tx1"/>
                </a:solidFill>
                <a:latin typeface="Quicksand" panose="020F0502020204030204" pitchFamily="2" charset="0"/>
              </a:rPr>
              <a:t>=&gt; </a:t>
            </a:r>
            <a:r>
              <a:rPr lang="en-US" sz="1800" b="1" dirty="0">
                <a:solidFill>
                  <a:schemeClr val="tx1"/>
                </a:solidFill>
                <a:latin typeface="Quicksand" panose="020F0502020204030204" pitchFamily="2" charset="0"/>
              </a:rPr>
              <a:t>few minutes </a:t>
            </a:r>
          </a:p>
          <a:p>
            <a:pPr marL="285750" lvl="1" indent="-285750"/>
            <a:r>
              <a:rPr lang="en-US" sz="1800" dirty="0">
                <a:solidFill>
                  <a:schemeClr val="tx1"/>
                </a:solidFill>
                <a:latin typeface="Quicksand" panose="020F0502020204030204" pitchFamily="2" charset="0"/>
              </a:rPr>
              <a:t>About 2 full weeks to generate the input data for ML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EE2D759-5A63-FF08-937C-FAC3795BAEE4}"/>
              </a:ext>
            </a:extLst>
          </p:cNvPr>
          <p:cNvSpPr txBox="1"/>
          <p:nvPr/>
        </p:nvSpPr>
        <p:spPr>
          <a:xfrm>
            <a:off x="4625953" y="1607450"/>
            <a:ext cx="21077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>
                <a:solidFill>
                  <a:schemeClr val="bg1"/>
                </a:solidFill>
                <a:latin typeface="Quicksand" panose="020F0502020204030204" pitchFamily="2" charset="0"/>
              </a:rPr>
              <a:t>min,      max,      discretization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B1A74E8-86D8-CDD8-15E8-7DA5A4E6317F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8942111" y="2996441"/>
            <a:ext cx="184912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>
                <a:latin typeface="Quicksand" panose="020F0502020204030204" pitchFamily="2" charset="0"/>
              </a:rPr>
              <a:t>Reduced angle: 18°</a:t>
            </a:r>
          </a:p>
          <a:p>
            <a:endParaRPr lang="en-US" sz="1400" b="1" dirty="0">
              <a:latin typeface="Quicksand" panose="020F0502020204030204" pitchFamily="2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6A2A473-34E6-A96F-C3DB-75C5FAB578F5}"/>
              </a:ext>
            </a:extLst>
          </p:cNvPr>
          <p:cNvSpPr txBox="1"/>
          <p:nvPr/>
        </p:nvSpPr>
        <p:spPr>
          <a:xfrm>
            <a:off x="1036850" y="6626658"/>
            <a:ext cx="1021860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i="1" dirty="0">
                <a:solidFill>
                  <a:schemeClr val="bg1">
                    <a:lumMod val="50000"/>
                  </a:schemeClr>
                </a:solidFill>
                <a:latin typeface="Quicksand" panose="020F0502020204030204" pitchFamily="2" charset="0"/>
              </a:rPr>
              <a:t>*https://inis.iaea.org/records/231pm-zzy35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3ADC4C03-FB8A-CCF7-66E2-792D1982EB8C}"/>
              </a:ext>
            </a:extLst>
          </p:cNvPr>
          <p:cNvGrpSpPr/>
          <p:nvPr/>
        </p:nvGrpSpPr>
        <p:grpSpPr>
          <a:xfrm>
            <a:off x="7151250" y="3085994"/>
            <a:ext cx="4393808" cy="1433712"/>
            <a:chOff x="6472849" y="3033305"/>
            <a:chExt cx="2878206" cy="939167"/>
          </a:xfrm>
        </p:grpSpPr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78EA5E37-5AAC-52DA-EA17-B6027B2B85C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472849" y="3033305"/>
              <a:ext cx="1228141" cy="939167"/>
            </a:xfrm>
            <a:prstGeom prst="rect">
              <a:avLst/>
            </a:prstGeom>
          </p:spPr>
        </p:pic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44FF9DD4-1DFA-478A-6A14-016F2746D226}"/>
                </a:ext>
              </a:extLst>
            </p:cNvPr>
            <p:cNvGrpSpPr/>
            <p:nvPr/>
          </p:nvGrpSpPr>
          <p:grpSpPr>
            <a:xfrm>
              <a:off x="7700990" y="3136482"/>
              <a:ext cx="1533739" cy="771633"/>
              <a:chOff x="482846" y="1389054"/>
              <a:chExt cx="1533739" cy="771633"/>
            </a:xfrm>
          </p:grpSpPr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A8EB3821-E919-E5CA-7BDC-4DB052686A4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482846" y="1389054"/>
                <a:ext cx="1533739" cy="771633"/>
              </a:xfrm>
              <a:prstGeom prst="rect">
                <a:avLst/>
              </a:prstGeom>
            </p:spPr>
          </p:pic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60A3DF2E-5E50-1748-B943-AE5B293D5DE3}"/>
                  </a:ext>
                </a:extLst>
              </p:cNvPr>
              <p:cNvSpPr txBox="1"/>
              <p:nvPr/>
            </p:nvSpPr>
            <p:spPr>
              <a:xfrm rot="20973679">
                <a:off x="751208" y="1449855"/>
                <a:ext cx="1207908" cy="22177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FFC000"/>
                    </a:solidFill>
                    <a:latin typeface="Quicksand" panose="020F0502020204030204" pitchFamily="2" charset="0"/>
                  </a:rPr>
                  <a:t>Surface reflection</a:t>
                </a:r>
              </a:p>
            </p:txBody>
          </p:sp>
        </p:grp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D42B658C-855B-1D96-9BAD-BE46762BD01B}"/>
                </a:ext>
              </a:extLst>
            </p:cNvPr>
            <p:cNvSpPr txBox="1"/>
            <p:nvPr/>
          </p:nvSpPr>
          <p:spPr>
            <a:xfrm rot="639253">
              <a:off x="7951313" y="3669354"/>
              <a:ext cx="1399742" cy="2217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>
                  <a:solidFill>
                    <a:srgbClr val="FFC000"/>
                  </a:solidFill>
                  <a:latin typeface="Quicksand" panose="020F0502020204030204" pitchFamily="2" charset="0"/>
                </a:rPr>
                <a:t>Surface reflection</a:t>
              </a:r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980D1D5A-AC8A-6A6A-C459-783453D29664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6926287" y="2561957"/>
            <a:ext cx="560908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600">
                <a:solidFill>
                  <a:srgbClr val="21419B"/>
                </a:solidFill>
                <a:latin typeface="Quicksand" pitchFamily="2" charset="0"/>
              </a:defRPr>
            </a:lvl1pPr>
          </a:lstStyle>
          <a:p>
            <a:r>
              <a:rPr lang="en-US" dirty="0">
                <a:solidFill>
                  <a:schemeClr val="tx1"/>
                </a:solidFill>
              </a:rPr>
              <a:t>- Reduced angle: profiting of the symmetries with </a:t>
            </a:r>
          </a:p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6CD2244-883E-7370-80DC-844C0AFBDF32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6905760" y="1427628"/>
            <a:ext cx="506373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400">
                <a:solidFill>
                  <a:srgbClr val="21419B"/>
                </a:solidFill>
                <a:latin typeface="Quicksand" pitchFamily="2" charset="0"/>
              </a:defRPr>
            </a:lvl1pPr>
          </a:lstStyle>
          <a:p>
            <a:r>
              <a:rPr lang="en-US" sz="1600" dirty="0">
                <a:solidFill>
                  <a:schemeClr val="tx1"/>
                </a:solidFill>
              </a:rPr>
              <a:t>- Variance Reduction with Pre-build feature MAGIC*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ADD74F1-DD18-9D3D-461B-76201C4B42A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105315" y="2003790"/>
            <a:ext cx="4611730" cy="180852"/>
          </a:xfrm>
          <a:prstGeom prst="rect">
            <a:avLst/>
          </a:prstGeom>
        </p:spPr>
      </p:pic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1A1DDF4E-2258-D6FB-A6D0-BECE76C9CBDB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11577124" y="6481872"/>
            <a:ext cx="279842" cy="2214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B2CD"/>
              </a:buClr>
              <a:buSzPts val="1200"/>
              <a:buFont typeface="Play"/>
              <a:buNone/>
              <a:defRPr sz="1000" b="0" i="0" u="none" strike="noStrike" cap="none">
                <a:solidFill>
                  <a:srgbClr val="33B2CD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Play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B2CD"/>
              </a:buClr>
              <a:buSzPts val="1200"/>
              <a:buFont typeface="Play"/>
              <a:buNone/>
              <a:defRPr sz="1200" b="0" i="0" u="none" strike="noStrike" cap="none">
                <a:solidFill>
                  <a:srgbClr val="33B2CD"/>
                </a:solidFill>
                <a:latin typeface="Play"/>
                <a:ea typeface="Play"/>
                <a:cs typeface="Play"/>
                <a:sym typeface="Play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B2CD"/>
              </a:buClr>
              <a:buSzPts val="1200"/>
              <a:buFont typeface="Play"/>
              <a:buNone/>
              <a:defRPr sz="1200" b="0" i="0" u="none" strike="noStrike" cap="none">
                <a:solidFill>
                  <a:srgbClr val="33B2CD"/>
                </a:solidFill>
                <a:latin typeface="Play"/>
                <a:ea typeface="Play"/>
                <a:cs typeface="Play"/>
                <a:sym typeface="Play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B2CD"/>
              </a:buClr>
              <a:buSzPts val="1200"/>
              <a:buFont typeface="Play"/>
              <a:buNone/>
              <a:defRPr sz="1200" b="0" i="0" u="none" strike="noStrike" cap="none">
                <a:solidFill>
                  <a:srgbClr val="33B2CD"/>
                </a:solidFill>
                <a:latin typeface="Play"/>
                <a:ea typeface="Play"/>
                <a:cs typeface="Play"/>
                <a:sym typeface="Play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B2CD"/>
              </a:buClr>
              <a:buSzPts val="1200"/>
              <a:buFont typeface="Play"/>
              <a:buNone/>
              <a:defRPr sz="1200" b="0" i="0" u="none" strike="noStrike" cap="none">
                <a:solidFill>
                  <a:srgbClr val="33B2CD"/>
                </a:solidFill>
                <a:latin typeface="Play"/>
                <a:ea typeface="Play"/>
                <a:cs typeface="Play"/>
                <a:sym typeface="Play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B2CD"/>
              </a:buClr>
              <a:buSzPts val="1200"/>
              <a:buFont typeface="Play"/>
              <a:buNone/>
              <a:defRPr sz="1200" b="0" i="0" u="none" strike="noStrike" cap="none">
                <a:solidFill>
                  <a:srgbClr val="33B2CD"/>
                </a:solidFill>
                <a:latin typeface="Play"/>
                <a:ea typeface="Play"/>
                <a:cs typeface="Play"/>
                <a:sym typeface="Play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B2CD"/>
              </a:buClr>
              <a:buSzPts val="1200"/>
              <a:buFont typeface="Play"/>
              <a:buNone/>
              <a:defRPr sz="1200" b="0" i="0" u="none" strike="noStrike" cap="none">
                <a:solidFill>
                  <a:srgbClr val="33B2CD"/>
                </a:solidFill>
                <a:latin typeface="Play"/>
                <a:ea typeface="Play"/>
                <a:cs typeface="Play"/>
                <a:sym typeface="Play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B2CD"/>
              </a:buClr>
              <a:buSzPts val="1200"/>
              <a:buFont typeface="Play"/>
              <a:buNone/>
              <a:defRPr sz="1200" b="0" i="0" u="none" strike="noStrike" cap="none">
                <a:solidFill>
                  <a:srgbClr val="33B2CD"/>
                </a:solidFill>
                <a:latin typeface="Play"/>
                <a:ea typeface="Play"/>
                <a:cs typeface="Play"/>
                <a:sym typeface="Play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B2CD"/>
              </a:buClr>
              <a:buSzPts val="1200"/>
              <a:buFont typeface="Play"/>
              <a:buNone/>
              <a:defRPr sz="1200" b="0" i="0" u="none" strike="noStrike" cap="none">
                <a:solidFill>
                  <a:srgbClr val="33B2CD"/>
                </a:solidFill>
                <a:latin typeface="Play"/>
                <a:ea typeface="Play"/>
                <a:cs typeface="Play"/>
                <a:sym typeface="Play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B2CD"/>
              </a:buClr>
              <a:buSzPts val="1200"/>
              <a:buFont typeface="Play"/>
              <a:buNone/>
              <a:tabLst/>
              <a:defRPr/>
            </a:pPr>
            <a:fld id="{00000000-1234-1234-1234-123412341234}" type="slidenum">
              <a:rPr lang="fr-FR" smtClean="0">
                <a:latin typeface="Quicksand" panose="020F0502020204030204" pitchFamily="2" charset="0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33B2CD"/>
                </a:buClr>
                <a:buSzPts val="1200"/>
                <a:buFont typeface="Play"/>
                <a:buNone/>
                <a:tabLst/>
                <a:defRPr/>
              </a:pPr>
              <a:t>6</a:t>
            </a:fld>
            <a:endParaRPr kumimoji="0" lang="fr-FR" sz="1000" b="0" i="0" u="none" strike="noStrike" kern="0" cap="none" spc="0" normalizeH="0" baseline="0" noProof="0">
              <a:ln>
                <a:noFill/>
              </a:ln>
              <a:solidFill>
                <a:srgbClr val="33B2CD"/>
              </a:solidFill>
              <a:effectLst/>
              <a:uLnTx/>
              <a:uFillTx/>
              <a:latin typeface="Quicksand" panose="020F0502020204030204" pitchFamily="2" charset="0"/>
              <a:sym typeface="Play"/>
            </a:endParaRP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99710ECE-0512-A2D5-4C2C-9A64D47B71D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8436398"/>
              </p:ext>
            </p:extLst>
          </p:nvPr>
        </p:nvGraphicFramePr>
        <p:xfrm>
          <a:off x="646871" y="1382313"/>
          <a:ext cx="4841000" cy="325247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19802">
                  <a:extLst>
                    <a:ext uri="{9D8B030D-6E8A-4147-A177-3AD203B41FA5}">
                      <a16:colId xmlns:a16="http://schemas.microsoft.com/office/drawing/2014/main" val="4216792346"/>
                    </a:ext>
                  </a:extLst>
                </a:gridCol>
                <a:gridCol w="883529">
                  <a:extLst>
                    <a:ext uri="{9D8B030D-6E8A-4147-A177-3AD203B41FA5}">
                      <a16:colId xmlns:a16="http://schemas.microsoft.com/office/drawing/2014/main" val="2219452870"/>
                    </a:ext>
                  </a:extLst>
                </a:gridCol>
                <a:gridCol w="883529">
                  <a:extLst>
                    <a:ext uri="{9D8B030D-6E8A-4147-A177-3AD203B41FA5}">
                      <a16:colId xmlns:a16="http://schemas.microsoft.com/office/drawing/2014/main" val="1155578408"/>
                    </a:ext>
                  </a:extLst>
                </a:gridCol>
                <a:gridCol w="1454140">
                  <a:extLst>
                    <a:ext uri="{9D8B030D-6E8A-4147-A177-3AD203B41FA5}">
                      <a16:colId xmlns:a16="http://schemas.microsoft.com/office/drawing/2014/main" val="2207519495"/>
                    </a:ext>
                  </a:extLst>
                </a:gridCol>
              </a:tblGrid>
              <a:tr h="23666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</a:rPr>
                        <a:t>Parameters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>
                          <a:effectLst/>
                        </a:rPr>
                        <a:t>Min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>
                          <a:effectLst/>
                        </a:rPr>
                        <a:t>Max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err="1">
                          <a:effectLst/>
                        </a:rPr>
                        <a:t>Discretisation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93543309"/>
                  </a:ext>
                </a:extLst>
              </a:tr>
              <a:tr h="236666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>
                          <a:effectLst/>
                        </a:rPr>
                        <a:t>Reactor [cm]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57820179"/>
                  </a:ext>
                </a:extLst>
              </a:tr>
              <a:tr h="23666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Minor Radius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50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200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10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9811685"/>
                  </a:ext>
                </a:extLst>
              </a:tr>
              <a:tr h="23666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Major Radius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300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600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10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42263443"/>
                  </a:ext>
                </a:extLst>
              </a:tr>
              <a:tr h="23666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Eccentricity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0.5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97914814"/>
                  </a:ext>
                </a:extLst>
              </a:tr>
              <a:tr h="236666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effectLst/>
                        </a:rPr>
                        <a:t>Blanket </a:t>
                      </a:r>
                      <a:r>
                        <a:rPr lang="en-US" sz="1600" b="1" u="none" strike="noStrike">
                          <a:effectLst/>
                        </a:rPr>
                        <a:t>[cm]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72055661"/>
                  </a:ext>
                </a:extLst>
              </a:tr>
              <a:tr h="23666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Lead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0.5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30812112"/>
                  </a:ext>
                </a:extLst>
              </a:tr>
              <a:tr h="23666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LiLih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45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0.5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96436571"/>
                  </a:ext>
                </a:extLst>
              </a:tr>
              <a:tr h="23666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SiC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0.5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93742035"/>
                  </a:ext>
                </a:extLst>
              </a:tr>
              <a:tr h="23666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VH2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60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0.5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4574641"/>
                  </a:ext>
                </a:extLst>
              </a:tr>
              <a:tr h="23666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Steel (Boronated)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0.5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4408316"/>
                  </a:ext>
                </a:extLst>
              </a:tr>
              <a:tr h="23666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REBCO baffers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0.0441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0.0441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0.0441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0618752"/>
                  </a:ext>
                </a:extLst>
              </a:tr>
              <a:tr h="23666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Steel (Boronated)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40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40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0.5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18708659"/>
                  </a:ext>
                </a:extLst>
              </a:tr>
            </a:tbl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89366E21-93FF-F2D7-F119-1383D73837E6}"/>
              </a:ext>
            </a:extLst>
          </p:cNvPr>
          <p:cNvSpPr txBox="1"/>
          <p:nvPr/>
        </p:nvSpPr>
        <p:spPr>
          <a:xfrm>
            <a:off x="601219" y="863622"/>
            <a:ext cx="339051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000" dirty="0">
                <a:solidFill>
                  <a:srgbClr val="21419B"/>
                </a:solidFill>
                <a:latin typeface="Quicksand" panose="020F0502020204030204" pitchFamily="2" charset="0"/>
              </a:rPr>
              <a:t>Parameters variations: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E75003B-3BA6-03AC-8A26-84853CAB2D40}"/>
              </a:ext>
            </a:extLst>
          </p:cNvPr>
          <p:cNvSpPr/>
          <p:nvPr/>
        </p:nvSpPr>
        <p:spPr>
          <a:xfrm>
            <a:off x="758951" y="3648787"/>
            <a:ext cx="4213565" cy="197337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Quicksand" panose="020F0502020204030204" pitchFamily="2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D70CDDA-AEAB-0AA8-D708-C6855FF6C574}"/>
              </a:ext>
            </a:extLst>
          </p:cNvPr>
          <p:cNvSpPr/>
          <p:nvPr/>
        </p:nvSpPr>
        <p:spPr>
          <a:xfrm>
            <a:off x="758952" y="2922440"/>
            <a:ext cx="4213565" cy="216897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Quicksand" panose="020F0502020204030204" pitchFamily="2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68F376C-3432-D8BF-6C1C-EEAADFA56825}"/>
              </a:ext>
            </a:extLst>
          </p:cNvPr>
          <p:cNvSpPr/>
          <p:nvPr/>
        </p:nvSpPr>
        <p:spPr>
          <a:xfrm>
            <a:off x="758951" y="3176849"/>
            <a:ext cx="4213565" cy="197338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Quicksand" panose="020F0502020204030204" pitchFamily="2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ACF240E-B7B1-92B7-1863-E8CAEC6622F7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6958441" y="930748"/>
            <a:ext cx="422845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400">
                <a:solidFill>
                  <a:srgbClr val="21419B"/>
                </a:solidFill>
                <a:latin typeface="Quicksand" pitchFamily="2" charset="0"/>
              </a:defRPr>
            </a:lvl1pPr>
          </a:lstStyle>
          <a:p>
            <a:r>
              <a:rPr lang="en-US" sz="2000" dirty="0"/>
              <a:t>Acceleration of the simulations 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2844645-6F5B-2015-A4B3-821D52EDAB96}"/>
              </a:ext>
            </a:extLst>
          </p:cNvPr>
          <p:cNvSpPr/>
          <p:nvPr/>
        </p:nvSpPr>
        <p:spPr>
          <a:xfrm>
            <a:off x="758952" y="1928350"/>
            <a:ext cx="4213563" cy="16258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Quicksand" panose="020F0502020204030204" pitchFamily="2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B67169A-ADE3-41E2-9838-801E085136FB}"/>
              </a:ext>
            </a:extLst>
          </p:cNvPr>
          <p:cNvSpPr/>
          <p:nvPr/>
        </p:nvSpPr>
        <p:spPr>
          <a:xfrm>
            <a:off x="758952" y="2119433"/>
            <a:ext cx="4213563" cy="22187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Quicksand" panose="020F0502020204030204" pitchFamily="2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D5DC438-2CBD-F92C-3B8F-6B3B47B86F5C}"/>
              </a:ext>
            </a:extLst>
          </p:cNvPr>
          <p:cNvSpPr/>
          <p:nvPr/>
        </p:nvSpPr>
        <p:spPr>
          <a:xfrm>
            <a:off x="758952" y="2375619"/>
            <a:ext cx="4213563" cy="208248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Quicksand" panose="020F0502020204030204" pitchFamily="2" charset="0"/>
            </a:endParaRPr>
          </a:p>
        </p:txBody>
      </p:sp>
      <p:sp>
        <p:nvSpPr>
          <p:cNvPr id="13" name="Right Bracket 12">
            <a:extLst>
              <a:ext uri="{FF2B5EF4-FFF2-40B4-BE49-F238E27FC236}">
                <a16:creationId xmlns:a16="http://schemas.microsoft.com/office/drawing/2014/main" id="{5040B5B7-2186-5092-6B7F-E774F50697C4}"/>
              </a:ext>
            </a:extLst>
          </p:cNvPr>
          <p:cNvSpPr/>
          <p:nvPr/>
        </p:nvSpPr>
        <p:spPr>
          <a:xfrm>
            <a:off x="5078180" y="1917800"/>
            <a:ext cx="45719" cy="618218"/>
          </a:xfrm>
          <a:prstGeom prst="rightBracket">
            <a:avLst>
              <a:gd name="adj" fmla="val 152638"/>
            </a:avLst>
          </a:prstGeom>
          <a:ln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600">
              <a:latin typeface="Quicksand" panose="020F0502020204030204" pitchFamily="2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8D88674-91AC-3BFC-7BB1-CA2A677412E8}"/>
              </a:ext>
            </a:extLst>
          </p:cNvPr>
          <p:cNvSpPr txBox="1"/>
          <p:nvPr/>
        </p:nvSpPr>
        <p:spPr>
          <a:xfrm>
            <a:off x="5164567" y="2065188"/>
            <a:ext cx="122428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>
                <a:solidFill>
                  <a:srgbClr val="1767B2"/>
                </a:solidFill>
                <a:latin typeface="Quicksand" panose="020F0502020204030204" pitchFamily="2" charset="0"/>
              </a:rPr>
              <a:t>VARIED</a:t>
            </a:r>
          </a:p>
        </p:txBody>
      </p:sp>
      <p:sp>
        <p:nvSpPr>
          <p:cNvPr id="21" name="Right Bracket 20">
            <a:extLst>
              <a:ext uri="{FF2B5EF4-FFF2-40B4-BE49-F238E27FC236}">
                <a16:creationId xmlns:a16="http://schemas.microsoft.com/office/drawing/2014/main" id="{7B3E4978-4EAC-3748-C007-19E2EBDC6056}"/>
              </a:ext>
            </a:extLst>
          </p:cNvPr>
          <p:cNvSpPr/>
          <p:nvPr/>
        </p:nvSpPr>
        <p:spPr>
          <a:xfrm>
            <a:off x="5056257" y="2960600"/>
            <a:ext cx="96438" cy="384029"/>
          </a:xfrm>
          <a:prstGeom prst="rightBracket">
            <a:avLst>
              <a:gd name="adj" fmla="val 152638"/>
            </a:avLst>
          </a:prstGeom>
          <a:ln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600">
              <a:latin typeface="Quicksand" panose="020F0502020204030204" pitchFamily="2" charset="0"/>
            </a:endParaRPr>
          </a:p>
        </p:txBody>
      </p:sp>
      <p:sp>
        <p:nvSpPr>
          <p:cNvPr id="22" name="Right Bracket 21">
            <a:extLst>
              <a:ext uri="{FF2B5EF4-FFF2-40B4-BE49-F238E27FC236}">
                <a16:creationId xmlns:a16="http://schemas.microsoft.com/office/drawing/2014/main" id="{C48517FE-BAA4-E7AE-5070-AEF8DBF64E96}"/>
              </a:ext>
            </a:extLst>
          </p:cNvPr>
          <p:cNvSpPr/>
          <p:nvPr/>
        </p:nvSpPr>
        <p:spPr>
          <a:xfrm>
            <a:off x="5075519" y="3534775"/>
            <a:ext cx="96438" cy="208249"/>
          </a:xfrm>
          <a:prstGeom prst="rightBracket">
            <a:avLst>
              <a:gd name="adj" fmla="val 152638"/>
            </a:avLst>
          </a:prstGeom>
          <a:ln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600">
              <a:latin typeface="Quicksand" panose="020F0502020204030204" pitchFamily="2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49EA9FF-7A8D-5749-01D7-ADA90899FCAA}"/>
              </a:ext>
            </a:extLst>
          </p:cNvPr>
          <p:cNvSpPr txBox="1"/>
          <p:nvPr/>
        </p:nvSpPr>
        <p:spPr>
          <a:xfrm>
            <a:off x="5164567" y="2983803"/>
            <a:ext cx="122428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>
                <a:solidFill>
                  <a:srgbClr val="1767B2"/>
                </a:solidFill>
                <a:latin typeface="Quicksand" panose="020F0502020204030204" pitchFamily="2" charset="0"/>
              </a:rPr>
              <a:t>VARIED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B3CF1BB-F3A0-085F-AF75-046801622B18}"/>
              </a:ext>
            </a:extLst>
          </p:cNvPr>
          <p:cNvSpPr txBox="1"/>
          <p:nvPr/>
        </p:nvSpPr>
        <p:spPr>
          <a:xfrm>
            <a:off x="5144619" y="3501412"/>
            <a:ext cx="122428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>
                <a:solidFill>
                  <a:srgbClr val="1767B2"/>
                </a:solidFill>
                <a:latin typeface="Quicksand" panose="020F0502020204030204" pitchFamily="2" charset="0"/>
              </a:rPr>
              <a:t>VARIED</a:t>
            </a:r>
          </a:p>
        </p:txBody>
      </p:sp>
    </p:spTree>
    <p:extLst>
      <p:ext uri="{BB962C8B-B14F-4D97-AF65-F5344CB8AC3E}">
        <p14:creationId xmlns:p14="http://schemas.microsoft.com/office/powerpoint/2010/main" val="94629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0" grpId="0"/>
      <p:bldP spid="29" grpId="0"/>
      <p:bldP spid="37" grpId="0"/>
      <p:bldP spid="38" grpId="0"/>
      <p:bldP spid="15" grpId="0" animBg="1"/>
      <p:bldP spid="16" grpId="0" animBg="1"/>
      <p:bldP spid="17" grpId="0" animBg="1"/>
      <p:bldP spid="5" grpId="0"/>
      <p:bldP spid="8" grpId="0" animBg="1"/>
      <p:bldP spid="9" grpId="0" animBg="1"/>
      <p:bldP spid="11" grpId="0" animBg="1"/>
      <p:bldP spid="13" grpId="0" animBg="1"/>
      <p:bldP spid="19" grpId="0"/>
      <p:bldP spid="21" grpId="0" animBg="1"/>
      <p:bldP spid="22" grpId="0" animBg="1"/>
      <p:bldP spid="27" grpId="0"/>
      <p:bldP spid="2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876B4D-F962-2395-8352-A8B444810B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232097-1424-649F-0774-22BACC0D9B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152400"/>
            <a:ext cx="12109702" cy="995063"/>
          </a:xfrm>
          <a:noFill/>
          <a:ln>
            <a:noFill/>
          </a:ln>
        </p:spPr>
        <p:txBody>
          <a:bodyPr spcFirstLastPara="1" vert="horz" wrap="square" lIns="45675" tIns="45675" rIns="45675" bIns="45675" rtlCol="0" anchor="t" anchorCtr="0">
            <a:noAutofit/>
          </a:bodyPr>
          <a:lstStyle/>
          <a:p>
            <a:pPr algn="ctr">
              <a:buFont typeface="Arial"/>
            </a:pPr>
            <a:r>
              <a:rPr lang="en-US" sz="3200" b="1">
                <a:solidFill>
                  <a:srgbClr val="F40E53"/>
                </a:solidFill>
              </a:rPr>
              <a:t>ML model accurately predicts neutronic simulations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D7B3CF-307B-840A-012E-38BDE29BB8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-55352" y="681389"/>
            <a:ext cx="6883876" cy="2525056"/>
          </a:xfrm>
        </p:spPr>
        <p:txBody>
          <a:bodyPr/>
          <a:lstStyle/>
          <a:p>
            <a:pPr marL="107950" indent="0" algn="l">
              <a:buNone/>
            </a:pPr>
            <a:r>
              <a:rPr lang="en-US" sz="2000" b="1" dirty="0">
                <a:solidFill>
                  <a:srgbClr val="21419B"/>
                </a:solidFill>
              </a:rPr>
              <a:t>Configuration data : </a:t>
            </a:r>
          </a:p>
          <a:p>
            <a:pPr marL="107950" indent="0" algn="l">
              <a:buNone/>
            </a:pPr>
            <a:r>
              <a:rPr lang="en-US" sz="1600" dirty="0">
                <a:solidFill>
                  <a:srgbClr val="21419B"/>
                </a:solidFill>
              </a:rPr>
              <a:t>R | r | </a:t>
            </a:r>
            <a:r>
              <a:rPr lang="en-US" sz="1600" dirty="0" err="1">
                <a:solidFill>
                  <a:srgbClr val="21419B"/>
                </a:solidFill>
              </a:rPr>
              <a:t>ecc</a:t>
            </a:r>
            <a:r>
              <a:rPr lang="en-US" sz="1600" dirty="0">
                <a:solidFill>
                  <a:srgbClr val="21419B"/>
                </a:solidFill>
              </a:rPr>
              <a:t> |layers ( material, thickness)</a:t>
            </a:r>
          </a:p>
          <a:p>
            <a:pPr marL="107950" indent="0" algn="l">
              <a:buNone/>
            </a:pPr>
            <a:endParaRPr lang="en-US" sz="2000" dirty="0">
              <a:solidFill>
                <a:srgbClr val="21419B"/>
              </a:solidFill>
            </a:endParaRPr>
          </a:p>
          <a:p>
            <a:pPr marL="107950" indent="0" algn="l">
              <a:buNone/>
            </a:pPr>
            <a:endParaRPr lang="en-US" sz="2000" dirty="0">
              <a:solidFill>
                <a:srgbClr val="21419B"/>
              </a:solidFill>
            </a:endParaRPr>
          </a:p>
          <a:p>
            <a:pPr marL="107950" indent="0" algn="l">
              <a:buNone/>
            </a:pPr>
            <a:r>
              <a:rPr lang="en-US" sz="1800" dirty="0">
                <a:solidFill>
                  <a:srgbClr val="21419B"/>
                </a:solidFill>
              </a:rPr>
              <a:t>Formalized in a 700 elements vector for layer configuration (discretization at 0.5 cm) with material coding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ADF637DD-3E18-549D-0512-0E6552C9DDC6}"/>
              </a:ext>
            </a:extLst>
          </p:cNvPr>
          <p:cNvSpPr txBox="1">
            <a:spLocks/>
          </p:cNvSpPr>
          <p:nvPr/>
        </p:nvSpPr>
        <p:spPr>
          <a:xfrm>
            <a:off x="6786483" y="735059"/>
            <a:ext cx="5323219" cy="5194852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45675" tIns="45675" rIns="45675" bIns="45675" rtlCol="0" anchor="t" anchorCtr="0">
            <a:noAutofit/>
          </a:bodyPr>
          <a:lstStyle>
            <a:lvl1pPr marL="457200" lvl="0" indent="-349250" algn="l" defTabSz="914400" rtl="0" eaLnBrk="1" latinLnBrk="0" hangingPunct="1">
              <a:lnSpc>
                <a:spcPct val="114000"/>
              </a:lnSpc>
              <a:spcBef>
                <a:spcPts val="600"/>
              </a:spcBef>
              <a:spcAft>
                <a:spcPts val="0"/>
              </a:spcAft>
              <a:buSzPts val="1900"/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lvl="1" indent="-349250" algn="l" defTabSz="914400" rtl="0" eaLnBrk="1" latinLnBrk="0" hangingPunct="1">
              <a:lnSpc>
                <a:spcPct val="114000"/>
              </a:lnSpc>
              <a:spcBef>
                <a:spcPts val="600"/>
              </a:spcBef>
              <a:spcAft>
                <a:spcPts val="0"/>
              </a:spcAft>
              <a:buSzPts val="1900"/>
              <a:buFont typeface="Arial" panose="020B0604020202020204" pitchFamily="34" charset="0"/>
              <a:buChar char="•"/>
              <a:defRPr sz="2400" kern="1200">
                <a:solidFill>
                  <a:srgbClr val="21419B"/>
                </a:solidFill>
                <a:latin typeface="+mn-lt"/>
                <a:ea typeface="+mn-ea"/>
                <a:cs typeface="+mn-cs"/>
              </a:defRPr>
            </a:lvl2pPr>
            <a:lvl3pPr marL="1371600" lvl="2" indent="-349250" algn="l" defTabSz="914400" rtl="0" eaLnBrk="1" latinLnBrk="0" hangingPunct="1">
              <a:lnSpc>
                <a:spcPct val="114000"/>
              </a:lnSpc>
              <a:spcBef>
                <a:spcPts val="600"/>
              </a:spcBef>
              <a:spcAft>
                <a:spcPts val="0"/>
              </a:spcAft>
              <a:buSzPts val="1900"/>
              <a:buFont typeface="Arial" panose="020B0604020202020204" pitchFamily="34" charset="0"/>
              <a:buChar char="•"/>
              <a:defRPr sz="2000" kern="1200">
                <a:solidFill>
                  <a:srgbClr val="21419B"/>
                </a:solidFill>
                <a:latin typeface="+mn-lt"/>
                <a:ea typeface="+mn-ea"/>
                <a:cs typeface="+mn-cs"/>
              </a:defRPr>
            </a:lvl3pPr>
            <a:lvl4pPr marL="1828800" lvl="3" indent="-349250" algn="l" defTabSz="914400" rtl="0" eaLnBrk="1" latinLnBrk="0" hangingPunct="1">
              <a:lnSpc>
                <a:spcPct val="114000"/>
              </a:lnSpc>
              <a:spcBef>
                <a:spcPts val="600"/>
              </a:spcBef>
              <a:spcAft>
                <a:spcPts val="0"/>
              </a:spcAft>
              <a:buSzPts val="1900"/>
              <a:buFont typeface="Arial" panose="020B0604020202020204" pitchFamily="34" charset="0"/>
              <a:buChar char="•"/>
              <a:defRPr sz="1800" kern="1200">
                <a:solidFill>
                  <a:srgbClr val="21419B"/>
                </a:solidFill>
                <a:latin typeface="+mn-lt"/>
                <a:ea typeface="+mn-ea"/>
                <a:cs typeface="+mn-cs"/>
              </a:defRPr>
            </a:lvl4pPr>
            <a:lvl5pPr marL="2286000" lvl="4" indent="-349250" algn="l" defTabSz="914400" rtl="0" eaLnBrk="1" latinLnBrk="0" hangingPunct="1">
              <a:lnSpc>
                <a:spcPct val="114000"/>
              </a:lnSpc>
              <a:spcBef>
                <a:spcPts val="600"/>
              </a:spcBef>
              <a:spcAft>
                <a:spcPts val="0"/>
              </a:spcAft>
              <a:buSzPts val="1900"/>
              <a:buFont typeface="Arial" panose="020B0604020202020204" pitchFamily="34" charset="0"/>
              <a:buChar char="•"/>
              <a:defRPr sz="1800" kern="1200">
                <a:solidFill>
                  <a:srgbClr val="21419B"/>
                </a:solidFill>
                <a:latin typeface="+mn-lt"/>
                <a:ea typeface="+mn-ea"/>
                <a:cs typeface="+mn-cs"/>
              </a:defRPr>
            </a:lvl5pPr>
            <a:lvl6pPr marL="2743200" lvl="5" indent="-349250" algn="l" defTabSz="914400" rtl="0" eaLnBrk="1" latinLnBrk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SzPts val="19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00400" lvl="6" indent="-349250" algn="l" defTabSz="914400" rtl="0" eaLnBrk="1" latinLnBrk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SzPts val="19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7600" lvl="7" indent="-349250" algn="l" defTabSz="914400" rtl="0" eaLnBrk="1" latinLnBrk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SzPts val="19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14800" lvl="8" indent="-349250" algn="l" defTabSz="914400" rtl="0" eaLnBrk="1" latinLnBrk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SzPts val="19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rgbClr val="21419B"/>
                </a:solidFill>
                <a:latin typeface="Quicksand" panose="020F0502020204030204" pitchFamily="2" charset="0"/>
              </a:rPr>
              <a:t>Train and Test sets: 80%, 20%</a:t>
            </a:r>
          </a:p>
          <a:p>
            <a:r>
              <a:rPr lang="en-US" sz="2000" dirty="0">
                <a:solidFill>
                  <a:srgbClr val="21419B"/>
                </a:solidFill>
                <a:latin typeface="Quicksand" panose="020F0502020204030204" pitchFamily="2" charset="0"/>
              </a:rPr>
              <a:t>Training time: 30 minutes with 16 </a:t>
            </a:r>
            <a:r>
              <a:rPr lang="en-US" sz="2000" dirty="0" err="1">
                <a:solidFill>
                  <a:srgbClr val="21419B"/>
                </a:solidFill>
                <a:latin typeface="Quicksand" panose="020F0502020204030204" pitchFamily="2" charset="0"/>
              </a:rPr>
              <a:t>cpus</a:t>
            </a:r>
            <a:endParaRPr lang="en-US" sz="2000" dirty="0">
              <a:solidFill>
                <a:srgbClr val="21419B"/>
              </a:solidFill>
              <a:latin typeface="Quicksand" panose="020F0502020204030204" pitchFamily="2" charset="0"/>
            </a:endParaRPr>
          </a:p>
          <a:p>
            <a:endParaRPr lang="en-US" sz="2000" dirty="0">
              <a:solidFill>
                <a:srgbClr val="21419B"/>
              </a:solidFill>
              <a:latin typeface="Quicksand" panose="020F0502020204030204" pitchFamily="2" charset="0"/>
            </a:endParaRPr>
          </a:p>
          <a:p>
            <a:endParaRPr lang="en-US" sz="2000" dirty="0">
              <a:solidFill>
                <a:srgbClr val="21419B"/>
              </a:solidFill>
              <a:latin typeface="Quicksand" panose="020F0502020204030204" pitchFamily="2" charset="0"/>
            </a:endParaRPr>
          </a:p>
          <a:p>
            <a:endParaRPr lang="en-US" dirty="0">
              <a:latin typeface="Quicksand" panose="020F0502020204030204" pitchFamily="2" charset="0"/>
            </a:endParaRPr>
          </a:p>
          <a:p>
            <a:endParaRPr lang="en-US" dirty="0">
              <a:latin typeface="Quicksand" panose="020F0502020204030204" pitchFamily="2" charset="0"/>
            </a:endParaRPr>
          </a:p>
          <a:p>
            <a:endParaRPr lang="en-US" sz="2000" dirty="0">
              <a:solidFill>
                <a:srgbClr val="21419B"/>
              </a:solidFill>
              <a:latin typeface="Quicksand" panose="020F0502020204030204" pitchFamily="2" charset="0"/>
            </a:endParaRPr>
          </a:p>
          <a:p>
            <a:endParaRPr lang="en-US" sz="2000" dirty="0">
              <a:solidFill>
                <a:srgbClr val="21419B"/>
              </a:solidFill>
              <a:latin typeface="Quicksand" panose="020F0502020204030204" pitchFamily="2" charset="0"/>
            </a:endParaRPr>
          </a:p>
          <a:p>
            <a:r>
              <a:rPr lang="en-US" sz="2000" dirty="0">
                <a:solidFill>
                  <a:srgbClr val="21419B"/>
                </a:solidFill>
                <a:latin typeface="Quicksand" panose="020F0502020204030204" pitchFamily="2" charset="0"/>
              </a:rPr>
              <a:t>Comparison with “Reference case”:</a:t>
            </a:r>
          </a:p>
          <a:p>
            <a:r>
              <a:rPr lang="en-US" sz="2000" dirty="0">
                <a:solidFill>
                  <a:srgbClr val="21419B"/>
                </a:solidFill>
                <a:latin typeface="Quicksand" panose="020F0502020204030204" pitchFamily="2" charset="0"/>
              </a:rPr>
              <a:t>The uncertainties are under control regarding the constraints' precision and model accuracy</a:t>
            </a:r>
          </a:p>
          <a:p>
            <a:endParaRPr lang="en-US" dirty="0">
              <a:latin typeface="Quicksand" panose="020F0502020204030204" pitchFamily="2" charset="0"/>
            </a:endParaRPr>
          </a:p>
          <a:p>
            <a:endParaRPr lang="en-US" dirty="0">
              <a:latin typeface="Quicksand" panose="020F0502020204030204" pitchFamily="2" charset="0"/>
            </a:endParaRPr>
          </a:p>
          <a:p>
            <a:endParaRPr lang="en-US" dirty="0">
              <a:latin typeface="Quicksand" panose="020F0502020204030204" pitchFamily="2" charset="0"/>
            </a:endParaRPr>
          </a:p>
          <a:p>
            <a:endParaRPr lang="en-US" dirty="0">
              <a:latin typeface="Quicksand" panose="020F0502020204030204" pitchFamily="2" charset="0"/>
            </a:endParaRPr>
          </a:p>
          <a:p>
            <a:endParaRPr lang="en-US" dirty="0">
              <a:latin typeface="Quicksand" panose="020F0502020204030204" pitchFamily="2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9E26C82-9C64-EBEA-D608-E2365A6AF0BE}"/>
              </a:ext>
            </a:extLst>
          </p:cNvPr>
          <p:cNvSpPr/>
          <p:nvPr/>
        </p:nvSpPr>
        <p:spPr>
          <a:xfrm>
            <a:off x="67251" y="1217719"/>
            <a:ext cx="3558735" cy="293918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Quicksand" panose="020F0502020204030204" pitchFamily="2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A49CC9B-F344-FBA4-0668-17CEDB2F71D7}"/>
              </a:ext>
            </a:extLst>
          </p:cNvPr>
          <p:cNvSpPr/>
          <p:nvPr/>
        </p:nvSpPr>
        <p:spPr>
          <a:xfrm>
            <a:off x="56007" y="3814230"/>
            <a:ext cx="6371863" cy="273659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Quicksand" panose="020F0502020204030204" pitchFamily="2" charset="0"/>
            </a:endParaRPr>
          </a:p>
        </p:txBody>
      </p:sp>
      <p:graphicFrame>
        <p:nvGraphicFramePr>
          <p:cNvPr id="33" name="Table 32">
            <a:extLst>
              <a:ext uri="{FF2B5EF4-FFF2-40B4-BE49-F238E27FC236}">
                <a16:creationId xmlns:a16="http://schemas.microsoft.com/office/drawing/2014/main" id="{15300CE6-C499-EEEA-F4C7-FEC79A3404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5498497"/>
              </p:ext>
            </p:extLst>
          </p:nvPr>
        </p:nvGraphicFramePr>
        <p:xfrm>
          <a:off x="6897985" y="1797812"/>
          <a:ext cx="5087856" cy="23469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83337">
                  <a:extLst>
                    <a:ext uri="{9D8B030D-6E8A-4147-A177-3AD203B41FA5}">
                      <a16:colId xmlns:a16="http://schemas.microsoft.com/office/drawing/2014/main" val="1549290242"/>
                    </a:ext>
                  </a:extLst>
                </a:gridCol>
                <a:gridCol w="2404519">
                  <a:extLst>
                    <a:ext uri="{9D8B030D-6E8A-4147-A177-3AD203B41FA5}">
                      <a16:colId xmlns:a16="http://schemas.microsoft.com/office/drawing/2014/main" val="5235935"/>
                    </a:ext>
                  </a:extLst>
                </a:gridCol>
              </a:tblGrid>
              <a:tr h="21510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Quicksand" pitchFamily="2" charset="0"/>
                        </a:rPr>
                        <a:t>Quantity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>
                          <a:latin typeface="Quicksand" pitchFamily="2" charset="0"/>
                        </a:rPr>
                        <a:t>Diff {</a:t>
                      </a:r>
                      <a:r>
                        <a:rPr lang="en-US" sz="1400" err="1">
                          <a:latin typeface="Quicksand" pitchFamily="2" charset="0"/>
                        </a:rPr>
                        <a:t>Pfus</a:t>
                      </a:r>
                      <a:r>
                        <a:rPr lang="en-US" sz="1400">
                          <a:latin typeface="Quicksand" pitchFamily="2" charset="0"/>
                        </a:rPr>
                        <a:t>=1.8GW, R=3.8m, r=0.9m} 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7990278"/>
                  </a:ext>
                </a:extLst>
              </a:tr>
              <a:tr h="215105">
                <a:tc>
                  <a:txBody>
                    <a:bodyPr/>
                    <a:lstStyle/>
                    <a:p>
                      <a:r>
                        <a:rPr lang="en-US" sz="1400">
                          <a:latin typeface="Quicksand" pitchFamily="2" charset="0"/>
                        </a:rPr>
                        <a:t>TBR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>
                          <a:latin typeface="Quicksand" pitchFamily="2" charset="0"/>
                        </a:rPr>
                        <a:t>4.4%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471051880"/>
                  </a:ext>
                </a:extLst>
              </a:tr>
              <a:tr h="215105">
                <a:tc>
                  <a:txBody>
                    <a:bodyPr/>
                    <a:lstStyle/>
                    <a:p>
                      <a:r>
                        <a:rPr lang="en-US" sz="1400">
                          <a:latin typeface="Quicksand" pitchFamily="2" charset="0"/>
                        </a:rPr>
                        <a:t>Energy Mult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>
                          <a:latin typeface="Quicksand" pitchFamily="2" charset="0"/>
                        </a:rPr>
                        <a:t>0.9%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2681300"/>
                  </a:ext>
                </a:extLst>
              </a:tr>
              <a:tr h="215105">
                <a:tc>
                  <a:txBody>
                    <a:bodyPr/>
                    <a:lstStyle/>
                    <a:p>
                      <a:r>
                        <a:rPr lang="en-US" sz="1400">
                          <a:latin typeface="Quicksand" pitchFamily="2" charset="0"/>
                        </a:rPr>
                        <a:t>Energy removal [%]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>
                          <a:latin typeface="Quicksand" pitchFamily="2" charset="0"/>
                        </a:rPr>
                        <a:t>0.7%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4820270"/>
                  </a:ext>
                </a:extLst>
              </a:tr>
              <a:tr h="21510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>
                          <a:latin typeface="Quicksand" pitchFamily="2" charset="0"/>
                        </a:rPr>
                        <a:t>Fluence on Coil [cm2/n]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kern="1200">
                          <a:solidFill>
                            <a:schemeClr val="dk1"/>
                          </a:solidFill>
                          <a:effectLst/>
                          <a:latin typeface="Quicksand" pitchFamily="2" charset="0"/>
                        </a:rPr>
                        <a:t>26.8%</a:t>
                      </a:r>
                      <a:endParaRPr lang="en-US" sz="1400">
                        <a:latin typeface="Quicksand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444641"/>
                  </a:ext>
                </a:extLst>
              </a:tr>
              <a:tr h="21510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>
                          <a:latin typeface="Quicksand" pitchFamily="2" charset="0"/>
                        </a:rPr>
                        <a:t>DPA on coil [dpa/n]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>
                          <a:solidFill>
                            <a:schemeClr val="dk1"/>
                          </a:solidFill>
                          <a:effectLst/>
                          <a:latin typeface="Quicksand" pitchFamily="2" charset="0"/>
                        </a:rPr>
                        <a:t>30.9%</a:t>
                      </a:r>
                      <a:endParaRPr lang="en-US" sz="1400">
                        <a:latin typeface="Quicksand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865561"/>
                  </a:ext>
                </a:extLst>
              </a:tr>
              <a:tr h="21510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>
                          <a:latin typeface="Quicksand" pitchFamily="2" charset="0"/>
                        </a:rPr>
                        <a:t>DPA on Liquid metal [dpa/n]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  <a:latin typeface="Quicksand" pitchFamily="2" charset="0"/>
                        </a:rPr>
                        <a:t>46.0%</a:t>
                      </a:r>
                      <a:endParaRPr lang="en-US" sz="1400" dirty="0">
                        <a:latin typeface="Quicksand" pitchFamily="2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29953439"/>
                  </a:ext>
                </a:extLst>
              </a:tr>
            </a:tbl>
          </a:graphicData>
        </a:graphic>
      </p:graphicFrame>
      <p:pic>
        <p:nvPicPr>
          <p:cNvPr id="7" name="Picture 6" descr="A green check mark on a black background&#10;&#10;Description automatically generated">
            <a:extLst>
              <a:ext uri="{FF2B5EF4-FFF2-40B4-BE49-F238E27FC236}">
                <a16:creationId xmlns:a16="http://schemas.microsoft.com/office/drawing/2014/main" id="{0601066C-21C0-D3EE-E1A9-1A7BF14A172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21139" y="2454265"/>
            <a:ext cx="483885" cy="483885"/>
          </a:xfrm>
          <a:prstGeom prst="rect">
            <a:avLst/>
          </a:prstGeom>
        </p:spPr>
      </p:pic>
      <p:pic>
        <p:nvPicPr>
          <p:cNvPr id="11" name="Picture 10" descr="A green check mark on a black background&#10;&#10;Description automatically generated">
            <a:extLst>
              <a:ext uri="{FF2B5EF4-FFF2-40B4-BE49-F238E27FC236}">
                <a16:creationId xmlns:a16="http://schemas.microsoft.com/office/drawing/2014/main" id="{44126B3D-4152-0889-86FC-600E28DB93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1118" y="3209655"/>
            <a:ext cx="483885" cy="483885"/>
          </a:xfrm>
          <a:prstGeom prst="rect">
            <a:avLst/>
          </a:prstGeom>
        </p:spPr>
      </p:pic>
      <p:sp>
        <p:nvSpPr>
          <p:cNvPr id="12" name="Slide Number Placeholder 3">
            <a:extLst>
              <a:ext uri="{FF2B5EF4-FFF2-40B4-BE49-F238E27FC236}">
                <a16:creationId xmlns:a16="http://schemas.microsoft.com/office/drawing/2014/main" id="{23CEF311-BB7C-1693-8011-57E300EA23D2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11577124" y="6481872"/>
            <a:ext cx="279842" cy="2214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B2CD"/>
              </a:buClr>
              <a:buSzPts val="1200"/>
              <a:buFont typeface="Play"/>
              <a:buNone/>
              <a:defRPr sz="1000" b="0" i="0" u="none" strike="noStrike" cap="none">
                <a:solidFill>
                  <a:srgbClr val="33B2CD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Play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B2CD"/>
              </a:buClr>
              <a:buSzPts val="1200"/>
              <a:buFont typeface="Play"/>
              <a:buNone/>
              <a:defRPr sz="1200" b="0" i="0" u="none" strike="noStrike" cap="none">
                <a:solidFill>
                  <a:srgbClr val="33B2CD"/>
                </a:solidFill>
                <a:latin typeface="Play"/>
                <a:ea typeface="Play"/>
                <a:cs typeface="Play"/>
                <a:sym typeface="Play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B2CD"/>
              </a:buClr>
              <a:buSzPts val="1200"/>
              <a:buFont typeface="Play"/>
              <a:buNone/>
              <a:defRPr sz="1200" b="0" i="0" u="none" strike="noStrike" cap="none">
                <a:solidFill>
                  <a:srgbClr val="33B2CD"/>
                </a:solidFill>
                <a:latin typeface="Play"/>
                <a:ea typeface="Play"/>
                <a:cs typeface="Play"/>
                <a:sym typeface="Play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B2CD"/>
              </a:buClr>
              <a:buSzPts val="1200"/>
              <a:buFont typeface="Play"/>
              <a:buNone/>
              <a:defRPr sz="1200" b="0" i="0" u="none" strike="noStrike" cap="none">
                <a:solidFill>
                  <a:srgbClr val="33B2CD"/>
                </a:solidFill>
                <a:latin typeface="Play"/>
                <a:ea typeface="Play"/>
                <a:cs typeface="Play"/>
                <a:sym typeface="Play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B2CD"/>
              </a:buClr>
              <a:buSzPts val="1200"/>
              <a:buFont typeface="Play"/>
              <a:buNone/>
              <a:defRPr sz="1200" b="0" i="0" u="none" strike="noStrike" cap="none">
                <a:solidFill>
                  <a:srgbClr val="33B2CD"/>
                </a:solidFill>
                <a:latin typeface="Play"/>
                <a:ea typeface="Play"/>
                <a:cs typeface="Play"/>
                <a:sym typeface="Play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B2CD"/>
              </a:buClr>
              <a:buSzPts val="1200"/>
              <a:buFont typeface="Play"/>
              <a:buNone/>
              <a:defRPr sz="1200" b="0" i="0" u="none" strike="noStrike" cap="none">
                <a:solidFill>
                  <a:srgbClr val="33B2CD"/>
                </a:solidFill>
                <a:latin typeface="Play"/>
                <a:ea typeface="Play"/>
                <a:cs typeface="Play"/>
                <a:sym typeface="Play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B2CD"/>
              </a:buClr>
              <a:buSzPts val="1200"/>
              <a:buFont typeface="Play"/>
              <a:buNone/>
              <a:defRPr sz="1200" b="0" i="0" u="none" strike="noStrike" cap="none">
                <a:solidFill>
                  <a:srgbClr val="33B2CD"/>
                </a:solidFill>
                <a:latin typeface="Play"/>
                <a:ea typeface="Play"/>
                <a:cs typeface="Play"/>
                <a:sym typeface="Play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B2CD"/>
              </a:buClr>
              <a:buSzPts val="1200"/>
              <a:buFont typeface="Play"/>
              <a:buNone/>
              <a:defRPr sz="1200" b="0" i="0" u="none" strike="noStrike" cap="none">
                <a:solidFill>
                  <a:srgbClr val="33B2CD"/>
                </a:solidFill>
                <a:latin typeface="Play"/>
                <a:ea typeface="Play"/>
                <a:cs typeface="Play"/>
                <a:sym typeface="Play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B2CD"/>
              </a:buClr>
              <a:buSzPts val="1200"/>
              <a:buFont typeface="Play"/>
              <a:buNone/>
              <a:defRPr sz="1200" b="0" i="0" u="none" strike="noStrike" cap="none">
                <a:solidFill>
                  <a:srgbClr val="33B2CD"/>
                </a:solidFill>
                <a:latin typeface="Play"/>
                <a:ea typeface="Play"/>
                <a:cs typeface="Play"/>
                <a:sym typeface="Play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B2CD"/>
              </a:buClr>
              <a:buSzPts val="1200"/>
              <a:buFont typeface="Play"/>
              <a:buNone/>
              <a:tabLst/>
              <a:defRPr/>
            </a:pPr>
            <a:fld id="{00000000-1234-1234-1234-123412341234}" type="slidenum">
              <a:rPr lang="fr-FR" smtClean="0">
                <a:latin typeface="Quicksand" panose="020F0502020204030204" pitchFamily="2" charset="0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33B2CD"/>
                </a:buClr>
                <a:buSzPts val="1200"/>
                <a:buFont typeface="Play"/>
                <a:buNone/>
                <a:tabLst/>
                <a:defRPr/>
              </a:pPr>
              <a:t>7</a:t>
            </a:fld>
            <a:endParaRPr kumimoji="0" lang="fr-FR" sz="1000" b="0" i="0" u="none" strike="noStrike" kern="0" cap="none" spc="0" normalizeH="0" baseline="0" noProof="0">
              <a:ln>
                <a:noFill/>
              </a:ln>
              <a:solidFill>
                <a:srgbClr val="33B2CD"/>
              </a:solidFill>
              <a:effectLst/>
              <a:uLnTx/>
              <a:uFillTx/>
              <a:latin typeface="Quicksand" panose="020F0502020204030204" pitchFamily="2" charset="0"/>
              <a:sym typeface="Play"/>
            </a:endParaRP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145578D9-4C06-D60A-0A2F-269CAA821F8C}"/>
              </a:ext>
            </a:extLst>
          </p:cNvPr>
          <p:cNvGrpSpPr/>
          <p:nvPr/>
        </p:nvGrpSpPr>
        <p:grpSpPr>
          <a:xfrm>
            <a:off x="1138819" y="1623739"/>
            <a:ext cx="3739896" cy="567960"/>
            <a:chOff x="813816" y="4262188"/>
            <a:chExt cx="3739896" cy="567960"/>
          </a:xfrm>
        </p:grpSpPr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E3C5467D-A2BD-C5F7-76F7-246ACCC33FD2}"/>
                </a:ext>
              </a:extLst>
            </p:cNvPr>
            <p:cNvSpPr/>
            <p:nvPr/>
          </p:nvSpPr>
          <p:spPr>
            <a:xfrm>
              <a:off x="818388" y="4262188"/>
              <a:ext cx="992124" cy="26161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6">
                <a:shade val="15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highlight>
                  <a:srgbClr val="FF0000"/>
                </a:highlight>
                <a:latin typeface="Quicksand" panose="020F0502020204030204" pitchFamily="2" charset="0"/>
              </a:endParaRPr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A8B26C3D-2EE4-248C-490C-770F98D47655}"/>
                </a:ext>
              </a:extLst>
            </p:cNvPr>
            <p:cNvSpPr/>
            <p:nvPr/>
          </p:nvSpPr>
          <p:spPr>
            <a:xfrm>
              <a:off x="1810512" y="4262188"/>
              <a:ext cx="1495044" cy="253914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latin typeface="Quicksand" panose="020F0502020204030204" pitchFamily="2" charset="0"/>
              </a:endParaRPr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D0292C28-7768-618F-FA40-362CAFDF725F}"/>
                </a:ext>
              </a:extLst>
            </p:cNvPr>
            <p:cNvSpPr/>
            <p:nvPr/>
          </p:nvSpPr>
          <p:spPr>
            <a:xfrm>
              <a:off x="3305556" y="4262188"/>
              <a:ext cx="713232" cy="261610"/>
            </a:xfrm>
            <a:prstGeom prst="rect">
              <a:avLst/>
            </a:prstGeom>
            <a:solidFill>
              <a:schemeClr val="bg2"/>
            </a:solidFill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latin typeface="Quicksand" panose="020F0502020204030204" pitchFamily="2" charset="0"/>
              </a:endParaRP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AC534D62-522A-4CC2-2D7C-995150D0E952}"/>
                </a:ext>
              </a:extLst>
            </p:cNvPr>
            <p:cNvSpPr txBox="1"/>
            <p:nvPr/>
          </p:nvSpPr>
          <p:spPr>
            <a:xfrm>
              <a:off x="918972" y="4262188"/>
              <a:ext cx="758952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b="1">
                  <a:latin typeface="Quicksand" panose="020F0502020204030204" pitchFamily="2" charset="0"/>
                </a:rPr>
                <a:t>Pb,  2cm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0302E0FE-2C03-FF49-C701-F3590AD471E6}"/>
                </a:ext>
              </a:extLst>
            </p:cNvPr>
            <p:cNvSpPr txBox="1"/>
            <p:nvPr/>
          </p:nvSpPr>
          <p:spPr>
            <a:xfrm>
              <a:off x="2180844" y="4262188"/>
              <a:ext cx="941832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b="1">
                  <a:latin typeface="Quicksand" panose="020F0502020204030204" pitchFamily="2" charset="0"/>
                </a:rPr>
                <a:t>LiLih,  3cm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0BCC32D1-4841-478D-CB7C-6A8B1C6A4711}"/>
                </a:ext>
              </a:extLst>
            </p:cNvPr>
            <p:cNvSpPr txBox="1"/>
            <p:nvPr/>
          </p:nvSpPr>
          <p:spPr>
            <a:xfrm>
              <a:off x="3259836" y="4262188"/>
              <a:ext cx="758952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b="1" err="1">
                  <a:latin typeface="Quicksand" panose="020F0502020204030204" pitchFamily="2" charset="0"/>
                </a:rPr>
                <a:t>SiC</a:t>
              </a:r>
              <a:r>
                <a:rPr lang="en-US" sz="1050" b="1">
                  <a:latin typeface="Quicksand" panose="020F0502020204030204" pitchFamily="2" charset="0"/>
                </a:rPr>
                <a:t>,  1cm</a:t>
              </a:r>
            </a:p>
          </p:txBody>
        </p:sp>
        <p:cxnSp>
          <p:nvCxnSpPr>
            <p:cNvPr id="59" name="Straight Arrow Connector 58">
              <a:extLst>
                <a:ext uri="{FF2B5EF4-FFF2-40B4-BE49-F238E27FC236}">
                  <a16:creationId xmlns:a16="http://schemas.microsoft.com/office/drawing/2014/main" id="{BB78DFE3-C955-7EC5-E8FF-37E6CD9ADE58}"/>
                </a:ext>
              </a:extLst>
            </p:cNvPr>
            <p:cNvCxnSpPr>
              <a:cxnSpLocks/>
            </p:cNvCxnSpPr>
            <p:nvPr/>
          </p:nvCxnSpPr>
          <p:spPr>
            <a:xfrm>
              <a:off x="813816" y="4830148"/>
              <a:ext cx="3739896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8EA897D2-9308-A27A-8EF0-823D2FCA4E34}"/>
                </a:ext>
              </a:extLst>
            </p:cNvPr>
            <p:cNvSpPr txBox="1"/>
            <p:nvPr/>
          </p:nvSpPr>
          <p:spPr>
            <a:xfrm>
              <a:off x="818388" y="4568538"/>
              <a:ext cx="246888" cy="26161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100">
                  <a:latin typeface="Quicksand" panose="020F0502020204030204" pitchFamily="2" charset="0"/>
                </a:rPr>
                <a:t>1</a:t>
              </a: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2AF242AE-F042-D4F8-C3EA-6EC138B6E4AD}"/>
                </a:ext>
              </a:extLst>
            </p:cNvPr>
            <p:cNvSpPr txBox="1"/>
            <p:nvPr/>
          </p:nvSpPr>
          <p:spPr>
            <a:xfrm>
              <a:off x="1057275" y="4568538"/>
              <a:ext cx="246888" cy="26161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100">
                  <a:latin typeface="Quicksand" panose="020F0502020204030204" pitchFamily="2" charset="0"/>
                </a:rPr>
                <a:t>1</a:t>
              </a: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761D2634-BCB0-BBD5-8A5B-CF69C95EE70A}"/>
                </a:ext>
              </a:extLst>
            </p:cNvPr>
            <p:cNvSpPr txBox="1"/>
            <p:nvPr/>
          </p:nvSpPr>
          <p:spPr>
            <a:xfrm>
              <a:off x="1312164" y="4568538"/>
              <a:ext cx="246888" cy="26161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100">
                  <a:latin typeface="Quicksand" panose="020F0502020204030204" pitchFamily="2" charset="0"/>
                </a:rPr>
                <a:t>1</a:t>
              </a: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8EE7CBA2-73B8-4E2F-397C-018275F58DA0}"/>
                </a:ext>
              </a:extLst>
            </p:cNvPr>
            <p:cNvSpPr txBox="1"/>
            <p:nvPr/>
          </p:nvSpPr>
          <p:spPr>
            <a:xfrm>
              <a:off x="1559052" y="4568538"/>
              <a:ext cx="246888" cy="26161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100">
                  <a:latin typeface="Quicksand" panose="020F0502020204030204" pitchFamily="2" charset="0"/>
                </a:rPr>
                <a:t>1</a:t>
              </a: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F390CDE7-F336-6857-150A-401B3DE452C1}"/>
                </a:ext>
              </a:extLst>
            </p:cNvPr>
            <p:cNvSpPr txBox="1"/>
            <p:nvPr/>
          </p:nvSpPr>
          <p:spPr>
            <a:xfrm>
              <a:off x="1805940" y="4560844"/>
              <a:ext cx="246888" cy="26161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100">
                  <a:latin typeface="Quicksand" panose="020F0502020204030204" pitchFamily="2" charset="0"/>
                </a:rPr>
                <a:t>2</a:t>
              </a: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507EFE64-C06D-9B21-DAA8-765E4B1A156E}"/>
                </a:ext>
              </a:extLst>
            </p:cNvPr>
            <p:cNvSpPr txBox="1"/>
            <p:nvPr/>
          </p:nvSpPr>
          <p:spPr>
            <a:xfrm>
              <a:off x="2055114" y="4560844"/>
              <a:ext cx="246888" cy="26161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100">
                  <a:latin typeface="Quicksand" panose="020F0502020204030204" pitchFamily="2" charset="0"/>
                </a:rPr>
                <a:t>2</a:t>
              </a: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F167FADA-23CD-FFB3-F7C3-130BF66ED4F1}"/>
                </a:ext>
              </a:extLst>
            </p:cNvPr>
            <p:cNvSpPr txBox="1"/>
            <p:nvPr/>
          </p:nvSpPr>
          <p:spPr>
            <a:xfrm>
              <a:off x="2299716" y="4560844"/>
              <a:ext cx="246888" cy="26161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100">
                  <a:latin typeface="Quicksand" panose="020F0502020204030204" pitchFamily="2" charset="0"/>
                </a:rPr>
                <a:t>2</a:t>
              </a: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FE3FFA1B-4F38-A85A-B5BE-8D59F60047F7}"/>
                </a:ext>
              </a:extLst>
            </p:cNvPr>
            <p:cNvSpPr txBox="1"/>
            <p:nvPr/>
          </p:nvSpPr>
          <p:spPr>
            <a:xfrm>
              <a:off x="2546604" y="4560844"/>
              <a:ext cx="246888" cy="26161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100">
                  <a:latin typeface="Quicksand" panose="020F0502020204030204" pitchFamily="2" charset="0"/>
                </a:rPr>
                <a:t>2</a:t>
              </a: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7F9022F3-57D4-8D20-B178-629EA5BD3EBE}"/>
                </a:ext>
              </a:extLst>
            </p:cNvPr>
            <p:cNvSpPr txBox="1"/>
            <p:nvPr/>
          </p:nvSpPr>
          <p:spPr>
            <a:xfrm>
              <a:off x="2793492" y="4568538"/>
              <a:ext cx="246888" cy="26161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100">
                  <a:latin typeface="Quicksand" panose="020F0502020204030204" pitchFamily="2" charset="0"/>
                </a:rPr>
                <a:t>2</a:t>
              </a: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B7C0FBD1-124D-D3CF-4DCF-207FCC5785E5}"/>
                </a:ext>
              </a:extLst>
            </p:cNvPr>
            <p:cNvSpPr txBox="1"/>
            <p:nvPr/>
          </p:nvSpPr>
          <p:spPr>
            <a:xfrm>
              <a:off x="3054096" y="4568538"/>
              <a:ext cx="246888" cy="26161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100">
                  <a:latin typeface="Quicksand" panose="020F0502020204030204" pitchFamily="2" charset="0"/>
                </a:rPr>
                <a:t>2</a:t>
              </a:r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72979D22-B6E6-14A4-73EE-06287D93D3AF}"/>
                </a:ext>
              </a:extLst>
            </p:cNvPr>
            <p:cNvSpPr txBox="1"/>
            <p:nvPr/>
          </p:nvSpPr>
          <p:spPr>
            <a:xfrm>
              <a:off x="3303270" y="4568538"/>
              <a:ext cx="246888" cy="26161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100">
                  <a:latin typeface="Quicksand" panose="020F0502020204030204" pitchFamily="2" charset="0"/>
                </a:rPr>
                <a:t>3</a:t>
              </a: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1628BFF9-9FBC-2E53-E9F9-CCA19145E447}"/>
                </a:ext>
              </a:extLst>
            </p:cNvPr>
            <p:cNvSpPr txBox="1"/>
            <p:nvPr/>
          </p:nvSpPr>
          <p:spPr>
            <a:xfrm>
              <a:off x="3557016" y="4568303"/>
              <a:ext cx="246888" cy="26161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100">
                  <a:latin typeface="Quicksand" panose="020F0502020204030204" pitchFamily="2" charset="0"/>
                </a:rPr>
                <a:t>3</a:t>
              </a: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92A50E8E-BB6D-F6E1-4B08-B9FF5E47CE72}"/>
                </a:ext>
              </a:extLst>
            </p:cNvPr>
            <p:cNvSpPr txBox="1"/>
            <p:nvPr/>
          </p:nvSpPr>
          <p:spPr>
            <a:xfrm>
              <a:off x="3797046" y="4568538"/>
              <a:ext cx="246888" cy="26161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100">
                  <a:latin typeface="Quicksand" panose="020F0502020204030204" pitchFamily="2" charset="0"/>
                </a:rPr>
                <a:t>3</a:t>
              </a:r>
            </a:p>
          </p:txBody>
        </p:sp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6A627E49-D2B9-EE59-2FAB-3531273C3233}"/>
                </a:ext>
              </a:extLst>
            </p:cNvPr>
            <p:cNvSpPr/>
            <p:nvPr/>
          </p:nvSpPr>
          <p:spPr>
            <a:xfrm>
              <a:off x="4032504" y="4262188"/>
              <a:ext cx="246888" cy="266906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2"/>
              </a:solidFill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latin typeface="Quicksand" panose="020F0502020204030204" pitchFamily="2" charset="0"/>
              </a:endParaRPr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D3C8D586-2809-3CF7-D74E-66D550B97730}"/>
                </a:ext>
              </a:extLst>
            </p:cNvPr>
            <p:cNvSpPr txBox="1"/>
            <p:nvPr/>
          </p:nvSpPr>
          <p:spPr>
            <a:xfrm>
              <a:off x="4032504" y="4568303"/>
              <a:ext cx="246888" cy="26161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sz="1100">
                <a:latin typeface="Quicksand" panose="020F0502020204030204" pitchFamily="2" charset="0"/>
              </a:endParaRPr>
            </a:p>
          </p:txBody>
        </p:sp>
      </p:grpSp>
      <p:sp>
        <p:nvSpPr>
          <p:cNvPr id="121" name="TextBox 120">
            <a:extLst>
              <a:ext uri="{FF2B5EF4-FFF2-40B4-BE49-F238E27FC236}">
                <a16:creationId xmlns:a16="http://schemas.microsoft.com/office/drawing/2014/main" id="{A5318083-2278-BAEB-42DA-23D2C21751F5}"/>
              </a:ext>
            </a:extLst>
          </p:cNvPr>
          <p:cNvSpPr txBox="1"/>
          <p:nvPr/>
        </p:nvSpPr>
        <p:spPr>
          <a:xfrm>
            <a:off x="82298" y="1623739"/>
            <a:ext cx="1038233" cy="55399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500">
                <a:latin typeface="Quicksand" panose="020F0502020204030204" pitchFamily="2" charset="0"/>
              </a:rPr>
              <a:t>Geom</a:t>
            </a:r>
          </a:p>
          <a:p>
            <a:endParaRPr lang="en-US" sz="1500">
              <a:latin typeface="Quicksand" panose="020F0502020204030204" pitchFamily="2" charset="0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349FB6C4-F698-FBEC-23A9-1F2D766375B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349" y="7269123"/>
            <a:ext cx="11697005" cy="1169700"/>
          </a:xfrm>
          <a:prstGeom prst="rect">
            <a:avLst/>
          </a:prstGeom>
        </p:spPr>
      </p:pic>
      <p:graphicFrame>
        <p:nvGraphicFramePr>
          <p:cNvPr id="19" name="Table 18">
            <a:extLst>
              <a:ext uri="{FF2B5EF4-FFF2-40B4-BE49-F238E27FC236}">
                <a16:creationId xmlns:a16="http://schemas.microsoft.com/office/drawing/2014/main" id="{0DEB0DF5-67C0-79DB-2EFF-B47414AAF60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9503364"/>
              </p:ext>
            </p:extLst>
          </p:nvPr>
        </p:nvGraphicFramePr>
        <p:xfrm>
          <a:off x="96841" y="4524458"/>
          <a:ext cx="5999160" cy="203443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22554">
                  <a:extLst>
                    <a:ext uri="{9D8B030D-6E8A-4147-A177-3AD203B41FA5}">
                      <a16:colId xmlns:a16="http://schemas.microsoft.com/office/drawing/2014/main" val="3012429007"/>
                    </a:ext>
                  </a:extLst>
                </a:gridCol>
                <a:gridCol w="1263974">
                  <a:extLst>
                    <a:ext uri="{9D8B030D-6E8A-4147-A177-3AD203B41FA5}">
                      <a16:colId xmlns:a16="http://schemas.microsoft.com/office/drawing/2014/main" val="624016496"/>
                    </a:ext>
                  </a:extLst>
                </a:gridCol>
                <a:gridCol w="1094187">
                  <a:extLst>
                    <a:ext uri="{9D8B030D-6E8A-4147-A177-3AD203B41FA5}">
                      <a16:colId xmlns:a16="http://schemas.microsoft.com/office/drawing/2014/main" val="895079475"/>
                    </a:ext>
                  </a:extLst>
                </a:gridCol>
                <a:gridCol w="905533">
                  <a:extLst>
                    <a:ext uri="{9D8B030D-6E8A-4147-A177-3AD203B41FA5}">
                      <a16:colId xmlns:a16="http://schemas.microsoft.com/office/drawing/2014/main" val="3016479189"/>
                    </a:ext>
                  </a:extLst>
                </a:gridCol>
                <a:gridCol w="1320570">
                  <a:extLst>
                    <a:ext uri="{9D8B030D-6E8A-4147-A177-3AD203B41FA5}">
                      <a16:colId xmlns:a16="http://schemas.microsoft.com/office/drawing/2014/main" val="3860688459"/>
                    </a:ext>
                  </a:extLst>
                </a:gridCol>
                <a:gridCol w="792342">
                  <a:extLst>
                    <a:ext uri="{9D8B030D-6E8A-4147-A177-3AD203B41FA5}">
                      <a16:colId xmlns:a16="http://schemas.microsoft.com/office/drawing/2014/main" val="2317321400"/>
                    </a:ext>
                  </a:extLst>
                </a:gridCol>
              </a:tblGrid>
              <a:tr h="208660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Quicksand" pitchFamily="2" charset="0"/>
                      </a:endParaRPr>
                    </a:p>
                  </a:txBody>
                  <a:tcPr marL="6350" marR="6350" marT="635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Quicksand" pitchFamily="2" charset="0"/>
                        </a:rPr>
                        <a:t>Optimization : Adam at learning rate 2E-3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Quicksand" pitchFamily="2" charset="0"/>
                      </a:endParaRPr>
                    </a:p>
                  </a:txBody>
                  <a:tcPr marL="6350" marR="6350" marT="635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Quicksand" pitchFamily="2" charset="0"/>
                      </a:endParaRPr>
                    </a:p>
                  </a:txBody>
                  <a:tcPr marL="6350" marR="6350" marT="635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6582918"/>
                  </a:ext>
                </a:extLst>
              </a:tr>
              <a:tr h="49646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Quicksand" pitchFamily="2" charset="0"/>
                        </a:rPr>
                        <a:t>layer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Quicksand" pitchFamily="2" charset="0"/>
                      </a:endParaRPr>
                    </a:p>
                  </a:txBody>
                  <a:tcPr marL="6350" marR="6350" marT="635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Quicksand" pitchFamily="2" charset="0"/>
                        </a:rPr>
                        <a:t>Activation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Quicksand" pitchFamily="2" charset="0"/>
                      </a:endParaRPr>
                    </a:p>
                  </a:txBody>
                  <a:tcPr marL="6350" marR="6350" marT="635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Quicksand" pitchFamily="2" charset="0"/>
                        </a:rPr>
                        <a:t>Constraints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Quicksand" pitchFamily="2" charset="0"/>
                      </a:endParaRPr>
                    </a:p>
                  </a:txBody>
                  <a:tcPr marL="6350" marR="6350" marT="635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Quicksand" pitchFamily="2" charset="0"/>
                        </a:rPr>
                        <a:t>Units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Quicksand" pitchFamily="2" charset="0"/>
                      </a:endParaRPr>
                    </a:p>
                  </a:txBody>
                  <a:tcPr marL="6350" marR="6350" marT="635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Quicksand" pitchFamily="2" charset="0"/>
                        </a:rPr>
                        <a:t>Batch Normalization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Quicksand" pitchFamily="2" charset="0"/>
                      </a:endParaRPr>
                    </a:p>
                  </a:txBody>
                  <a:tcPr marL="6350" marR="6350" marT="635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Quicksand" pitchFamily="2" charset="0"/>
                        </a:rPr>
                        <a:t>Dropout (Rate)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Quicksand" pitchFamily="2" charset="0"/>
                      </a:endParaRPr>
                    </a:p>
                  </a:txBody>
                  <a:tcPr marL="6350" marR="6350" marT="635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31805343"/>
                  </a:ext>
                </a:extLst>
              </a:tr>
              <a:tr h="2086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Quicksand" pitchFamily="2" charset="0"/>
                        </a:rPr>
                        <a:t>Input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Quicksand" pitchFamily="2" charset="0"/>
                      </a:endParaRPr>
                    </a:p>
                  </a:txBody>
                  <a:tcPr marL="6350" marR="6350" marT="635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Quicksand" pitchFamily="2" charset="0"/>
                        </a:rPr>
                        <a:t>-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Quicksand" pitchFamily="2" charset="0"/>
                      </a:endParaRPr>
                    </a:p>
                  </a:txBody>
                  <a:tcPr marL="6350" marR="6350" marT="635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Quicksand" pitchFamily="2" charset="0"/>
                        </a:rPr>
                        <a:t>-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Quicksand" pitchFamily="2" charset="0"/>
                      </a:endParaRPr>
                    </a:p>
                  </a:txBody>
                  <a:tcPr marL="6350" marR="6350" marT="635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Quicksand" pitchFamily="2" charset="0"/>
                        </a:rPr>
                        <a:t>703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Quicksand" pitchFamily="2" charset="0"/>
                      </a:endParaRPr>
                    </a:p>
                  </a:txBody>
                  <a:tcPr marL="6350" marR="6350" marT="635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Quicksand" pitchFamily="2" charset="0"/>
                        </a:rPr>
                        <a:t>-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Quicksand" pitchFamily="2" charset="0"/>
                      </a:endParaRPr>
                    </a:p>
                  </a:txBody>
                  <a:tcPr marL="6350" marR="6350" marT="635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Quicksand" pitchFamily="2" charset="0"/>
                        </a:rPr>
                        <a:t>-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Quicksand" pitchFamily="2" charset="0"/>
                      </a:endParaRPr>
                    </a:p>
                  </a:txBody>
                  <a:tcPr marL="6350" marR="6350" marT="635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29360207"/>
                  </a:ext>
                </a:extLst>
              </a:tr>
              <a:tr h="2086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Quicksand" pitchFamily="2" charset="0"/>
                        </a:rPr>
                        <a:t>Dense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Quicksand" pitchFamily="2" charset="0"/>
                      </a:endParaRP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Quicksand" pitchFamily="2" charset="0"/>
                        </a:rPr>
                        <a:t>ReLU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Quicksand" pitchFamily="2" charset="0"/>
                      </a:endParaRP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Quicksand" pitchFamily="2" charset="0"/>
                        </a:rPr>
                        <a:t>L1, L2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Quicksand" pitchFamily="2" charset="0"/>
                      </a:endParaRP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Quicksand" pitchFamily="2" charset="0"/>
                        </a:rPr>
                        <a:t>256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Quicksand" pitchFamily="2" charset="0"/>
                      </a:endParaRP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Quicksand" pitchFamily="2" charset="0"/>
                        </a:rPr>
                        <a:t>Yes 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Quicksand" pitchFamily="2" charset="0"/>
                      </a:endParaRP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Quicksand" pitchFamily="2" charset="0"/>
                        </a:rPr>
                        <a:t>0.3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Quicksand" pitchFamily="2" charset="0"/>
                      </a:endParaRP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0310025"/>
                  </a:ext>
                </a:extLst>
              </a:tr>
              <a:tr h="2086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Quicksand" pitchFamily="2" charset="0"/>
                        </a:rPr>
                        <a:t>Dense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Quicksand" pitchFamily="2" charset="0"/>
                      </a:endParaRP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Quicksand" pitchFamily="2" charset="0"/>
                        </a:rPr>
                        <a:t>ReLU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Quicksand" pitchFamily="2" charset="0"/>
                      </a:endParaRP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Quicksand" pitchFamily="2" charset="0"/>
                        </a:rPr>
                        <a:t>L1, L2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Quicksand" pitchFamily="2" charset="0"/>
                      </a:endParaRP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Quicksand" pitchFamily="2" charset="0"/>
                        </a:rPr>
                        <a:t>128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Quicksand" pitchFamily="2" charset="0"/>
                      </a:endParaRP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Quicksand" pitchFamily="2" charset="0"/>
                        </a:rPr>
                        <a:t>Yes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Quicksand" pitchFamily="2" charset="0"/>
                      </a:endParaRP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Quicksand" pitchFamily="2" charset="0"/>
                        </a:rPr>
                        <a:t>0.3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Quicksand" pitchFamily="2" charset="0"/>
                      </a:endParaRP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21821415"/>
                  </a:ext>
                </a:extLst>
              </a:tr>
              <a:tr h="2086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Quicksand" pitchFamily="2" charset="0"/>
                        </a:rPr>
                        <a:t>Dense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Quicksand" pitchFamily="2" charset="0"/>
                      </a:endParaRP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Quicksand" pitchFamily="2" charset="0"/>
                        </a:rPr>
                        <a:t>ReLU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Quicksand" pitchFamily="2" charset="0"/>
                      </a:endParaRP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Quicksand" pitchFamily="2" charset="0"/>
                        </a:rPr>
                        <a:t>L1, L2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Quicksand" pitchFamily="2" charset="0"/>
                      </a:endParaRP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Quicksand" pitchFamily="2" charset="0"/>
                        </a:rPr>
                        <a:t>64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Quicksand" pitchFamily="2" charset="0"/>
                      </a:endParaRP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Quicksand" pitchFamily="2" charset="0"/>
                        </a:rPr>
                        <a:t>Yes 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Quicksand" pitchFamily="2" charset="0"/>
                      </a:endParaRP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Quicksand" pitchFamily="2" charset="0"/>
                        </a:rPr>
                        <a:t>0.3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Quicksand" pitchFamily="2" charset="0"/>
                      </a:endParaRP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92991078"/>
                  </a:ext>
                </a:extLst>
              </a:tr>
              <a:tr h="2086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Quicksand" pitchFamily="2" charset="0"/>
                        </a:rPr>
                        <a:t>Dense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Quicksand" pitchFamily="2" charset="0"/>
                      </a:endParaRP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Quicksand" pitchFamily="2" charset="0"/>
                        </a:rPr>
                        <a:t>ReLU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Quicksand" pitchFamily="2" charset="0"/>
                      </a:endParaRP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Quicksand" pitchFamily="2" charset="0"/>
                        </a:rPr>
                        <a:t>L1, L2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Quicksand" pitchFamily="2" charset="0"/>
                      </a:endParaRP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Quicksand" pitchFamily="2" charset="0"/>
                        </a:rPr>
                        <a:t>32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Quicksand" pitchFamily="2" charset="0"/>
                      </a:endParaRP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Quicksand" pitchFamily="2" charset="0"/>
                        </a:rPr>
                        <a:t>Yes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Quicksand" pitchFamily="2" charset="0"/>
                      </a:endParaRP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Quicksand" pitchFamily="2" charset="0"/>
                        </a:rPr>
                        <a:t>0.3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Quicksand" pitchFamily="2" charset="0"/>
                      </a:endParaRP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8118239"/>
                  </a:ext>
                </a:extLst>
              </a:tr>
              <a:tr h="2086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Quicksand" pitchFamily="2" charset="0"/>
                        </a:rPr>
                        <a:t>Output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Quicksand" pitchFamily="2" charset="0"/>
                      </a:endParaRPr>
                    </a:p>
                  </a:txBody>
                  <a:tcPr marL="6350" marR="6350" marT="635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err="1">
                          <a:effectLst/>
                          <a:latin typeface="Quicksand" pitchFamily="2" charset="0"/>
                        </a:rPr>
                        <a:t>ReLU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Quicksand" pitchFamily="2" charset="0"/>
                      </a:endParaRPr>
                    </a:p>
                  </a:txBody>
                  <a:tcPr marL="6350" marR="6350" marT="635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Quicksand" pitchFamily="2" charset="0"/>
                        </a:rPr>
                        <a:t>L1, L2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Quicksand" pitchFamily="2" charset="0"/>
                      </a:endParaRPr>
                    </a:p>
                  </a:txBody>
                  <a:tcPr marL="6350" marR="6350" marT="635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Quicksand" pitchFamily="2" charset="0"/>
                        </a:rPr>
                        <a:t>6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Quicksand" pitchFamily="2" charset="0"/>
                      </a:endParaRPr>
                    </a:p>
                  </a:txBody>
                  <a:tcPr marL="6350" marR="6350" marT="635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Quicksand" pitchFamily="2" charset="0"/>
                        </a:rPr>
                        <a:t>-</a:t>
                      </a:r>
                    </a:p>
                  </a:txBody>
                  <a:tcPr marL="6350" marR="6350" marT="635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Quicksand" pitchFamily="2" charset="0"/>
                        </a:rPr>
                        <a:t>-</a:t>
                      </a:r>
                    </a:p>
                  </a:txBody>
                  <a:tcPr marL="6350" marR="6350" marT="635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2268553"/>
                  </a:ext>
                </a:extLst>
              </a:tr>
            </a:tbl>
          </a:graphicData>
        </a:graphic>
      </p:graphicFrame>
      <p:sp>
        <p:nvSpPr>
          <p:cNvPr id="22" name="TextBox 21">
            <a:extLst>
              <a:ext uri="{FF2B5EF4-FFF2-40B4-BE49-F238E27FC236}">
                <a16:creationId xmlns:a16="http://schemas.microsoft.com/office/drawing/2014/main" id="{C1257287-F1DD-A078-110C-D9F9F784A6D7}"/>
              </a:ext>
            </a:extLst>
          </p:cNvPr>
          <p:cNvSpPr txBox="1"/>
          <p:nvPr/>
        </p:nvSpPr>
        <p:spPr>
          <a:xfrm>
            <a:off x="-137294" y="3206445"/>
            <a:ext cx="7543898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07950" indent="0">
              <a:buNone/>
            </a:pPr>
            <a:r>
              <a:rPr lang="en-US" sz="2000" b="1" dirty="0">
                <a:solidFill>
                  <a:srgbClr val="21419B"/>
                </a:solidFill>
                <a:latin typeface="Quicksand" panose="020F0502020204030204" pitchFamily="2" charset="0"/>
              </a:rPr>
              <a:t>Results data : </a:t>
            </a:r>
          </a:p>
          <a:p>
            <a:pPr marL="107950" indent="0">
              <a:buNone/>
            </a:pPr>
            <a:endParaRPr lang="en-US" sz="2000" b="1" dirty="0">
              <a:solidFill>
                <a:srgbClr val="21419B"/>
              </a:solidFill>
              <a:latin typeface="Quicksand" panose="020F0502020204030204" pitchFamily="2" charset="0"/>
            </a:endParaRPr>
          </a:p>
          <a:p>
            <a:pPr marL="107950" indent="0">
              <a:buNone/>
            </a:pPr>
            <a:r>
              <a:rPr lang="en-US" sz="1200" dirty="0">
                <a:solidFill>
                  <a:srgbClr val="21419B"/>
                </a:solidFill>
                <a:latin typeface="Quicksand" panose="020F0502020204030204" pitchFamily="2" charset="0"/>
              </a:rPr>
              <a:t>TBR | Energy </a:t>
            </a:r>
            <a:r>
              <a:rPr lang="en-US" sz="1200" dirty="0" err="1">
                <a:solidFill>
                  <a:srgbClr val="21419B"/>
                </a:solidFill>
                <a:latin typeface="Quicksand" panose="020F0502020204030204" pitchFamily="2" charset="0"/>
              </a:rPr>
              <a:t>mult</a:t>
            </a:r>
            <a:r>
              <a:rPr lang="en-US" sz="1200" dirty="0">
                <a:solidFill>
                  <a:srgbClr val="21419B"/>
                </a:solidFill>
                <a:latin typeface="Quicksand" panose="020F0502020204030204" pitchFamily="2" charset="0"/>
              </a:rPr>
              <a:t> | Heat removal| Fluence on coils |  DPA on coils structure| DPA LM vessel</a:t>
            </a:r>
          </a:p>
          <a:p>
            <a:pPr marL="107950" indent="0">
              <a:buNone/>
            </a:pPr>
            <a:endParaRPr lang="en-US" sz="1400" dirty="0">
              <a:solidFill>
                <a:srgbClr val="21419B"/>
              </a:solidFill>
              <a:latin typeface="Quicksand" panose="020F0502020204030204" pitchFamily="2" charset="0"/>
            </a:endParaRPr>
          </a:p>
          <a:p>
            <a:endParaRPr lang="en-US" sz="1400" dirty="0">
              <a:latin typeface="Quicksand" panose="020F0502020204030204" pitchFamily="2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10DF98B-A0BD-A377-20A0-F1A8C81B5C6A}"/>
              </a:ext>
            </a:extLst>
          </p:cNvPr>
          <p:cNvSpPr txBox="1"/>
          <p:nvPr/>
        </p:nvSpPr>
        <p:spPr>
          <a:xfrm>
            <a:off x="-153962" y="4166241"/>
            <a:ext cx="63718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07950" indent="0" algn="l">
              <a:buNone/>
            </a:pPr>
            <a:r>
              <a:rPr lang="en-US" b="1">
                <a:solidFill>
                  <a:srgbClr val="21419B"/>
                </a:solidFill>
                <a:latin typeface="Quicksand" panose="020F0502020204030204" pitchFamily="2" charset="0"/>
              </a:rPr>
              <a:t>Machine learning Model:</a:t>
            </a:r>
            <a:endParaRPr lang="en-US" sz="1400">
              <a:latin typeface="Quicksand" panose="020F05020202040302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0636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0" grpId="0" animBg="1"/>
      <p:bldP spid="22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BF400F-9DC7-E577-A788-0BD387179C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04413D-1B3F-3107-EE11-B18618749A3B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" y="152400"/>
            <a:ext cx="12109702" cy="574283"/>
          </a:xfrm>
          <a:noFill/>
          <a:ln>
            <a:noFill/>
          </a:ln>
        </p:spPr>
        <p:txBody>
          <a:bodyPr spcFirstLastPara="1" vert="horz" wrap="square" lIns="45675" tIns="45675" rIns="45675" bIns="45675" rtlCol="0" anchor="t" anchorCtr="0">
            <a:noAutofit/>
          </a:bodyPr>
          <a:lstStyle/>
          <a:p>
            <a:pPr algn="ctr">
              <a:buFont typeface="Arial"/>
            </a:pPr>
            <a:r>
              <a:rPr lang="en-US" sz="2800" b="1" dirty="0">
                <a:solidFill>
                  <a:srgbClr val="F40E53"/>
                </a:solidFill>
              </a:rPr>
              <a:t>Genetic Algorithm for a minimal blanket – Get results in 15 min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F4FE39-3080-C079-15F4-555E125270D3}"/>
              </a:ext>
            </a:extLst>
          </p:cNvPr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456126" y="678194"/>
            <a:ext cx="6883876" cy="5194852"/>
          </a:xfrm>
        </p:spPr>
        <p:txBody>
          <a:bodyPr/>
          <a:lstStyle/>
          <a:p>
            <a:pPr marL="107950" indent="0" algn="l">
              <a:buNone/>
            </a:pPr>
            <a:r>
              <a:rPr lang="en-US" sz="1600" b="1" dirty="0">
                <a:solidFill>
                  <a:srgbClr val="21419B"/>
                </a:solidFill>
              </a:rPr>
              <a:t>Set the input reactor parameter for a minimal blanket</a:t>
            </a:r>
          </a:p>
          <a:p>
            <a:pPr marL="107950" indent="0" algn="l">
              <a:buNone/>
            </a:pPr>
            <a:endParaRPr lang="en-US" sz="2000" dirty="0">
              <a:solidFill>
                <a:srgbClr val="21419B"/>
              </a:solidFill>
            </a:endParaRPr>
          </a:p>
          <a:p>
            <a:pPr marL="107950" indent="0" algn="l">
              <a:buNone/>
            </a:pPr>
            <a:endParaRPr lang="en-US" sz="2000" dirty="0">
              <a:solidFill>
                <a:srgbClr val="21419B"/>
              </a:solidFill>
            </a:endParaRPr>
          </a:p>
          <a:p>
            <a:pPr marL="107950" indent="0" algn="l">
              <a:buNone/>
            </a:pPr>
            <a:endParaRPr lang="en-US" sz="2000" dirty="0">
              <a:solidFill>
                <a:srgbClr val="21419B"/>
              </a:solidFill>
            </a:endParaRPr>
          </a:p>
          <a:p>
            <a:pPr marL="107950" indent="0" algn="l">
              <a:buNone/>
            </a:pPr>
            <a:endParaRPr lang="en-US" sz="2000" dirty="0">
              <a:solidFill>
                <a:srgbClr val="21419B"/>
              </a:solidFill>
            </a:endParaRPr>
          </a:p>
          <a:p>
            <a:pPr marL="107950" indent="0" algn="l">
              <a:buNone/>
            </a:pPr>
            <a:endParaRPr lang="en-US" sz="2000" dirty="0">
              <a:solidFill>
                <a:srgbClr val="21419B"/>
              </a:solidFill>
            </a:endParaRPr>
          </a:p>
          <a:p>
            <a:pPr marL="107950" indent="0" algn="l">
              <a:buNone/>
            </a:pPr>
            <a:endParaRPr lang="en-US" sz="2000" dirty="0">
              <a:solidFill>
                <a:srgbClr val="21419B"/>
              </a:solidFill>
            </a:endParaRPr>
          </a:p>
          <a:p>
            <a:pPr marL="107950" indent="0">
              <a:buNone/>
            </a:pPr>
            <a:endParaRPr lang="en-US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01DECFB-1DB5-3905-7563-12B003638B69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953312" y="2775675"/>
            <a:ext cx="208903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>
                <a:solidFill>
                  <a:schemeClr val="bg1"/>
                </a:solidFill>
                <a:latin typeface="Quicksand" pitchFamily="2" charset="0"/>
              </a:rPr>
              <a:t>min,      max,      discretization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B476EC6-9236-708A-740A-0F0FBE577436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1052622" y="2203639"/>
            <a:ext cx="4240389" cy="162908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Quicksand" pitchFamily="2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E0ACF00-AF1C-A93D-2E11-02031B8D3E1B}"/>
              </a:ext>
            </a:extLst>
          </p:cNvPr>
          <p:cNvSpPr txBox="1"/>
          <p:nvPr/>
        </p:nvSpPr>
        <p:spPr>
          <a:xfrm>
            <a:off x="6207057" y="4379105"/>
            <a:ext cx="5266237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latin typeface="Quicksand" pitchFamily="2" charset="0"/>
              </a:rPr>
              <a:t>Performance:</a:t>
            </a:r>
          </a:p>
          <a:p>
            <a:r>
              <a:rPr lang="en-US" dirty="0">
                <a:latin typeface="Quicksand" pitchFamily="2" charset="0"/>
              </a:rPr>
              <a:t>	</a:t>
            </a:r>
            <a:r>
              <a:rPr lang="en-US" b="1" dirty="0">
                <a:latin typeface="Quicksand" pitchFamily="2" charset="0"/>
              </a:rPr>
              <a:t>About 15 minutes per 16 CPUs</a:t>
            </a:r>
            <a:r>
              <a:rPr lang="en-US" dirty="0">
                <a:latin typeface="Quicksand" panose="020F0502020204030204" pitchFamily="2" charset="0"/>
              </a:rPr>
              <a:t>.</a:t>
            </a:r>
          </a:p>
          <a:p>
            <a:endParaRPr lang="en-US" dirty="0">
              <a:latin typeface="Quicksand" panose="020F0502020204030204" pitchFamily="2" charset="0"/>
            </a:endParaRPr>
          </a:p>
          <a:p>
            <a:r>
              <a:rPr lang="en-US" dirty="0">
                <a:latin typeface="Quicksand" panose="020F0502020204030204" pitchFamily="2" charset="0"/>
              </a:rPr>
              <a:t> </a:t>
            </a:r>
            <a:r>
              <a:rPr lang="en-US" b="1" dirty="0">
                <a:latin typeface="Quicksand" pitchFamily="2" charset="0"/>
              </a:rPr>
              <a:t>Verification</a:t>
            </a:r>
            <a:endParaRPr lang="en-US" dirty="0">
              <a:latin typeface="Quicksand" panose="020F0502020204030204" pitchFamily="2" charset="0"/>
            </a:endParaRPr>
          </a:p>
          <a:p>
            <a:r>
              <a:rPr lang="en-US" dirty="0">
                <a:latin typeface="Quicksand" panose="020F0502020204030204" pitchFamily="2" charset="0"/>
              </a:rPr>
              <a:t>	High Fidelity code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F2F298-D991-5EDF-4551-8FDC0382721F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11577124" y="6481872"/>
            <a:ext cx="279842" cy="2214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B2CD"/>
              </a:buClr>
              <a:buSzPts val="1200"/>
              <a:buFont typeface="Play"/>
              <a:buNone/>
              <a:defRPr sz="1000" b="0" i="0" u="none" strike="noStrike" cap="none">
                <a:solidFill>
                  <a:srgbClr val="33B2CD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Play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B2CD"/>
              </a:buClr>
              <a:buSzPts val="1200"/>
              <a:buFont typeface="Play"/>
              <a:buNone/>
              <a:defRPr sz="1200" b="0" i="0" u="none" strike="noStrike" cap="none">
                <a:solidFill>
                  <a:srgbClr val="33B2CD"/>
                </a:solidFill>
                <a:latin typeface="Play"/>
                <a:ea typeface="Play"/>
                <a:cs typeface="Play"/>
                <a:sym typeface="Play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B2CD"/>
              </a:buClr>
              <a:buSzPts val="1200"/>
              <a:buFont typeface="Play"/>
              <a:buNone/>
              <a:defRPr sz="1200" b="0" i="0" u="none" strike="noStrike" cap="none">
                <a:solidFill>
                  <a:srgbClr val="33B2CD"/>
                </a:solidFill>
                <a:latin typeface="Play"/>
                <a:ea typeface="Play"/>
                <a:cs typeface="Play"/>
                <a:sym typeface="Play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B2CD"/>
              </a:buClr>
              <a:buSzPts val="1200"/>
              <a:buFont typeface="Play"/>
              <a:buNone/>
              <a:defRPr sz="1200" b="0" i="0" u="none" strike="noStrike" cap="none">
                <a:solidFill>
                  <a:srgbClr val="33B2CD"/>
                </a:solidFill>
                <a:latin typeface="Play"/>
                <a:ea typeface="Play"/>
                <a:cs typeface="Play"/>
                <a:sym typeface="Play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B2CD"/>
              </a:buClr>
              <a:buSzPts val="1200"/>
              <a:buFont typeface="Play"/>
              <a:buNone/>
              <a:defRPr sz="1200" b="0" i="0" u="none" strike="noStrike" cap="none">
                <a:solidFill>
                  <a:srgbClr val="33B2CD"/>
                </a:solidFill>
                <a:latin typeface="Play"/>
                <a:ea typeface="Play"/>
                <a:cs typeface="Play"/>
                <a:sym typeface="Play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B2CD"/>
              </a:buClr>
              <a:buSzPts val="1200"/>
              <a:buFont typeface="Play"/>
              <a:buNone/>
              <a:defRPr sz="1200" b="0" i="0" u="none" strike="noStrike" cap="none">
                <a:solidFill>
                  <a:srgbClr val="33B2CD"/>
                </a:solidFill>
                <a:latin typeface="Play"/>
                <a:ea typeface="Play"/>
                <a:cs typeface="Play"/>
                <a:sym typeface="Play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B2CD"/>
              </a:buClr>
              <a:buSzPts val="1200"/>
              <a:buFont typeface="Play"/>
              <a:buNone/>
              <a:defRPr sz="1200" b="0" i="0" u="none" strike="noStrike" cap="none">
                <a:solidFill>
                  <a:srgbClr val="33B2CD"/>
                </a:solidFill>
                <a:latin typeface="Play"/>
                <a:ea typeface="Play"/>
                <a:cs typeface="Play"/>
                <a:sym typeface="Play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B2CD"/>
              </a:buClr>
              <a:buSzPts val="1200"/>
              <a:buFont typeface="Play"/>
              <a:buNone/>
              <a:defRPr sz="1200" b="0" i="0" u="none" strike="noStrike" cap="none">
                <a:solidFill>
                  <a:srgbClr val="33B2CD"/>
                </a:solidFill>
                <a:latin typeface="Play"/>
                <a:ea typeface="Play"/>
                <a:cs typeface="Play"/>
                <a:sym typeface="Play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B2CD"/>
              </a:buClr>
              <a:buSzPts val="1200"/>
              <a:buFont typeface="Play"/>
              <a:buNone/>
              <a:defRPr sz="1200" b="0" i="0" u="none" strike="noStrike" cap="none">
                <a:solidFill>
                  <a:srgbClr val="33B2CD"/>
                </a:solidFill>
                <a:latin typeface="Play"/>
                <a:ea typeface="Play"/>
                <a:cs typeface="Play"/>
                <a:sym typeface="Play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B2CD"/>
              </a:buClr>
              <a:buSzPts val="1200"/>
              <a:buFont typeface="Play"/>
              <a:buNone/>
              <a:tabLst/>
              <a:defRPr/>
            </a:pPr>
            <a:fld id="{00000000-1234-1234-1234-123412341234}" type="slidenum">
              <a:rPr lang="fr-FR" smtClean="0">
                <a:latin typeface="Quicksand" pitchFamily="2" charset="0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33B2CD"/>
                </a:buClr>
                <a:buSzPts val="1200"/>
                <a:buFont typeface="Play"/>
                <a:buNone/>
                <a:tabLst/>
                <a:defRPr/>
              </a:pPr>
              <a:t>8</a:t>
            </a:fld>
            <a:endParaRPr kumimoji="0" lang="fr-FR" sz="1000" b="0" i="0" u="none" strike="noStrike" kern="0" cap="none" spc="0" normalizeH="0" baseline="0" noProof="0">
              <a:ln>
                <a:noFill/>
              </a:ln>
              <a:solidFill>
                <a:srgbClr val="33B2CD"/>
              </a:solidFill>
              <a:effectLst/>
              <a:uLnTx/>
              <a:uFillTx/>
              <a:latin typeface="Quicksand" pitchFamily="2" charset="0"/>
              <a:sym typeface="Play"/>
            </a:endParaRPr>
          </a:p>
        </p:txBody>
      </p:sp>
      <p:graphicFrame>
        <p:nvGraphicFramePr>
          <p:cNvPr id="19" name="Table 18">
            <a:extLst>
              <a:ext uri="{FF2B5EF4-FFF2-40B4-BE49-F238E27FC236}">
                <a16:creationId xmlns:a16="http://schemas.microsoft.com/office/drawing/2014/main" id="{A9099314-6B29-2821-D109-5E7B5BE708C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6115172"/>
              </p:ext>
            </p:extLst>
          </p:nvPr>
        </p:nvGraphicFramePr>
        <p:xfrm>
          <a:off x="568496" y="1213781"/>
          <a:ext cx="4841000" cy="260332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19802">
                  <a:extLst>
                    <a:ext uri="{9D8B030D-6E8A-4147-A177-3AD203B41FA5}">
                      <a16:colId xmlns:a16="http://schemas.microsoft.com/office/drawing/2014/main" val="4216792346"/>
                    </a:ext>
                  </a:extLst>
                </a:gridCol>
                <a:gridCol w="883529">
                  <a:extLst>
                    <a:ext uri="{9D8B030D-6E8A-4147-A177-3AD203B41FA5}">
                      <a16:colId xmlns:a16="http://schemas.microsoft.com/office/drawing/2014/main" val="2219452870"/>
                    </a:ext>
                  </a:extLst>
                </a:gridCol>
                <a:gridCol w="883529">
                  <a:extLst>
                    <a:ext uri="{9D8B030D-6E8A-4147-A177-3AD203B41FA5}">
                      <a16:colId xmlns:a16="http://schemas.microsoft.com/office/drawing/2014/main" val="1155578408"/>
                    </a:ext>
                  </a:extLst>
                </a:gridCol>
                <a:gridCol w="1454140">
                  <a:extLst>
                    <a:ext uri="{9D8B030D-6E8A-4147-A177-3AD203B41FA5}">
                      <a16:colId xmlns:a16="http://schemas.microsoft.com/office/drawing/2014/main" val="2207519495"/>
                    </a:ext>
                  </a:extLst>
                </a:gridCol>
              </a:tblGrid>
              <a:tr h="236666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Reactor parameter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93543309"/>
                  </a:ext>
                </a:extLst>
              </a:tr>
              <a:tr h="236666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Pfusion, Major radius, Minor radius, Eccentricity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57820179"/>
                  </a:ext>
                </a:extLst>
              </a:tr>
              <a:tr h="236666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effectLst/>
                        </a:rPr>
                        <a:t>Blanket </a:t>
                      </a:r>
                      <a:r>
                        <a:rPr lang="en-US" sz="1400" b="1" u="none" strike="noStrike">
                          <a:effectLst/>
                        </a:rPr>
                        <a:t>[cm]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72055661"/>
                  </a:ext>
                </a:extLst>
              </a:tr>
              <a:tr h="23666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>
                          <a:effectLst/>
                        </a:rPr>
                        <a:t>Parameters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>
                          <a:effectLst/>
                        </a:rPr>
                        <a:t>Min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>
                          <a:effectLst/>
                        </a:rPr>
                        <a:t>Max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>
                          <a:effectLst/>
                        </a:rPr>
                        <a:t>Discretisation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70147859"/>
                  </a:ext>
                </a:extLst>
              </a:tr>
              <a:tr h="23666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>
                          <a:effectLst/>
                        </a:rPr>
                        <a:t>Lead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20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0.5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30812112"/>
                  </a:ext>
                </a:extLst>
              </a:tr>
              <a:tr h="23666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>
                          <a:effectLst/>
                        </a:rPr>
                        <a:t>LiLih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45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0.5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96436571"/>
                  </a:ext>
                </a:extLst>
              </a:tr>
              <a:tr h="23666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>
                          <a:effectLst/>
                        </a:rPr>
                        <a:t>SiC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0.5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93742035"/>
                  </a:ext>
                </a:extLst>
              </a:tr>
              <a:tr h="23666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>
                          <a:effectLst/>
                        </a:rPr>
                        <a:t>VH2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10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60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0.5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4574641"/>
                  </a:ext>
                </a:extLst>
              </a:tr>
              <a:tr h="23666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>
                          <a:effectLst/>
                        </a:rPr>
                        <a:t>Steel (Boronated)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10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10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0.5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4408316"/>
                  </a:ext>
                </a:extLst>
              </a:tr>
              <a:tr h="23666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>
                          <a:effectLst/>
                        </a:rPr>
                        <a:t>REBCO baffers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0.0441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0.0441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0.0441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0618752"/>
                  </a:ext>
                </a:extLst>
              </a:tr>
              <a:tr h="23666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</a:rPr>
                        <a:t>Steel (Boronated)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40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40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0.5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18708659"/>
                  </a:ext>
                </a:extLst>
              </a:tr>
            </a:tbl>
          </a:graphicData>
        </a:graphic>
      </p:graphicFrame>
      <p:sp>
        <p:nvSpPr>
          <p:cNvPr id="22" name="Rectangle 21">
            <a:extLst>
              <a:ext uri="{FF2B5EF4-FFF2-40B4-BE49-F238E27FC236}">
                <a16:creationId xmlns:a16="http://schemas.microsoft.com/office/drawing/2014/main" id="{F45EACFF-5411-DB60-C03E-0B3823F4200C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1052621" y="2450672"/>
            <a:ext cx="4240389" cy="162908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Quicksand" pitchFamily="2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FEFAA6A7-8988-0A27-8ACC-7EC27D735490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1052621" y="2906480"/>
            <a:ext cx="4240389" cy="162908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Quicksand" pitchFamily="2" charset="0"/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1FD3CE87-4D06-6E09-A2C2-BAE181EA9CB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2452362"/>
              </p:ext>
            </p:extLst>
          </p:nvPr>
        </p:nvGraphicFramePr>
        <p:xfrm>
          <a:off x="6207057" y="1196074"/>
          <a:ext cx="5897339" cy="2992124"/>
        </p:xfrm>
        <a:graphic>
          <a:graphicData uri="http://schemas.openxmlformats.org/drawingml/2006/table">
            <a:tbl>
              <a:tblPr/>
              <a:tblGrid>
                <a:gridCol w="1509537">
                  <a:extLst>
                    <a:ext uri="{9D8B030D-6E8A-4147-A177-3AD203B41FA5}">
                      <a16:colId xmlns:a16="http://schemas.microsoft.com/office/drawing/2014/main" val="555999940"/>
                    </a:ext>
                  </a:extLst>
                </a:gridCol>
                <a:gridCol w="4387802">
                  <a:extLst>
                    <a:ext uri="{9D8B030D-6E8A-4147-A177-3AD203B41FA5}">
                      <a16:colId xmlns:a16="http://schemas.microsoft.com/office/drawing/2014/main" val="3835937711"/>
                    </a:ext>
                  </a:extLst>
                </a:gridCol>
              </a:tblGrid>
              <a:tr h="327802">
                <a:tc>
                  <a:txBody>
                    <a:bodyPr/>
                    <a:lstStyle/>
                    <a:p>
                      <a:r>
                        <a:rPr lang="en-US" sz="1400" b="1"/>
                        <a:t>Category</a:t>
                      </a:r>
                      <a:endParaRPr lang="en-US" sz="1400"/>
                    </a:p>
                  </a:txBody>
                  <a:tcPr marL="85320" marR="85320" marT="42660" marB="4266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/>
                        <a:t>Parameters</a:t>
                      </a:r>
                      <a:endParaRPr lang="en-US" sz="1400"/>
                    </a:p>
                  </a:txBody>
                  <a:tcPr marL="85320" marR="85320" marT="42660" marB="4266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50573671"/>
                  </a:ext>
                </a:extLst>
              </a:tr>
              <a:tr h="661540">
                <a:tc>
                  <a:txBody>
                    <a:bodyPr/>
                    <a:lstStyle/>
                    <a:p>
                      <a:r>
                        <a:rPr lang="en-US" sz="1400" b="1" dirty="0"/>
                        <a:t>Genetic Algorithm</a:t>
                      </a:r>
                      <a:endParaRPr lang="en-US" sz="1400" dirty="0"/>
                    </a:p>
                  </a:txBody>
                  <a:tcPr marL="85320" marR="85320" marT="42660" marB="4266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Population Size: 2000, Generations: 15, …</a:t>
                      </a:r>
                    </a:p>
                  </a:txBody>
                  <a:tcPr marL="85320" marR="85320" marT="42660" marB="4266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94145"/>
                  </a:ext>
                </a:extLst>
              </a:tr>
              <a:tr h="638691">
                <a:tc>
                  <a:txBody>
                    <a:bodyPr/>
                    <a:lstStyle/>
                    <a:p>
                      <a:r>
                        <a:rPr lang="en-US" sz="1400" b="1"/>
                        <a:t>Optimization Weights</a:t>
                      </a:r>
                      <a:endParaRPr lang="en-US" sz="1400"/>
                    </a:p>
                  </a:txBody>
                  <a:tcPr marL="85320" marR="85320" marT="42660" marB="4266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TBR: 1.0, Energy Multiplication: 1.0, Heat Removal: 1.0, Fluence HTS: 1.0, DPA HTS: 1.0, Thickness: 1.0</a:t>
                      </a:r>
                    </a:p>
                  </a:txBody>
                  <a:tcPr marL="85320" marR="85320" marT="42660" marB="4266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23458236"/>
                  </a:ext>
                </a:extLst>
              </a:tr>
              <a:tr h="638691">
                <a:tc>
                  <a:txBody>
                    <a:bodyPr/>
                    <a:lstStyle/>
                    <a:p>
                      <a:r>
                        <a:rPr lang="en-US" sz="1400" b="1"/>
                        <a:t>Target Values</a:t>
                      </a:r>
                      <a:endParaRPr lang="en-US" sz="1400"/>
                    </a:p>
                  </a:txBody>
                  <a:tcPr marL="85320" marR="85320" marT="42660" marB="4266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TBR: 1.15, Energy Multiplication: 1.0, Heat Removal: 95.0, Fluence HTS: 1.0e+19, DPA LMS: 200.0, DPA HTS: 200.0</a:t>
                      </a:r>
                    </a:p>
                  </a:txBody>
                  <a:tcPr marL="85320" marR="85320" marT="42660" marB="4266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54609078"/>
                  </a:ext>
                </a:extLst>
              </a:tr>
              <a:tr h="638691">
                <a:tc>
                  <a:txBody>
                    <a:bodyPr/>
                    <a:lstStyle/>
                    <a:p>
                      <a:r>
                        <a:rPr lang="en-US" sz="1400" b="1"/>
                        <a:t>Additional Parameters</a:t>
                      </a:r>
                      <a:endParaRPr lang="en-US" sz="1400"/>
                    </a:p>
                  </a:txBody>
                  <a:tcPr marL="85320" marR="85320" marT="42660" marB="4266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Thickness Penalty Weight: 1.0, Adaptive Penalty: Min Weight: 0.1, Max Weight: 1000.0</a:t>
                      </a:r>
                    </a:p>
                  </a:txBody>
                  <a:tcPr marL="85320" marR="85320" marT="42660" marB="4266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52525472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7911C57-9F6C-575A-4E1E-67D136296C87}"/>
                  </a:ext>
                </a:extLst>
              </p:cNvPr>
              <p:cNvSpPr txBox="1"/>
              <p:nvPr/>
            </p:nvSpPr>
            <p:spPr>
              <a:xfrm>
                <a:off x="0" y="6499943"/>
                <a:ext cx="10218607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200" i="1">
                    <a:solidFill>
                      <a:schemeClr val="bg1">
                        <a:lumMod val="50000"/>
                      </a:schemeClr>
                    </a:solidFill>
                    <a:latin typeface="Quicksand" pitchFamily="2" charset="0"/>
                  </a:rPr>
                  <a:t>*</a:t>
                </a:r>
                <a:r>
                  <a:rPr lang="en-US" sz="1200">
                    <a:solidFill>
                      <a:srgbClr val="21419B"/>
                    </a:solidFill>
                    <a:latin typeface="Quicksand" pitchFamily="2" charset="0"/>
                  </a:rPr>
                  <a:t> </a:t>
                </a:r>
                <a:r>
                  <a:rPr lang="en-US" sz="1200" i="1">
                    <a:solidFill>
                      <a:schemeClr val="bg1">
                        <a:lumMod val="50000"/>
                      </a:schemeClr>
                    </a:solidFill>
                    <a:latin typeface="Quicksand" pitchFamily="2" charset="0"/>
                  </a:rPr>
                  <a:t>A weighted </a:t>
                </a:r>
                <a14:m>
                  <m:oMath xmlns:m="http://schemas.openxmlformats.org/officeDocument/2006/math">
                    <m:r>
                      <a:rPr lang="en-US" sz="1200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US" sz="1200" i="1">
                    <a:solidFill>
                      <a:schemeClr val="bg1">
                        <a:lumMod val="50000"/>
                      </a:schemeClr>
                    </a:solidFill>
                    <a:latin typeface="Quicksand" pitchFamily="2" charset="0"/>
                  </a:rPr>
                  <a:t>– fair allocation , Mo and </a:t>
                </a:r>
                <a:r>
                  <a:rPr lang="en-US" sz="1200" i="1" err="1">
                    <a:solidFill>
                      <a:schemeClr val="bg1">
                        <a:lumMod val="50000"/>
                      </a:schemeClr>
                    </a:solidFill>
                    <a:latin typeface="Quicksand" pitchFamily="2" charset="0"/>
                  </a:rPr>
                  <a:t>Walrand</a:t>
                </a:r>
                <a:r>
                  <a:rPr lang="en-US" sz="1200" i="1">
                    <a:solidFill>
                      <a:schemeClr val="bg1">
                        <a:lumMod val="50000"/>
                      </a:schemeClr>
                    </a:solidFill>
                    <a:latin typeface="Quicksand" pitchFamily="2" charset="0"/>
                  </a:rPr>
                  <a:t> 2000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7911C57-9F6C-575A-4E1E-67D136296C8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6499943"/>
                <a:ext cx="10218607" cy="276999"/>
              </a:xfrm>
              <a:prstGeom prst="rect">
                <a:avLst/>
              </a:prstGeom>
              <a:blipFill>
                <a:blip r:embed="rId10"/>
                <a:stretch>
                  <a:fillRect b="-152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649D780C-FF40-F7C5-9F7A-A9BC04C67584}"/>
              </a:ext>
            </a:extLst>
          </p:cNvPr>
          <p:cNvSpPr txBox="1"/>
          <p:nvPr/>
        </p:nvSpPr>
        <p:spPr>
          <a:xfrm>
            <a:off x="6009968" y="768886"/>
            <a:ext cx="609442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07950" indent="0" algn="l">
              <a:buNone/>
            </a:pPr>
            <a:r>
              <a:rPr lang="en-US" sz="1600" b="1" dirty="0">
                <a:solidFill>
                  <a:srgbClr val="21419B"/>
                </a:solidFill>
                <a:latin typeface="Quicksand" pitchFamily="2" charset="0"/>
              </a:rPr>
              <a:t>Set the input Genetic Algorithm parameters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83D9BFF6-280D-C69D-BA8A-B18AD58BECC9}"/>
                  </a:ext>
                </a:extLst>
              </p:cNvPr>
              <p:cNvSpPr txBox="1"/>
              <p:nvPr/>
            </p:nvSpPr>
            <p:spPr>
              <a:xfrm>
                <a:off x="367504" y="4137514"/>
                <a:ext cx="6357024" cy="224131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107950" indent="0">
                  <a:buNone/>
                </a:pPr>
                <a:r>
                  <a:rPr lang="en-US" sz="1600" b="1" dirty="0">
                    <a:solidFill>
                      <a:srgbClr val="21419B"/>
                    </a:solidFill>
                    <a:latin typeface="Quicksand" pitchFamily="2" charset="0"/>
                  </a:rPr>
                  <a:t>Implementation : </a:t>
                </a:r>
                <a:r>
                  <a:rPr lang="el-GR" sz="1600" b="1" dirty="0">
                    <a:solidFill>
                      <a:srgbClr val="21419B"/>
                    </a:solidFill>
                    <a:latin typeface="Quicksand" pitchFamily="2" charset="0"/>
                  </a:rPr>
                  <a:t>α</a:t>
                </a:r>
                <a:r>
                  <a:rPr lang="en-US" sz="1600" b="1" dirty="0">
                    <a:solidFill>
                      <a:srgbClr val="21419B"/>
                    </a:solidFill>
                    <a:latin typeface="Quicksand" pitchFamily="2" charset="0"/>
                  </a:rPr>
                  <a:t>-Fair allocation* principle </a:t>
                </a:r>
              </a:p>
              <a:p>
                <a:pPr marL="107950" indent="0" algn="l">
                  <a:buNone/>
                </a:pPr>
                <a:r>
                  <a:rPr lang="en-US" sz="1800" b="0" dirty="0">
                    <a:solidFill>
                      <a:schemeClr val="tx1"/>
                    </a:solidFill>
                    <a:latin typeface="Quicksand" pitchFamily="2" charset="0"/>
                  </a:rPr>
                  <a:t>Suppose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1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𝑥</m:t>
                    </m:r>
                    <m:d>
                      <m:dPr>
                        <m:ctrlP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d>
                  </m:oMath>
                </a14:m>
                <a:r>
                  <a:rPr lang="en-US" sz="1800" dirty="0">
                    <a:solidFill>
                      <a:schemeClr val="tx1"/>
                    </a:solidFill>
                    <a:latin typeface="Quicksand" pitchFamily="2" charset="0"/>
                  </a:rPr>
                  <a:t>	chosen to</a:t>
                </a:r>
              </a:p>
              <a:p>
                <a:pPr marL="107950" indent="0" algn="l">
                  <a:buNone/>
                </a:pPr>
                <a:r>
                  <a:rPr lang="en-US" sz="1800" dirty="0" err="1">
                    <a:solidFill>
                      <a:schemeClr val="tx1"/>
                    </a:solidFill>
                    <a:latin typeface="Quicksand" pitchFamily="2" charset="0"/>
                  </a:rPr>
                  <a:t>Maximise</a:t>
                </a:r>
                <a:r>
                  <a:rPr lang="en-US" sz="1800" dirty="0">
                    <a:solidFill>
                      <a:schemeClr val="tx1"/>
                    </a:solidFill>
                    <a:latin typeface="Quicksand" pitchFamily="2" charset="0"/>
                  </a:rPr>
                  <a:t> 		</a:t>
                </a:r>
                <a14:m>
                  <m:oMath xmlns:m="http://schemas.openxmlformats.org/officeDocument/2006/math">
                    <m:r>
                      <a:rPr lang="en-US" sz="1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nary>
                      <m:naryPr>
                        <m:chr m:val="∑"/>
                        <m:supHide m:val="on"/>
                        <m:ctrlPr>
                          <a:rPr lang="en-US" sz="1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US" sz="18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US" sz="1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𝑟</m:t>
                            </m:r>
                          </m:sub>
                        </m:sSub>
                      </m:e>
                    </m:nary>
                    <m:f>
                      <m:fPr>
                        <m:ctrlPr>
                          <a:rPr lang="en-US" sz="1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sz="18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1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𝑟</m:t>
                            </m:r>
                          </m:sub>
                          <m:sup>
                            <m:r>
                              <a:rPr lang="en-US" sz="1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1−</m:t>
                            </m:r>
                            <m:r>
                              <a:rPr lang="en-US" sz="1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𝛼</m:t>
                            </m:r>
                          </m:sup>
                        </m:sSubSup>
                      </m:num>
                      <m:den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1−</m:t>
                        </m:r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den>
                    </m:f>
                  </m:oMath>
                </a14:m>
                <a:endParaRPr lang="en-US" sz="1800" dirty="0">
                  <a:solidFill>
                    <a:schemeClr val="tx1"/>
                  </a:solidFill>
                  <a:latin typeface="Quicksand" panose="020F0502020204030204" pitchFamily="2" charset="0"/>
                </a:endParaRPr>
              </a:p>
              <a:p>
                <a:pPr marL="107950" indent="0" algn="l">
                  <a:buNone/>
                </a:pPr>
                <a:endParaRPr lang="en-US" sz="1800" dirty="0">
                  <a:solidFill>
                    <a:schemeClr val="tx1"/>
                  </a:solidFill>
                  <a:latin typeface="Quicksand" panose="020F0502020204030204" pitchFamily="2" charset="0"/>
                </a:endParaRPr>
              </a:p>
              <a:p>
                <a:pPr marL="107950" indent="0" algn="l">
                  <a:buNone/>
                </a:pPr>
                <a:r>
                  <a:rPr lang="en-US" sz="1800" dirty="0">
                    <a:solidFill>
                      <a:schemeClr val="tx1"/>
                    </a:solidFill>
                    <a:latin typeface="Quicksand" panose="020F0502020204030204" pitchFamily="2" charset="0"/>
                  </a:rPr>
                  <a:t>Subject to		</a:t>
                </a:r>
                <a14:m>
                  <m:oMath xmlns:m="http://schemas.openxmlformats.org/officeDocument/2006/math">
                    <m:r>
                      <a:rPr lang="en-US" sz="18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nary>
                      <m:naryPr>
                        <m:chr m:val="∑"/>
                        <m:supHide m:val="on"/>
                        <m:ctrlPr>
                          <a:rPr lang="en-US" sz="1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US" sz="18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sz="1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𝑗𝑟</m:t>
                            </m:r>
                          </m:sub>
                        </m:sSub>
                        <m:sSub>
                          <m:sSubPr>
                            <m:ctrlPr>
                              <a:rPr lang="en-US" sz="18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en-US" sz="1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𝑟</m:t>
                            </m:r>
                          </m:sub>
                        </m:sSub>
                        <m:sSub>
                          <m:sSubPr>
                            <m:ctrlPr>
                              <a:rPr lang="en-US" sz="18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1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𝑟</m:t>
                            </m:r>
                          </m:sub>
                        </m:sSub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≤ </m:t>
                        </m:r>
                        <m:sSub>
                          <m:sSubPr>
                            <m:ctrlPr>
                              <a:rPr lang="en-US" sz="1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US" sz="1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; </m:t>
                        </m:r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𝑗</m:t>
                        </m:r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∈</m:t>
                        </m:r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𝐽</m:t>
                        </m:r>
                      </m:e>
                    </m:nary>
                  </m:oMath>
                </a14:m>
                <a:endParaRPr lang="en-US" sz="1800" dirty="0">
                  <a:solidFill>
                    <a:schemeClr val="tx1"/>
                  </a:solidFill>
                  <a:latin typeface="Quicksand" panose="020F0502020204030204" pitchFamily="2" charset="0"/>
                </a:endParaRPr>
              </a:p>
              <a:p>
                <a:pPr marL="107950" indent="0" algn="l">
                  <a:buNone/>
                </a:pPr>
                <a:endParaRPr lang="en-US" sz="1800" dirty="0">
                  <a:solidFill>
                    <a:schemeClr val="tx1"/>
                  </a:solidFill>
                  <a:latin typeface="Quicksand" panose="020F0502020204030204" pitchFamily="2" charset="0"/>
                </a:endParaRPr>
              </a:p>
              <a:p>
                <a:pPr marL="107950" indent="0">
                  <a:buNone/>
                </a:pPr>
                <a:r>
                  <a:rPr lang="en-US" sz="1800" dirty="0">
                    <a:solidFill>
                      <a:schemeClr val="tx1"/>
                    </a:solidFill>
                    <a:latin typeface="Quicksand" panose="020F0502020204030204" pitchFamily="2" charset="0"/>
                  </a:rPr>
                  <a:t>	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  <m:r>
                      <a:rPr lang="en-US" sz="18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  <m:r>
                      <a:rPr lang="en-US" sz="1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</m:t>
                    </m:r>
                    <m:r>
                      <a:rPr lang="en-US" sz="18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;</m:t>
                    </m:r>
                    <m:r>
                      <m:rPr>
                        <m:sty m:val="p"/>
                      </m:rPr>
                      <a:rPr lang="en-US" sz="18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r</m:t>
                    </m:r>
                    <m:r>
                      <a:rPr lang="en-US" sz="1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r>
                      <a:rPr lang="en-US" sz="1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𝑅</m:t>
                    </m:r>
                  </m:oMath>
                </a14:m>
                <a:endParaRPr lang="en-US" sz="1800" dirty="0">
                  <a:solidFill>
                    <a:schemeClr val="tx1"/>
                  </a:solidFill>
                  <a:latin typeface="Quicksand" pitchFamily="2" charset="0"/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83D9BFF6-280D-C69D-BA8A-B18AD58BECC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7504" y="4137514"/>
                <a:ext cx="6357024" cy="2241319"/>
              </a:xfrm>
              <a:prstGeom prst="rect">
                <a:avLst/>
              </a:prstGeom>
              <a:blipFill>
                <a:blip r:embed="rId11"/>
                <a:stretch>
                  <a:fillRect t="-1090" b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>
            <a:extLst>
              <a:ext uri="{FF2B5EF4-FFF2-40B4-BE49-F238E27FC236}">
                <a16:creationId xmlns:a16="http://schemas.microsoft.com/office/drawing/2014/main" id="{2E6A6DD4-7340-1C35-5D4A-7AE8B7BC3A9D}"/>
              </a:ext>
            </a:extLst>
          </p:cNvPr>
          <p:cNvSpPr txBox="1"/>
          <p:nvPr/>
        </p:nvSpPr>
        <p:spPr>
          <a:xfrm>
            <a:off x="-1224818" y="2285093"/>
            <a:ext cx="11528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err="1">
                <a:latin typeface="Quicksand" pitchFamily="2" charset="0"/>
              </a:rPr>
              <a:t>T</a:t>
            </a:r>
            <a:r>
              <a:rPr lang="en-US" sz="1200" baseline="-25000" err="1">
                <a:latin typeface="Quicksand" pitchFamily="2" charset="0"/>
              </a:rPr>
              <a:t>lead</a:t>
            </a:r>
            <a:r>
              <a:rPr lang="en-US" sz="1200">
                <a:latin typeface="Quicksand" pitchFamily="2" charset="0"/>
              </a:rPr>
              <a:t>=1/2 </a:t>
            </a:r>
            <a:r>
              <a:rPr lang="en-US" sz="1200" err="1">
                <a:latin typeface="Quicksand" pitchFamily="2" charset="0"/>
              </a:rPr>
              <a:t>T</a:t>
            </a:r>
            <a:r>
              <a:rPr lang="en-US" sz="1200" baseline="-25000" err="1">
                <a:latin typeface="Quicksand" pitchFamily="2" charset="0"/>
              </a:rPr>
              <a:t>LiLIH</a:t>
            </a:r>
            <a:endParaRPr lang="en-US" sz="1200" baseline="-25000">
              <a:latin typeface="Quicksand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1176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0" grpId="0" animBg="1"/>
      <p:bldP spid="10" grpId="0"/>
      <p:bldP spid="22" grpId="0" animBg="1"/>
      <p:bldP spid="23" grpId="0" animBg="1"/>
      <p:bldP spid="7" grpId="0"/>
      <p:bldP spid="11" grpId="0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B0BD3E-9938-3A91-C576-788697E1D1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44C7F9-F0D1-218D-FEFE-09C25BBDD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124" y="164231"/>
            <a:ext cx="12109702" cy="995063"/>
          </a:xfrm>
          <a:noFill/>
          <a:ln>
            <a:noFill/>
          </a:ln>
        </p:spPr>
        <p:txBody>
          <a:bodyPr spcFirstLastPara="1" vert="horz" wrap="square" lIns="45675" tIns="45675" rIns="45675" bIns="45675" rtlCol="0" anchor="t" anchorCtr="0">
            <a:noAutofit/>
          </a:bodyPr>
          <a:lstStyle/>
          <a:p>
            <a:pPr algn="ctr">
              <a:buFont typeface="Arial"/>
            </a:pPr>
            <a:r>
              <a:rPr lang="en-US" sz="3200" b="1">
                <a:solidFill>
                  <a:srgbClr val="F40E53"/>
                </a:solidFill>
              </a:rPr>
              <a:t>Surrogate models for 3D stellarator and tokamak predict neutronic simulations within tens of percent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FE96CA7-7F57-9320-EA94-2ECF754A68F7}"/>
              </a:ext>
            </a:extLst>
          </p:cNvPr>
          <p:cNvSpPr txBox="1"/>
          <p:nvPr/>
        </p:nvSpPr>
        <p:spPr>
          <a:xfrm>
            <a:off x="4277242" y="3524529"/>
            <a:ext cx="208903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>
                <a:solidFill>
                  <a:schemeClr val="bg1"/>
                </a:solidFill>
                <a:latin typeface="Quicksand" panose="020F0502020204030204" pitchFamily="2" charset="0"/>
              </a:rPr>
              <a:t>min,      max,      discretization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DEAA92DF-94A3-A10B-78DA-E0EAAAA62385}"/>
              </a:ext>
            </a:extLst>
          </p:cNvPr>
          <p:cNvGraphicFramePr>
            <a:graphicFrameLocks noGrp="1"/>
          </p:cNvGraphicFramePr>
          <p:nvPr/>
        </p:nvGraphicFramePr>
        <p:xfrm>
          <a:off x="6096000" y="4198194"/>
          <a:ext cx="5552130" cy="2190208"/>
        </p:xfrm>
        <a:graphic>
          <a:graphicData uri="http://schemas.openxmlformats.org/drawingml/2006/table">
            <a:tbl>
              <a:tblPr/>
              <a:tblGrid>
                <a:gridCol w="1933331">
                  <a:extLst>
                    <a:ext uri="{9D8B030D-6E8A-4147-A177-3AD203B41FA5}">
                      <a16:colId xmlns:a16="http://schemas.microsoft.com/office/drawing/2014/main" val="1739863458"/>
                    </a:ext>
                  </a:extLst>
                </a:gridCol>
                <a:gridCol w="1272363">
                  <a:extLst>
                    <a:ext uri="{9D8B030D-6E8A-4147-A177-3AD203B41FA5}">
                      <a16:colId xmlns:a16="http://schemas.microsoft.com/office/drawing/2014/main" val="95729077"/>
                    </a:ext>
                  </a:extLst>
                </a:gridCol>
                <a:gridCol w="1288887">
                  <a:extLst>
                    <a:ext uri="{9D8B030D-6E8A-4147-A177-3AD203B41FA5}">
                      <a16:colId xmlns:a16="http://schemas.microsoft.com/office/drawing/2014/main" val="2676058531"/>
                    </a:ext>
                  </a:extLst>
                </a:gridCol>
                <a:gridCol w="1057549">
                  <a:extLst>
                    <a:ext uri="{9D8B030D-6E8A-4147-A177-3AD203B41FA5}">
                      <a16:colId xmlns:a16="http://schemas.microsoft.com/office/drawing/2014/main" val="1680604916"/>
                    </a:ext>
                  </a:extLst>
                </a:gridCol>
              </a:tblGrid>
              <a:tr h="52136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>
                          <a:solidFill>
                            <a:schemeClr val="tx1"/>
                          </a:solidFill>
                          <a:effectLst/>
                          <a:latin typeface="Quicksand" pitchFamily="2" charset="0"/>
                        </a:rPr>
                        <a:t>Quantity</a:t>
                      </a:r>
                      <a:endParaRPr lang="en-US" sz="1400" b="1" i="0" u="none" strike="noStrike">
                        <a:solidFill>
                          <a:schemeClr val="tx1"/>
                        </a:solidFill>
                        <a:effectLst/>
                        <a:latin typeface="Quicksand" pitchFamily="2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>
                          <a:solidFill>
                            <a:schemeClr val="tx1"/>
                          </a:solidFill>
                          <a:effectLst/>
                          <a:latin typeface="Quicksand" pitchFamily="2" charset="0"/>
                        </a:rPr>
                        <a:t>3D</a:t>
                      </a:r>
                      <a:br>
                        <a:rPr lang="en-US" sz="1400" b="1" u="none" strike="noStrike">
                          <a:solidFill>
                            <a:schemeClr val="tx1"/>
                          </a:solidFill>
                          <a:effectLst/>
                          <a:latin typeface="Quicksand" pitchFamily="2" charset="0"/>
                        </a:rPr>
                      </a:br>
                      <a:r>
                        <a:rPr lang="en-US" sz="1400" b="1" u="none" strike="noStrike">
                          <a:solidFill>
                            <a:schemeClr val="tx1"/>
                          </a:solidFill>
                          <a:effectLst/>
                          <a:latin typeface="Quicksand" pitchFamily="2" charset="0"/>
                        </a:rPr>
                        <a:t>High Fidelity</a:t>
                      </a:r>
                      <a:endParaRPr lang="en-US" sz="1400" b="1" i="0" u="none" strike="noStrike">
                        <a:solidFill>
                          <a:schemeClr val="tx1"/>
                        </a:solidFill>
                        <a:effectLst/>
                        <a:latin typeface="Quicksand" pitchFamily="2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>
                          <a:solidFill>
                            <a:schemeClr val="tx1"/>
                          </a:solidFill>
                          <a:effectLst/>
                          <a:latin typeface="Quicksand" pitchFamily="2" charset="0"/>
                        </a:rPr>
                        <a:t>3D </a:t>
                      </a:r>
                      <a:br>
                        <a:rPr lang="en-US" sz="1400" b="1" u="none" strike="noStrike">
                          <a:solidFill>
                            <a:schemeClr val="tx1"/>
                          </a:solidFill>
                          <a:effectLst/>
                          <a:latin typeface="Quicksand" pitchFamily="2" charset="0"/>
                        </a:rPr>
                      </a:br>
                      <a:r>
                        <a:rPr lang="en-US" sz="1400" b="1" u="none" strike="noStrike">
                          <a:solidFill>
                            <a:schemeClr val="tx1"/>
                          </a:solidFill>
                          <a:effectLst/>
                          <a:latin typeface="Quicksand" pitchFamily="2" charset="0"/>
                        </a:rPr>
                        <a:t>Surrogate</a:t>
                      </a:r>
                      <a:endParaRPr lang="en-US" sz="1400" b="1" i="0" u="none" strike="noStrike">
                        <a:solidFill>
                          <a:schemeClr val="tx1"/>
                        </a:solidFill>
                        <a:effectLst/>
                        <a:latin typeface="Quicksand" pitchFamily="2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chemeClr val="tx1"/>
                          </a:solidFill>
                          <a:effectLst/>
                          <a:latin typeface="Quicksand" pitchFamily="2" charset="0"/>
                        </a:rPr>
                        <a:t>Differences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22850735"/>
                  </a:ext>
                </a:extLst>
              </a:tr>
              <a:tr h="278141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Quicksand" pitchFamily="2" charset="0"/>
                          <a:ea typeface="+mn-ea"/>
                          <a:cs typeface="+mn-cs"/>
                        </a:rPr>
                        <a:t>TBR                   </a:t>
                      </a:r>
                    </a:p>
                  </a:txBody>
                  <a:tcPr marL="6350" marR="6350" marT="635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u="none" strike="noStrike" kern="1200">
                          <a:solidFill>
                            <a:schemeClr val="tx1"/>
                          </a:solidFill>
                          <a:effectLst/>
                          <a:latin typeface="Quicksand" pitchFamily="2" charset="0"/>
                          <a:ea typeface="+mn-ea"/>
                          <a:cs typeface="+mn-cs"/>
                        </a:rPr>
                        <a:t>1.52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u="none" strike="noStrike" kern="1200">
                          <a:solidFill>
                            <a:schemeClr val="tx1"/>
                          </a:solidFill>
                          <a:effectLst/>
                          <a:latin typeface="Quicksand" pitchFamily="2" charset="0"/>
                          <a:ea typeface="+mn-ea"/>
                          <a:cs typeface="+mn-cs"/>
                        </a:rPr>
                        <a:t>1.66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1" u="none" strike="noStrike" kern="1200">
                          <a:solidFill>
                            <a:schemeClr val="tx1"/>
                          </a:solidFill>
                          <a:effectLst/>
                          <a:latin typeface="Quicksand" pitchFamily="2" charset="0"/>
                          <a:ea typeface="+mn-ea"/>
                          <a:cs typeface="+mn-cs"/>
                        </a:rPr>
                        <a:t>-8.4%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14354287"/>
                  </a:ext>
                </a:extLst>
              </a:tr>
              <a:tr h="278141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u="none" strike="noStrike" kern="1200">
                          <a:solidFill>
                            <a:schemeClr val="tx1"/>
                          </a:solidFill>
                          <a:effectLst/>
                          <a:latin typeface="Quicksand" pitchFamily="2" charset="0"/>
                          <a:ea typeface="+mn-ea"/>
                          <a:cs typeface="+mn-cs"/>
                        </a:rPr>
                        <a:t>Energy Multiplication </a:t>
                      </a:r>
                    </a:p>
                  </a:txBody>
                  <a:tcPr marL="6350" marR="6350" marT="635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u="none" strike="noStrike" kern="1200">
                          <a:solidFill>
                            <a:schemeClr val="tx1"/>
                          </a:solidFill>
                          <a:effectLst/>
                          <a:latin typeface="Quicksand" pitchFamily="2" charset="0"/>
                          <a:ea typeface="+mn-ea"/>
                          <a:cs typeface="+mn-cs"/>
                        </a:rPr>
                        <a:t>1.21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u="none" strike="noStrike" kern="1200">
                          <a:solidFill>
                            <a:schemeClr val="tx1"/>
                          </a:solidFill>
                          <a:effectLst/>
                          <a:latin typeface="Quicksand" pitchFamily="2" charset="0"/>
                          <a:ea typeface="+mn-ea"/>
                          <a:cs typeface="+mn-cs"/>
                        </a:rPr>
                        <a:t>1.19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1" u="none" strike="noStrike" kern="1200">
                          <a:solidFill>
                            <a:schemeClr val="tx1"/>
                          </a:solidFill>
                          <a:effectLst/>
                          <a:latin typeface="Quicksand" pitchFamily="2" charset="0"/>
                          <a:ea typeface="+mn-ea"/>
                          <a:cs typeface="+mn-cs"/>
                        </a:rPr>
                        <a:t>1.4%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0991207"/>
                  </a:ext>
                </a:extLst>
              </a:tr>
              <a:tr h="278141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u="none" strike="noStrike" kern="1200">
                          <a:solidFill>
                            <a:schemeClr val="tx1"/>
                          </a:solidFill>
                          <a:effectLst/>
                          <a:latin typeface="Quicksand" pitchFamily="2" charset="0"/>
                          <a:ea typeface="+mn-ea"/>
                          <a:cs typeface="+mn-cs"/>
                        </a:rPr>
                        <a:t>Heat Removal          </a:t>
                      </a:r>
                    </a:p>
                  </a:txBody>
                  <a:tcPr marL="6350" marR="6350" marT="635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u="none" strike="noStrike" kern="1200">
                          <a:solidFill>
                            <a:schemeClr val="tx1"/>
                          </a:solidFill>
                          <a:effectLst/>
                          <a:latin typeface="Quicksand" pitchFamily="2" charset="0"/>
                          <a:ea typeface="+mn-ea"/>
                          <a:cs typeface="+mn-cs"/>
                        </a:rPr>
                        <a:t>93.7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u="none" strike="noStrike" kern="1200">
                          <a:solidFill>
                            <a:schemeClr val="tx1"/>
                          </a:solidFill>
                          <a:effectLst/>
                          <a:latin typeface="Quicksand" pitchFamily="2" charset="0"/>
                          <a:ea typeface="+mn-ea"/>
                          <a:cs typeface="+mn-cs"/>
                        </a:rPr>
                        <a:t>95.2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1" u="none" strike="noStrike" kern="1200">
                          <a:solidFill>
                            <a:schemeClr val="tx1"/>
                          </a:solidFill>
                          <a:effectLst/>
                          <a:latin typeface="Quicksand" pitchFamily="2" charset="0"/>
                          <a:ea typeface="+mn-ea"/>
                          <a:cs typeface="+mn-cs"/>
                        </a:rPr>
                        <a:t>-1.7%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8377093"/>
                  </a:ext>
                </a:extLst>
              </a:tr>
              <a:tr h="278141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u="none" strike="noStrike" kern="1200">
                          <a:solidFill>
                            <a:schemeClr val="tx1"/>
                          </a:solidFill>
                          <a:effectLst/>
                          <a:latin typeface="Quicksand" pitchFamily="2" charset="0"/>
                          <a:ea typeface="+mn-ea"/>
                          <a:cs typeface="+mn-cs"/>
                        </a:rPr>
                        <a:t>Fluence HTS (cm²/s/n) </a:t>
                      </a:r>
                    </a:p>
                  </a:txBody>
                  <a:tcPr marL="6350" marR="6350" marT="635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u="none" strike="noStrike" kern="1200">
                          <a:solidFill>
                            <a:schemeClr val="tx1"/>
                          </a:solidFill>
                          <a:effectLst/>
                          <a:latin typeface="Quicksand" pitchFamily="2" charset="0"/>
                          <a:ea typeface="+mn-ea"/>
                          <a:cs typeface="+mn-cs"/>
                        </a:rPr>
                        <a:t>7.20E-11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u="none" strike="noStrike" kern="1200">
                          <a:solidFill>
                            <a:schemeClr val="tx1"/>
                          </a:solidFill>
                          <a:effectLst/>
                          <a:latin typeface="Quicksand" pitchFamily="2" charset="0"/>
                          <a:ea typeface="+mn-ea"/>
                          <a:cs typeface="+mn-cs"/>
                        </a:rPr>
                        <a:t>1.18E-10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1" u="none" strike="noStrike" kern="1200">
                          <a:solidFill>
                            <a:schemeClr val="tx1"/>
                          </a:solidFill>
                          <a:effectLst/>
                          <a:latin typeface="Quicksand" pitchFamily="2" charset="0"/>
                          <a:ea typeface="+mn-ea"/>
                          <a:cs typeface="+mn-cs"/>
                        </a:rPr>
                        <a:t>-39.2%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63957263"/>
                  </a:ext>
                </a:extLst>
              </a:tr>
              <a:tr h="278141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u="none" strike="noStrike" kern="1200">
                          <a:solidFill>
                            <a:schemeClr val="tx1"/>
                          </a:solidFill>
                          <a:effectLst/>
                          <a:latin typeface="Quicksand" pitchFamily="2" charset="0"/>
                          <a:ea typeface="+mn-ea"/>
                          <a:cs typeface="+mn-cs"/>
                        </a:rPr>
                        <a:t>DPA HTS (dpa/n)       </a:t>
                      </a:r>
                    </a:p>
                  </a:txBody>
                  <a:tcPr marL="6350" marR="6350" marT="635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u="none" strike="noStrike" kern="1200">
                          <a:solidFill>
                            <a:schemeClr val="tx1"/>
                          </a:solidFill>
                          <a:effectLst/>
                          <a:latin typeface="Quicksand" pitchFamily="2" charset="0"/>
                          <a:ea typeface="+mn-ea"/>
                          <a:cs typeface="+mn-cs"/>
                        </a:rPr>
                        <a:t>1.55E-32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u="none" strike="noStrike" kern="1200">
                          <a:solidFill>
                            <a:schemeClr val="tx1"/>
                          </a:solidFill>
                          <a:effectLst/>
                          <a:latin typeface="Quicksand" pitchFamily="2" charset="0"/>
                          <a:ea typeface="+mn-ea"/>
                          <a:cs typeface="+mn-cs"/>
                        </a:rPr>
                        <a:t>2.44E-32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1" u="none" strike="noStrike" kern="1200">
                          <a:solidFill>
                            <a:schemeClr val="tx1"/>
                          </a:solidFill>
                          <a:effectLst/>
                          <a:latin typeface="Quicksand" pitchFamily="2" charset="0"/>
                          <a:ea typeface="+mn-ea"/>
                          <a:cs typeface="+mn-cs"/>
                        </a:rPr>
                        <a:t>-36.6%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7849687"/>
                  </a:ext>
                </a:extLst>
              </a:tr>
              <a:tr h="278141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u="none" strike="noStrike" kern="1200">
                          <a:solidFill>
                            <a:schemeClr val="tx1"/>
                          </a:solidFill>
                          <a:effectLst/>
                          <a:latin typeface="Quicksand" pitchFamily="2" charset="0"/>
                          <a:ea typeface="+mn-ea"/>
                          <a:cs typeface="+mn-cs"/>
                        </a:rPr>
                        <a:t>DPA LM (dpa/n)        </a:t>
                      </a:r>
                    </a:p>
                  </a:txBody>
                  <a:tcPr marL="6350" marR="6350" marT="635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u="none" strike="noStrike" kern="1200">
                          <a:solidFill>
                            <a:schemeClr val="tx1"/>
                          </a:solidFill>
                          <a:effectLst/>
                          <a:latin typeface="Quicksand" pitchFamily="2" charset="0"/>
                          <a:ea typeface="+mn-ea"/>
                          <a:cs typeface="+mn-cs"/>
                        </a:rPr>
                        <a:t>2.22E-28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u="none" strike="noStrike" kern="1200">
                          <a:solidFill>
                            <a:schemeClr val="tx1"/>
                          </a:solidFill>
                          <a:effectLst/>
                          <a:latin typeface="Quicksand" pitchFamily="2" charset="0"/>
                          <a:ea typeface="+mn-ea"/>
                          <a:cs typeface="+mn-cs"/>
                        </a:rPr>
                        <a:t>2.52E-28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Quicksand" pitchFamily="2" charset="0"/>
                          <a:ea typeface="+mn-ea"/>
                          <a:cs typeface="+mn-cs"/>
                        </a:rPr>
                        <a:t>-12.2%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1430052"/>
                  </a:ext>
                </a:extLst>
              </a:tr>
            </a:tbl>
          </a:graphicData>
        </a:graphic>
      </p:graphicFrame>
      <p:grpSp>
        <p:nvGrpSpPr>
          <p:cNvPr id="13" name="Group 12">
            <a:extLst>
              <a:ext uri="{FF2B5EF4-FFF2-40B4-BE49-F238E27FC236}">
                <a16:creationId xmlns:a16="http://schemas.microsoft.com/office/drawing/2014/main" id="{38E45CB4-F2CB-6211-BC17-3F5B33BDC76C}"/>
              </a:ext>
            </a:extLst>
          </p:cNvPr>
          <p:cNvGrpSpPr/>
          <p:nvPr/>
        </p:nvGrpSpPr>
        <p:grpSpPr>
          <a:xfrm>
            <a:off x="1584859" y="1492184"/>
            <a:ext cx="3890515" cy="1990620"/>
            <a:chOff x="6096000" y="1651350"/>
            <a:chExt cx="4329920" cy="2215445"/>
          </a:xfrm>
        </p:grpSpPr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A0A7C551-4DA7-AC14-AA67-C38F0F12454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16187" t="20202" r="14175" b="18432"/>
            <a:stretch/>
          </p:blipFill>
          <p:spPr>
            <a:xfrm>
              <a:off x="6096000" y="1854465"/>
              <a:ext cx="4329920" cy="1919638"/>
            </a:xfrm>
            <a:prstGeom prst="rect">
              <a:avLst/>
            </a:prstGeom>
          </p:spPr>
        </p:pic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058C010A-010B-BBE8-780E-A09DD29660D4}"/>
                </a:ext>
              </a:extLst>
            </p:cNvPr>
            <p:cNvSpPr/>
            <p:nvPr/>
          </p:nvSpPr>
          <p:spPr>
            <a:xfrm>
              <a:off x="6489392" y="2633775"/>
              <a:ext cx="932327" cy="342538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140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Quicksand" panose="020F0502020204030204" pitchFamily="2" charset="0"/>
                </a:rPr>
                <a:t>Plasma</a:t>
              </a:r>
              <a:endParaRPr lang="en-US" sz="4000" b="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Quicksand" panose="020F0502020204030204" pitchFamily="2" charset="0"/>
              </a:endParaRPr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865CD79-F9BF-8973-4EEC-EFC1AEA4D8B4}"/>
                </a:ext>
              </a:extLst>
            </p:cNvPr>
            <p:cNvCxnSpPr>
              <a:cxnSpLocks/>
            </p:cNvCxnSpPr>
            <p:nvPr/>
          </p:nvCxnSpPr>
          <p:spPr>
            <a:xfrm>
              <a:off x="8280391" y="1721786"/>
              <a:ext cx="0" cy="2145009"/>
            </a:xfrm>
            <a:prstGeom prst="line">
              <a:avLst/>
            </a:prstGeom>
            <a:ln w="50800"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C28D082E-B98F-37F3-C4AC-5E12C45FD949}"/>
                </a:ext>
              </a:extLst>
            </p:cNvPr>
            <p:cNvSpPr/>
            <p:nvPr/>
          </p:nvSpPr>
          <p:spPr>
            <a:xfrm>
              <a:off x="7204640" y="1651350"/>
              <a:ext cx="1483842" cy="582314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140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Quicksand" panose="020F0502020204030204" pitchFamily="2" charset="0"/>
                </a:rPr>
                <a:t>Added shielding</a:t>
              </a:r>
              <a:endParaRPr lang="en-US" sz="4000" b="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Quicksand" panose="020F0502020204030204" pitchFamily="2" charset="0"/>
              </a:endParaRPr>
            </a:p>
          </p:txBody>
        </p: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8DEC2CB1-E2C6-4E58-C8F9-1585DF8C10F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491572" y="2156819"/>
              <a:ext cx="201157" cy="433453"/>
            </a:xfrm>
            <a:prstGeom prst="line">
              <a:avLst/>
            </a:prstGeom>
            <a:ln>
              <a:solidFill>
                <a:schemeClr val="tx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A840F796-5329-7623-F647-69FD1122BB0D}"/>
              </a:ext>
            </a:extLst>
          </p:cNvPr>
          <p:cNvGrpSpPr/>
          <p:nvPr/>
        </p:nvGrpSpPr>
        <p:grpSpPr>
          <a:xfrm>
            <a:off x="7896190" y="1544054"/>
            <a:ext cx="3751995" cy="2190210"/>
            <a:chOff x="6766573" y="2442480"/>
            <a:chExt cx="4153448" cy="2424556"/>
          </a:xfrm>
        </p:grpSpPr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BEA6FB9C-5E6D-F612-A3AD-95C401333D3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l="15351" t="30463" r="13241" b="28121"/>
            <a:stretch/>
          </p:blipFill>
          <p:spPr>
            <a:xfrm>
              <a:off x="6766573" y="2442480"/>
              <a:ext cx="4153448" cy="2424556"/>
            </a:xfrm>
            <a:prstGeom prst="rect">
              <a:avLst/>
            </a:prstGeom>
          </p:spPr>
        </p:pic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F6CEBAD6-A267-D9B8-C187-BE8516B04944}"/>
                </a:ext>
              </a:extLst>
            </p:cNvPr>
            <p:cNvCxnSpPr>
              <a:cxnSpLocks/>
            </p:cNvCxnSpPr>
            <p:nvPr/>
          </p:nvCxnSpPr>
          <p:spPr>
            <a:xfrm>
              <a:off x="8843297" y="2545317"/>
              <a:ext cx="0" cy="2168466"/>
            </a:xfrm>
            <a:prstGeom prst="line">
              <a:avLst/>
            </a:prstGeom>
            <a:ln w="41275"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9985604-6AEA-E980-82F8-0114B81AD37C}"/>
                </a:ext>
              </a:extLst>
            </p:cNvPr>
            <p:cNvSpPr/>
            <p:nvPr/>
          </p:nvSpPr>
          <p:spPr>
            <a:xfrm>
              <a:off x="7382438" y="3073975"/>
              <a:ext cx="487203" cy="1086545"/>
            </a:xfrm>
            <a:custGeom>
              <a:avLst/>
              <a:gdLst>
                <a:gd name="connsiteX0" fmla="*/ 448056 w 448056"/>
                <a:gd name="connsiteY0" fmla="*/ 0 h 1124712"/>
                <a:gd name="connsiteX1" fmla="*/ 0 w 448056"/>
                <a:gd name="connsiteY1" fmla="*/ 557784 h 1124712"/>
                <a:gd name="connsiteX2" fmla="*/ 429768 w 448056"/>
                <a:gd name="connsiteY2" fmla="*/ 1124712 h 1124712"/>
                <a:gd name="connsiteX3" fmla="*/ 448056 w 448056"/>
                <a:gd name="connsiteY3" fmla="*/ 0 h 1124712"/>
                <a:gd name="connsiteX0" fmla="*/ 393192 w 429768"/>
                <a:gd name="connsiteY0" fmla="*/ 0 h 1097280"/>
                <a:gd name="connsiteX1" fmla="*/ 0 w 429768"/>
                <a:gd name="connsiteY1" fmla="*/ 530352 h 1097280"/>
                <a:gd name="connsiteX2" fmla="*/ 429768 w 429768"/>
                <a:gd name="connsiteY2" fmla="*/ 1097280 h 1097280"/>
                <a:gd name="connsiteX3" fmla="*/ 393192 w 429768"/>
                <a:gd name="connsiteY3" fmla="*/ 0 h 1097280"/>
                <a:gd name="connsiteX0" fmla="*/ 393192 w 495364"/>
                <a:gd name="connsiteY0" fmla="*/ 169 h 1097449"/>
                <a:gd name="connsiteX1" fmla="*/ 0 w 495364"/>
                <a:gd name="connsiteY1" fmla="*/ 530521 h 1097449"/>
                <a:gd name="connsiteX2" fmla="*/ 429768 w 495364"/>
                <a:gd name="connsiteY2" fmla="*/ 1097449 h 1097449"/>
                <a:gd name="connsiteX3" fmla="*/ 393192 w 495364"/>
                <a:gd name="connsiteY3" fmla="*/ 169 h 1097449"/>
                <a:gd name="connsiteX0" fmla="*/ 393192 w 457200"/>
                <a:gd name="connsiteY0" fmla="*/ 12589 h 1100725"/>
                <a:gd name="connsiteX1" fmla="*/ 0 w 457200"/>
                <a:gd name="connsiteY1" fmla="*/ 542941 h 1100725"/>
                <a:gd name="connsiteX2" fmla="*/ 457200 w 457200"/>
                <a:gd name="connsiteY2" fmla="*/ 1100725 h 1100725"/>
                <a:gd name="connsiteX3" fmla="*/ 393192 w 457200"/>
                <a:gd name="connsiteY3" fmla="*/ 12589 h 1100725"/>
                <a:gd name="connsiteX0" fmla="*/ 393192 w 533436"/>
                <a:gd name="connsiteY0" fmla="*/ 12589 h 1100725"/>
                <a:gd name="connsiteX1" fmla="*/ 0 w 533436"/>
                <a:gd name="connsiteY1" fmla="*/ 542941 h 1100725"/>
                <a:gd name="connsiteX2" fmla="*/ 457200 w 533436"/>
                <a:gd name="connsiteY2" fmla="*/ 1100725 h 1100725"/>
                <a:gd name="connsiteX3" fmla="*/ 393192 w 533436"/>
                <a:gd name="connsiteY3" fmla="*/ 12589 h 1100725"/>
                <a:gd name="connsiteX0" fmla="*/ 393699 w 533943"/>
                <a:gd name="connsiteY0" fmla="*/ 17942 h 1106078"/>
                <a:gd name="connsiteX1" fmla="*/ 507 w 533943"/>
                <a:gd name="connsiteY1" fmla="*/ 548294 h 1106078"/>
                <a:gd name="connsiteX2" fmla="*/ 457707 w 533943"/>
                <a:gd name="connsiteY2" fmla="*/ 1106078 h 1106078"/>
                <a:gd name="connsiteX3" fmla="*/ 393699 w 533943"/>
                <a:gd name="connsiteY3" fmla="*/ 17942 h 1106078"/>
                <a:gd name="connsiteX0" fmla="*/ 466349 w 519669"/>
                <a:gd name="connsiteY0" fmla="*/ 12156 h 1139880"/>
                <a:gd name="connsiteX1" fmla="*/ 5 w 519669"/>
                <a:gd name="connsiteY1" fmla="*/ 569940 h 1139880"/>
                <a:gd name="connsiteX2" fmla="*/ 457205 w 519669"/>
                <a:gd name="connsiteY2" fmla="*/ 1127724 h 1139880"/>
                <a:gd name="connsiteX3" fmla="*/ 466349 w 519669"/>
                <a:gd name="connsiteY3" fmla="*/ 12156 h 1139880"/>
                <a:gd name="connsiteX0" fmla="*/ 466349 w 527016"/>
                <a:gd name="connsiteY0" fmla="*/ 18730 h 1146454"/>
                <a:gd name="connsiteX1" fmla="*/ 5 w 527016"/>
                <a:gd name="connsiteY1" fmla="*/ 576514 h 1146454"/>
                <a:gd name="connsiteX2" fmla="*/ 457205 w 527016"/>
                <a:gd name="connsiteY2" fmla="*/ 1134298 h 1146454"/>
                <a:gd name="connsiteX3" fmla="*/ 466349 w 527016"/>
                <a:gd name="connsiteY3" fmla="*/ 18730 h 1146454"/>
                <a:gd name="connsiteX0" fmla="*/ 466349 w 527016"/>
                <a:gd name="connsiteY0" fmla="*/ 18730 h 1163028"/>
                <a:gd name="connsiteX1" fmla="*/ 5 w 527016"/>
                <a:gd name="connsiteY1" fmla="*/ 576514 h 1163028"/>
                <a:gd name="connsiteX2" fmla="*/ 457205 w 527016"/>
                <a:gd name="connsiteY2" fmla="*/ 1134298 h 1163028"/>
                <a:gd name="connsiteX3" fmla="*/ 466349 w 527016"/>
                <a:gd name="connsiteY3" fmla="*/ 18730 h 1163028"/>
                <a:gd name="connsiteX0" fmla="*/ 466349 w 527016"/>
                <a:gd name="connsiteY0" fmla="*/ 24014 h 1175334"/>
                <a:gd name="connsiteX1" fmla="*/ 5 w 527016"/>
                <a:gd name="connsiteY1" fmla="*/ 581798 h 1175334"/>
                <a:gd name="connsiteX2" fmla="*/ 457205 w 527016"/>
                <a:gd name="connsiteY2" fmla="*/ 1139582 h 1175334"/>
                <a:gd name="connsiteX3" fmla="*/ 466349 w 527016"/>
                <a:gd name="connsiteY3" fmla="*/ 24014 h 1175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7016" h="1175334">
                  <a:moveTo>
                    <a:pt x="466349" y="24014"/>
                  </a:moveTo>
                  <a:cubicBezTo>
                    <a:pt x="371861" y="-96382"/>
                    <a:pt x="1529" y="258710"/>
                    <a:pt x="5" y="581798"/>
                  </a:cubicBezTo>
                  <a:cubicBezTo>
                    <a:pt x="-1519" y="904886"/>
                    <a:pt x="379481" y="1296554"/>
                    <a:pt x="457205" y="1139582"/>
                  </a:cubicBezTo>
                  <a:cubicBezTo>
                    <a:pt x="534929" y="982610"/>
                    <a:pt x="560837" y="144410"/>
                    <a:pt x="466349" y="24014"/>
                  </a:cubicBezTo>
                  <a:close/>
                </a:path>
              </a:pathLst>
            </a:cu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Quicksand" panose="020F0502020204030204" pitchFamily="2" charset="0"/>
              </a:endParaRPr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0392777B-A026-F61E-ACA5-2447ECDA48A9}"/>
                </a:ext>
              </a:extLst>
            </p:cNvPr>
            <p:cNvSpPr/>
            <p:nvPr/>
          </p:nvSpPr>
          <p:spPr>
            <a:xfrm flipH="1">
              <a:off x="9810652" y="3070369"/>
              <a:ext cx="487203" cy="1086545"/>
            </a:xfrm>
            <a:custGeom>
              <a:avLst/>
              <a:gdLst>
                <a:gd name="connsiteX0" fmla="*/ 448056 w 448056"/>
                <a:gd name="connsiteY0" fmla="*/ 0 h 1124712"/>
                <a:gd name="connsiteX1" fmla="*/ 0 w 448056"/>
                <a:gd name="connsiteY1" fmla="*/ 557784 h 1124712"/>
                <a:gd name="connsiteX2" fmla="*/ 429768 w 448056"/>
                <a:gd name="connsiteY2" fmla="*/ 1124712 h 1124712"/>
                <a:gd name="connsiteX3" fmla="*/ 448056 w 448056"/>
                <a:gd name="connsiteY3" fmla="*/ 0 h 1124712"/>
                <a:gd name="connsiteX0" fmla="*/ 393192 w 429768"/>
                <a:gd name="connsiteY0" fmla="*/ 0 h 1097280"/>
                <a:gd name="connsiteX1" fmla="*/ 0 w 429768"/>
                <a:gd name="connsiteY1" fmla="*/ 530352 h 1097280"/>
                <a:gd name="connsiteX2" fmla="*/ 429768 w 429768"/>
                <a:gd name="connsiteY2" fmla="*/ 1097280 h 1097280"/>
                <a:gd name="connsiteX3" fmla="*/ 393192 w 429768"/>
                <a:gd name="connsiteY3" fmla="*/ 0 h 1097280"/>
                <a:gd name="connsiteX0" fmla="*/ 393192 w 495364"/>
                <a:gd name="connsiteY0" fmla="*/ 169 h 1097449"/>
                <a:gd name="connsiteX1" fmla="*/ 0 w 495364"/>
                <a:gd name="connsiteY1" fmla="*/ 530521 h 1097449"/>
                <a:gd name="connsiteX2" fmla="*/ 429768 w 495364"/>
                <a:gd name="connsiteY2" fmla="*/ 1097449 h 1097449"/>
                <a:gd name="connsiteX3" fmla="*/ 393192 w 495364"/>
                <a:gd name="connsiteY3" fmla="*/ 169 h 1097449"/>
                <a:gd name="connsiteX0" fmla="*/ 393192 w 457200"/>
                <a:gd name="connsiteY0" fmla="*/ 12589 h 1100725"/>
                <a:gd name="connsiteX1" fmla="*/ 0 w 457200"/>
                <a:gd name="connsiteY1" fmla="*/ 542941 h 1100725"/>
                <a:gd name="connsiteX2" fmla="*/ 457200 w 457200"/>
                <a:gd name="connsiteY2" fmla="*/ 1100725 h 1100725"/>
                <a:gd name="connsiteX3" fmla="*/ 393192 w 457200"/>
                <a:gd name="connsiteY3" fmla="*/ 12589 h 1100725"/>
                <a:gd name="connsiteX0" fmla="*/ 393192 w 533436"/>
                <a:gd name="connsiteY0" fmla="*/ 12589 h 1100725"/>
                <a:gd name="connsiteX1" fmla="*/ 0 w 533436"/>
                <a:gd name="connsiteY1" fmla="*/ 542941 h 1100725"/>
                <a:gd name="connsiteX2" fmla="*/ 457200 w 533436"/>
                <a:gd name="connsiteY2" fmla="*/ 1100725 h 1100725"/>
                <a:gd name="connsiteX3" fmla="*/ 393192 w 533436"/>
                <a:gd name="connsiteY3" fmla="*/ 12589 h 1100725"/>
                <a:gd name="connsiteX0" fmla="*/ 393699 w 533943"/>
                <a:gd name="connsiteY0" fmla="*/ 17942 h 1106078"/>
                <a:gd name="connsiteX1" fmla="*/ 507 w 533943"/>
                <a:gd name="connsiteY1" fmla="*/ 548294 h 1106078"/>
                <a:gd name="connsiteX2" fmla="*/ 457707 w 533943"/>
                <a:gd name="connsiteY2" fmla="*/ 1106078 h 1106078"/>
                <a:gd name="connsiteX3" fmla="*/ 393699 w 533943"/>
                <a:gd name="connsiteY3" fmla="*/ 17942 h 1106078"/>
                <a:gd name="connsiteX0" fmla="*/ 466349 w 519669"/>
                <a:gd name="connsiteY0" fmla="*/ 12156 h 1139880"/>
                <a:gd name="connsiteX1" fmla="*/ 5 w 519669"/>
                <a:gd name="connsiteY1" fmla="*/ 569940 h 1139880"/>
                <a:gd name="connsiteX2" fmla="*/ 457205 w 519669"/>
                <a:gd name="connsiteY2" fmla="*/ 1127724 h 1139880"/>
                <a:gd name="connsiteX3" fmla="*/ 466349 w 519669"/>
                <a:gd name="connsiteY3" fmla="*/ 12156 h 1139880"/>
                <a:gd name="connsiteX0" fmla="*/ 466349 w 527016"/>
                <a:gd name="connsiteY0" fmla="*/ 18730 h 1146454"/>
                <a:gd name="connsiteX1" fmla="*/ 5 w 527016"/>
                <a:gd name="connsiteY1" fmla="*/ 576514 h 1146454"/>
                <a:gd name="connsiteX2" fmla="*/ 457205 w 527016"/>
                <a:gd name="connsiteY2" fmla="*/ 1134298 h 1146454"/>
                <a:gd name="connsiteX3" fmla="*/ 466349 w 527016"/>
                <a:gd name="connsiteY3" fmla="*/ 18730 h 1146454"/>
                <a:gd name="connsiteX0" fmla="*/ 466349 w 527016"/>
                <a:gd name="connsiteY0" fmla="*/ 18730 h 1163028"/>
                <a:gd name="connsiteX1" fmla="*/ 5 w 527016"/>
                <a:gd name="connsiteY1" fmla="*/ 576514 h 1163028"/>
                <a:gd name="connsiteX2" fmla="*/ 457205 w 527016"/>
                <a:gd name="connsiteY2" fmla="*/ 1134298 h 1163028"/>
                <a:gd name="connsiteX3" fmla="*/ 466349 w 527016"/>
                <a:gd name="connsiteY3" fmla="*/ 18730 h 1163028"/>
                <a:gd name="connsiteX0" fmla="*/ 466349 w 527016"/>
                <a:gd name="connsiteY0" fmla="*/ 24014 h 1175334"/>
                <a:gd name="connsiteX1" fmla="*/ 5 w 527016"/>
                <a:gd name="connsiteY1" fmla="*/ 581798 h 1175334"/>
                <a:gd name="connsiteX2" fmla="*/ 457205 w 527016"/>
                <a:gd name="connsiteY2" fmla="*/ 1139582 h 1175334"/>
                <a:gd name="connsiteX3" fmla="*/ 466349 w 527016"/>
                <a:gd name="connsiteY3" fmla="*/ 24014 h 1175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7016" h="1175334">
                  <a:moveTo>
                    <a:pt x="466349" y="24014"/>
                  </a:moveTo>
                  <a:cubicBezTo>
                    <a:pt x="371861" y="-96382"/>
                    <a:pt x="1529" y="258710"/>
                    <a:pt x="5" y="581798"/>
                  </a:cubicBezTo>
                  <a:cubicBezTo>
                    <a:pt x="-1519" y="904886"/>
                    <a:pt x="379481" y="1296554"/>
                    <a:pt x="457205" y="1139582"/>
                  </a:cubicBezTo>
                  <a:cubicBezTo>
                    <a:pt x="534929" y="982610"/>
                    <a:pt x="560837" y="144410"/>
                    <a:pt x="466349" y="24014"/>
                  </a:cubicBezTo>
                  <a:close/>
                </a:path>
              </a:pathLst>
            </a:cu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Quicksand" panose="020F0502020204030204" pitchFamily="2" charset="0"/>
              </a:endParaRPr>
            </a:p>
          </p:txBody>
        </p:sp>
      </p:grpSp>
      <p:sp>
        <p:nvSpPr>
          <p:cNvPr id="37" name="Rectangle 36">
            <a:extLst>
              <a:ext uri="{FF2B5EF4-FFF2-40B4-BE49-F238E27FC236}">
                <a16:creationId xmlns:a16="http://schemas.microsoft.com/office/drawing/2014/main" id="{85A4B604-17B1-E439-6E7B-1A5D92B2674F}"/>
              </a:ext>
            </a:extLst>
          </p:cNvPr>
          <p:cNvSpPr/>
          <p:nvPr/>
        </p:nvSpPr>
        <p:spPr>
          <a:xfrm>
            <a:off x="8208767" y="2477993"/>
            <a:ext cx="837707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4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Quicksand" panose="020F0502020204030204" pitchFamily="2" charset="0"/>
              </a:rPr>
              <a:t>Plasma</a:t>
            </a:r>
            <a:endParaRPr lang="en-US" sz="4000" b="0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Quicksand" panose="020F0502020204030204" pitchFamily="2" charset="0"/>
            </a:endParaRPr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E45AE5E9-9CB9-C1DF-1D74-5E4CD092B31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4051" y="1978022"/>
            <a:ext cx="1369737" cy="964321"/>
          </a:xfrm>
          <a:prstGeom prst="rect">
            <a:avLst/>
          </a:prstGeom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91C48D7B-2EFF-5500-0604-7CB1B31AC810}"/>
              </a:ext>
            </a:extLst>
          </p:cNvPr>
          <p:cNvSpPr txBox="1"/>
          <p:nvPr/>
        </p:nvSpPr>
        <p:spPr>
          <a:xfrm>
            <a:off x="70073" y="3261754"/>
            <a:ext cx="236608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07950" indent="0" algn="ctr">
              <a:buNone/>
            </a:pPr>
            <a:r>
              <a:rPr lang="en-US" sz="1800" b="1" dirty="0">
                <a:solidFill>
                  <a:srgbClr val="21419B"/>
                </a:solidFill>
                <a:latin typeface="Quicksand" panose="020F0502020204030204" pitchFamily="2" charset="0"/>
              </a:rPr>
              <a:t>Parametric Torus</a:t>
            </a:r>
            <a:br>
              <a:rPr lang="en-US" sz="1800" b="1" dirty="0">
                <a:solidFill>
                  <a:srgbClr val="21419B"/>
                </a:solidFill>
                <a:latin typeface="Quicksand" panose="020F0502020204030204" pitchFamily="2" charset="0"/>
              </a:rPr>
            </a:br>
            <a:r>
              <a:rPr lang="en-US" sz="1800" b="1" dirty="0">
                <a:solidFill>
                  <a:srgbClr val="21419B"/>
                </a:solidFill>
                <a:latin typeface="Quicksand" panose="020F0502020204030204" pitchFamily="2" charset="0"/>
              </a:rPr>
              <a:t> with eccentricity 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646A355-0515-182A-AE48-851885BF13E8}"/>
              </a:ext>
            </a:extLst>
          </p:cNvPr>
          <p:cNvSpPr txBox="1"/>
          <p:nvPr/>
        </p:nvSpPr>
        <p:spPr>
          <a:xfrm>
            <a:off x="128247" y="1258656"/>
            <a:ext cx="270013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07950" indent="0">
              <a:buNone/>
            </a:pPr>
            <a:r>
              <a:rPr lang="en-US" sz="1800">
                <a:latin typeface="Quicksand" panose="020F0502020204030204" pitchFamily="2" charset="0"/>
              </a:rPr>
              <a:t>Low aspect ratio stellarators</a:t>
            </a:r>
          </a:p>
        </p:txBody>
      </p:sp>
      <p:pic>
        <p:nvPicPr>
          <p:cNvPr id="41" name="Picture 40" descr="A diagram of a structure&#10;&#10;Description automatically generated">
            <a:extLst>
              <a:ext uri="{FF2B5EF4-FFF2-40B4-BE49-F238E27FC236}">
                <a16:creationId xmlns:a16="http://schemas.microsoft.com/office/drawing/2014/main" id="{297DDA02-82C4-A451-2824-BD01C40BA8C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8309" y="2016159"/>
            <a:ext cx="1091193" cy="1269561"/>
          </a:xfrm>
          <a:prstGeom prst="rect">
            <a:avLst/>
          </a:prstGeom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7291B4E5-F793-FB78-DE80-EBDEE02BF9C8}"/>
              </a:ext>
            </a:extLst>
          </p:cNvPr>
          <p:cNvSpPr txBox="1"/>
          <p:nvPr/>
        </p:nvSpPr>
        <p:spPr>
          <a:xfrm>
            <a:off x="6164866" y="1358859"/>
            <a:ext cx="151956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07950" indent="0">
              <a:buNone/>
            </a:pPr>
            <a:r>
              <a:rPr lang="en-US" sz="1800">
                <a:latin typeface="Quicksand" panose="020F0502020204030204" pitchFamily="2" charset="0"/>
              </a:rPr>
              <a:t>Spherical tokamaks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9D8EE93-EEE4-85CB-64A7-FD1EFC150BB9}"/>
              </a:ext>
            </a:extLst>
          </p:cNvPr>
          <p:cNvSpPr txBox="1"/>
          <p:nvPr/>
        </p:nvSpPr>
        <p:spPr>
          <a:xfrm>
            <a:off x="5581253" y="3345205"/>
            <a:ext cx="261069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07950" indent="0" algn="ctr">
              <a:buNone/>
            </a:pPr>
            <a:r>
              <a:rPr lang="en-US" sz="1800" b="1">
                <a:solidFill>
                  <a:srgbClr val="21419B"/>
                </a:solidFill>
                <a:latin typeface="Quicksand" panose="020F0502020204030204" pitchFamily="2" charset="0"/>
              </a:rPr>
              <a:t>Parametric D-shaped torus* </a:t>
            </a:r>
            <a:endParaRPr lang="en-US" sz="1800" b="1" dirty="0">
              <a:solidFill>
                <a:srgbClr val="21419B"/>
              </a:solidFill>
              <a:latin typeface="Quicksand" panose="020F0502020204030204" pitchFamily="2" charset="0"/>
            </a:endParaRPr>
          </a:p>
        </p:txBody>
      </p:sp>
      <p:graphicFrame>
        <p:nvGraphicFramePr>
          <p:cNvPr id="44" name="Table 43">
            <a:extLst>
              <a:ext uri="{FF2B5EF4-FFF2-40B4-BE49-F238E27FC236}">
                <a16:creationId xmlns:a16="http://schemas.microsoft.com/office/drawing/2014/main" id="{1C89C3AD-720D-5137-2D50-5F22B7066D7F}"/>
              </a:ext>
            </a:extLst>
          </p:cNvPr>
          <p:cNvGraphicFramePr>
            <a:graphicFrameLocks noGrp="1"/>
          </p:cNvGraphicFramePr>
          <p:nvPr/>
        </p:nvGraphicFramePr>
        <p:xfrm>
          <a:off x="251361" y="4198194"/>
          <a:ext cx="5661860" cy="219021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93906">
                  <a:extLst>
                    <a:ext uri="{9D8B030D-6E8A-4147-A177-3AD203B41FA5}">
                      <a16:colId xmlns:a16="http://schemas.microsoft.com/office/drawing/2014/main" val="2013115183"/>
                    </a:ext>
                  </a:extLst>
                </a:gridCol>
                <a:gridCol w="1100666">
                  <a:extLst>
                    <a:ext uri="{9D8B030D-6E8A-4147-A177-3AD203B41FA5}">
                      <a16:colId xmlns:a16="http://schemas.microsoft.com/office/drawing/2014/main" val="401789247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994034848"/>
                    </a:ext>
                  </a:extLst>
                </a:gridCol>
                <a:gridCol w="1095688">
                  <a:extLst>
                    <a:ext uri="{9D8B030D-6E8A-4147-A177-3AD203B41FA5}">
                      <a16:colId xmlns:a16="http://schemas.microsoft.com/office/drawing/2014/main" val="3276739032"/>
                    </a:ext>
                  </a:extLst>
                </a:gridCol>
              </a:tblGrid>
              <a:tr h="53528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>
                          <a:solidFill>
                            <a:schemeClr val="tx1"/>
                          </a:solidFill>
                          <a:effectLst/>
                          <a:latin typeface="Quicksand" pitchFamily="2" charset="0"/>
                        </a:rPr>
                        <a:t>Quantity</a:t>
                      </a:r>
                      <a:endParaRPr lang="en-US" sz="1400" b="1" i="0" u="none" strike="noStrike">
                        <a:solidFill>
                          <a:schemeClr val="tx1"/>
                        </a:solidFill>
                        <a:effectLst/>
                        <a:latin typeface="Quicksand" pitchFamily="2" charset="0"/>
                      </a:endParaRPr>
                    </a:p>
                  </a:txBody>
                  <a:tcPr marL="7620" marR="7620" marT="762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>
                          <a:solidFill>
                            <a:schemeClr val="tx1"/>
                          </a:solidFill>
                          <a:effectLst/>
                          <a:latin typeface="Quicksand" pitchFamily="2" charset="0"/>
                        </a:rPr>
                        <a:t>3D</a:t>
                      </a:r>
                      <a:br>
                        <a:rPr lang="en-US" sz="1400" b="1" u="none" strike="noStrike">
                          <a:solidFill>
                            <a:schemeClr val="tx1"/>
                          </a:solidFill>
                          <a:effectLst/>
                          <a:latin typeface="Quicksand" pitchFamily="2" charset="0"/>
                        </a:rPr>
                      </a:br>
                      <a:r>
                        <a:rPr lang="en-US" sz="1400" b="1" u="none" strike="noStrike">
                          <a:solidFill>
                            <a:schemeClr val="tx1"/>
                          </a:solidFill>
                          <a:effectLst/>
                          <a:latin typeface="Quicksand" pitchFamily="2" charset="0"/>
                        </a:rPr>
                        <a:t>High Fidelity</a:t>
                      </a:r>
                      <a:endParaRPr lang="en-US" sz="1400" b="1" i="0" u="none" strike="noStrike">
                        <a:solidFill>
                          <a:schemeClr val="tx1"/>
                        </a:solidFill>
                        <a:effectLst/>
                        <a:latin typeface="Quicksand" pitchFamily="2" charset="0"/>
                      </a:endParaRPr>
                    </a:p>
                  </a:txBody>
                  <a:tcPr marL="7620" marR="7620" marT="762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>
                          <a:solidFill>
                            <a:schemeClr val="tx1"/>
                          </a:solidFill>
                          <a:effectLst/>
                          <a:latin typeface="Quicksand" pitchFamily="2" charset="0"/>
                        </a:rPr>
                        <a:t>3D </a:t>
                      </a:r>
                      <a:br>
                        <a:rPr lang="en-US" sz="1400" b="1" u="none" strike="noStrike">
                          <a:solidFill>
                            <a:schemeClr val="tx1"/>
                          </a:solidFill>
                          <a:effectLst/>
                          <a:latin typeface="Quicksand" pitchFamily="2" charset="0"/>
                        </a:rPr>
                      </a:br>
                      <a:r>
                        <a:rPr lang="en-US" sz="1400" b="1" u="none" strike="noStrike">
                          <a:solidFill>
                            <a:schemeClr val="tx1"/>
                          </a:solidFill>
                          <a:effectLst/>
                          <a:latin typeface="Quicksand" pitchFamily="2" charset="0"/>
                        </a:rPr>
                        <a:t>Surrogate</a:t>
                      </a:r>
                      <a:endParaRPr lang="en-US" sz="1400" b="1" i="0" u="none" strike="noStrike">
                        <a:solidFill>
                          <a:schemeClr val="tx1"/>
                        </a:solidFill>
                        <a:effectLst/>
                        <a:latin typeface="Quicksand" pitchFamily="2" charset="0"/>
                      </a:endParaRPr>
                    </a:p>
                  </a:txBody>
                  <a:tcPr marL="7620" marR="7620" marT="762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chemeClr val="tx1"/>
                          </a:solidFill>
                          <a:effectLst/>
                          <a:latin typeface="Quicksand" pitchFamily="2" charset="0"/>
                        </a:rPr>
                        <a:t>Differences</a:t>
                      </a:r>
                    </a:p>
                  </a:txBody>
                  <a:tcPr marL="7620" marR="7620" marT="762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77900608"/>
                  </a:ext>
                </a:extLst>
              </a:tr>
              <a:tr h="27582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Quicksand" pitchFamily="2" charset="0"/>
                        </a:rPr>
                        <a:t>TBR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Quicksand" pitchFamily="2" charset="0"/>
                      </a:endParaRPr>
                    </a:p>
                  </a:txBody>
                  <a:tcPr marL="7620" marR="7620" marT="762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Quicksand" pitchFamily="2" charset="0"/>
                        </a:rPr>
                        <a:t>1.64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Quicksand" pitchFamily="2" charset="0"/>
                      </a:endParaRPr>
                    </a:p>
                  </a:txBody>
                  <a:tcPr marL="7620" marR="7620" marT="762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Quicksand" pitchFamily="2" charset="0"/>
                        </a:rPr>
                        <a:t>1.66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Quicksand" pitchFamily="2" charset="0"/>
                      </a:endParaRPr>
                    </a:p>
                  </a:txBody>
                  <a:tcPr marL="7620" marR="7620" marT="762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>
                          <a:effectLst/>
                          <a:latin typeface="Quicksand" pitchFamily="2" charset="0"/>
                        </a:rPr>
                        <a:t>1.5%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Quicksand" pitchFamily="2" charset="0"/>
                      </a:endParaRPr>
                    </a:p>
                  </a:txBody>
                  <a:tcPr marL="7620" marR="7620" marT="762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37166440"/>
                  </a:ext>
                </a:extLst>
              </a:tr>
              <a:tr h="27582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Quicksand" pitchFamily="2" charset="0"/>
                        </a:rPr>
                        <a:t>Energy multiplication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Quicksand" pitchFamily="2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Quicksand" pitchFamily="2" charset="0"/>
                        </a:rPr>
                        <a:t>1.20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Quicksand" pitchFamily="2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Quicksand" pitchFamily="2" charset="0"/>
                        </a:rPr>
                        <a:t>1.20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Quicksand" pitchFamily="2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>
                          <a:effectLst/>
                          <a:latin typeface="Quicksand" pitchFamily="2" charset="0"/>
                        </a:rPr>
                        <a:t>0.2%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Quicksand" pitchFamily="2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7330567"/>
                  </a:ext>
                </a:extLst>
              </a:tr>
              <a:tr h="27582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Quicksand" pitchFamily="2" charset="0"/>
                        </a:rPr>
                        <a:t>Heat removal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Quicksand" pitchFamily="2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Quicksand" pitchFamily="2" charset="0"/>
                        </a:rPr>
                        <a:t>94.5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Quicksand" pitchFamily="2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Quicksand" pitchFamily="2" charset="0"/>
                        </a:rPr>
                        <a:t>96.7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Quicksand" pitchFamily="2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  <a:latin typeface="Quicksand" pitchFamily="2" charset="0"/>
                        </a:rPr>
                        <a:t>2.4%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Quicksand" pitchFamily="2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7124418"/>
                  </a:ext>
                </a:extLst>
              </a:tr>
              <a:tr h="27582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Quicksand" pitchFamily="2" charset="0"/>
                        </a:rPr>
                        <a:t>Fluence HTS [cm2/n]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Quicksand" pitchFamily="2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Quicksand" pitchFamily="2" charset="0"/>
                        </a:rPr>
                        <a:t>4.73E-11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Quicksand" pitchFamily="2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Quicksand" pitchFamily="2" charset="0"/>
                        </a:rPr>
                        <a:t>5.31E-11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Quicksand" pitchFamily="2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>
                          <a:effectLst/>
                          <a:latin typeface="Quicksand" pitchFamily="2" charset="0"/>
                        </a:rPr>
                        <a:t>12.2%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Quicksand" pitchFamily="2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30880199"/>
                  </a:ext>
                </a:extLst>
              </a:tr>
              <a:tr h="27582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Quicksand" pitchFamily="2" charset="0"/>
                        </a:rPr>
                        <a:t>DPA HTS [DPA/n]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Quicksand" pitchFamily="2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Quicksand" pitchFamily="2" charset="0"/>
                        </a:rPr>
                        <a:t>1.65E-32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Quicksand" pitchFamily="2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Quicksand" pitchFamily="2" charset="0"/>
                        </a:rPr>
                        <a:t>2.27E-32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Quicksand" pitchFamily="2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>
                          <a:effectLst/>
                          <a:latin typeface="Quicksand" pitchFamily="2" charset="0"/>
                        </a:rPr>
                        <a:t>37.6%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Quicksand" pitchFamily="2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0517675"/>
                  </a:ext>
                </a:extLst>
              </a:tr>
              <a:tr h="27582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Quicksand" pitchFamily="2" charset="0"/>
                        </a:rPr>
                        <a:t>DPA LM [DPA/n]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Quicksand" pitchFamily="2" charset="0"/>
                      </a:endParaRPr>
                    </a:p>
                  </a:txBody>
                  <a:tcPr marL="7620" marR="7620" marT="762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Quicksand" pitchFamily="2" charset="0"/>
                        </a:rPr>
                        <a:t>5.09E-28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Quicksand" pitchFamily="2" charset="0"/>
                      </a:endParaRPr>
                    </a:p>
                  </a:txBody>
                  <a:tcPr marL="7620" marR="7620" marT="762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Quicksand" pitchFamily="2" charset="0"/>
                        </a:rPr>
                        <a:t>2.13E-28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Quicksand" pitchFamily="2" charset="0"/>
                      </a:endParaRPr>
                    </a:p>
                  </a:txBody>
                  <a:tcPr marL="7620" marR="7620" marT="762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  <a:latin typeface="Quicksand" pitchFamily="2" charset="0"/>
                        </a:rPr>
                        <a:t>-58.1%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Quicksand" pitchFamily="2" charset="0"/>
                      </a:endParaRPr>
                    </a:p>
                  </a:txBody>
                  <a:tcPr marL="7620" marR="7620" marT="762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21280803"/>
                  </a:ext>
                </a:extLst>
              </a:tr>
            </a:tbl>
          </a:graphicData>
        </a:graphic>
      </p:graphicFrame>
      <p:sp>
        <p:nvSpPr>
          <p:cNvPr id="45" name="Slide Number Placeholder 3">
            <a:extLst>
              <a:ext uri="{FF2B5EF4-FFF2-40B4-BE49-F238E27FC236}">
                <a16:creationId xmlns:a16="http://schemas.microsoft.com/office/drawing/2014/main" id="{8C30DA3C-34BD-A162-D846-D7B50CB47604}"/>
              </a:ext>
            </a:extLst>
          </p:cNvPr>
          <p:cNvSpPr txBox="1">
            <a:spLocks/>
          </p:cNvSpPr>
          <p:nvPr/>
        </p:nvSpPr>
        <p:spPr>
          <a:xfrm>
            <a:off x="11510449" y="6492758"/>
            <a:ext cx="447236" cy="276956"/>
          </a:xfr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Clr>
                <a:srgbClr val="33B2CD"/>
              </a:buClr>
              <a:buSzPts val="1200"/>
              <a:buFont typeface="Play"/>
              <a:buNone/>
              <a:defRPr/>
            </a:pPr>
            <a:fld id="{00000000-1234-1234-1234-123412341234}" type="slidenum">
              <a:rPr lang="fr-FR" sz="1000" smtClean="0">
                <a:solidFill>
                  <a:srgbClr val="33B2CD"/>
                </a:solidFill>
                <a:latin typeface="Quicksand" panose="020F0502020204030204" pitchFamily="2" charset="0"/>
                <a:cs typeface="Arial" panose="020B0604020202020204" pitchFamily="34" charset="0"/>
                <a:sym typeface="Play"/>
              </a:rPr>
              <a:pPr algn="ctr">
                <a:buClr>
                  <a:srgbClr val="33B2CD"/>
                </a:buClr>
                <a:buSzPts val="1200"/>
                <a:buFont typeface="Play"/>
                <a:buNone/>
                <a:defRPr/>
              </a:pPr>
              <a:t>9</a:t>
            </a:fld>
            <a:endParaRPr lang="fr-FR" sz="1000">
              <a:solidFill>
                <a:srgbClr val="33B2CD"/>
              </a:solidFill>
              <a:latin typeface="Quicksand" panose="020F0502020204030204" pitchFamily="2" charset="0"/>
              <a:cs typeface="Arial" panose="020B0604020202020204" pitchFamily="34" charset="0"/>
              <a:sym typeface="Play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8938017-F250-B900-1C01-3BA7227F4C10}"/>
              </a:ext>
            </a:extLst>
          </p:cNvPr>
          <p:cNvSpPr txBox="1"/>
          <p:nvPr/>
        </p:nvSpPr>
        <p:spPr>
          <a:xfrm>
            <a:off x="70073" y="6496063"/>
            <a:ext cx="9028546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b="1">
                <a:solidFill>
                  <a:srgbClr val="C00000"/>
                </a:solidFill>
                <a:latin typeface="Quicksand" panose="020F0502020204030204" pitchFamily="2" charset="0"/>
              </a:rPr>
              <a:t>*Preliminary investigation of neutron shielding compounds for ARC-class tokamaks </a:t>
            </a:r>
            <a:r>
              <a:rPr lang="en-US" sz="1100">
                <a:solidFill>
                  <a:srgbClr val="C00000"/>
                </a:solidFill>
                <a:latin typeface="Quicksand" panose="020F0502020204030204" pitchFamily="2" charset="0"/>
              </a:rPr>
              <a:t>Fusion Engineering and Design 185  (2022) 113335</a:t>
            </a:r>
          </a:p>
        </p:txBody>
      </p:sp>
    </p:spTree>
    <p:extLst>
      <p:ext uri="{BB962C8B-B14F-4D97-AF65-F5344CB8AC3E}">
        <p14:creationId xmlns:p14="http://schemas.microsoft.com/office/powerpoint/2010/main" val="2392487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42" grpId="0"/>
      <p:bldP spid="4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d024c05-7945-4ac1-9cc3-716220b6cc02" xsi:nil="true"/>
    <lcf76f155ced4ddcb4097134ff3c332f xmlns="6d625785-42e5-40a3-b03d-802bc6493bd9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503DE618DB0A0C46A666FD2065503EE5" ma:contentTypeVersion="18" ma:contentTypeDescription="Crear nuevo documento." ma:contentTypeScope="" ma:versionID="a55d6e1f82753bc75c1276a45bfc3239">
  <xsd:schema xmlns:xsd="http://www.w3.org/2001/XMLSchema" xmlns:xs="http://www.w3.org/2001/XMLSchema" xmlns:p="http://schemas.microsoft.com/office/2006/metadata/properties" xmlns:ns2="6d625785-42e5-40a3-b03d-802bc6493bd9" xmlns:ns3="ed024c05-7945-4ac1-9cc3-716220b6cc02" targetNamespace="http://schemas.microsoft.com/office/2006/metadata/properties" ma:root="true" ma:fieldsID="57071e801e9544907012f04dcc364622" ns2:_="" ns3:_="">
    <xsd:import namespace="6d625785-42e5-40a3-b03d-802bc6493bd9"/>
    <xsd:import namespace="ed024c05-7945-4ac1-9cc3-716220b6cc0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d625785-42e5-40a3-b03d-802bc6493bd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Etiquetas de imagen" ma:readOnly="false" ma:fieldId="{5cf76f15-5ced-4ddc-b409-7134ff3c332f}" ma:taxonomyMulti="true" ma:sspId="d06a5c8c-1a73-4ba3-b11e-d38f132e128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Location" ma:index="25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d024c05-7945-4ac1-9cc3-716220b6cc02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f2d51215-bb1d-46df-9824-fec85c9f8692}" ma:internalName="TaxCatchAll" ma:showField="CatchAllData" ma:web="ed024c05-7945-4ac1-9cc3-716220b6cc0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CC2A2B7-01DB-4998-9F7E-C64C0BBBED75}">
  <ds:schemaRefs>
    <ds:schemaRef ds:uri="http://purl.org/dc/dcmitype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4340febc-2c02-40f7-8b28-9a795c334b0a"/>
    <ds:schemaRef ds:uri="2ddc5850-59f3-43bc-83f3-374c7c39d128"/>
    <ds:schemaRef ds:uri="http://schemas.microsoft.com/office/2006/metadata/properties"/>
    <ds:schemaRef ds:uri="http://www.w3.org/XML/1998/namespace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70D6A4B4-99CB-4AA3-89C7-846F5E21EDC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5166157-F5B7-46FC-9EBB-AE06DA237A9F}"/>
</file>

<file path=docProps/app.xml><?xml version="1.0" encoding="utf-8"?>
<Properties xmlns="http://schemas.openxmlformats.org/officeDocument/2006/extended-properties" xmlns:vt="http://schemas.openxmlformats.org/officeDocument/2006/docPropsVTypes">
  <TotalTime>165</TotalTime>
  <Words>1735</Words>
  <Application>Microsoft Office PowerPoint</Application>
  <PresentationFormat>Widescreen</PresentationFormat>
  <Paragraphs>524</Paragraphs>
  <Slides>13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2" baseType="lpstr">
      <vt:lpstr>Aptos</vt:lpstr>
      <vt:lpstr>Aptos Display</vt:lpstr>
      <vt:lpstr>Aptos Narrow</vt:lpstr>
      <vt:lpstr>Arial</vt:lpstr>
      <vt:lpstr>Cambria Math</vt:lpstr>
      <vt:lpstr>Play</vt:lpstr>
      <vt:lpstr>Quicksand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Input data for ML – generation of 20 000 configurations</vt:lpstr>
      <vt:lpstr>ML model accurately predicts neutronic simulations</vt:lpstr>
      <vt:lpstr>Genetic Algorithm for a minimal blanket – Get results in 15 min</vt:lpstr>
      <vt:lpstr>Surrogate models for 3D stellarator and tokamak predict neutronic simulations within tens of percent</vt:lpstr>
      <vt:lpstr>Optimization Module align with the Reference case 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Alan Ott</dc:creator>
  <cp:lastModifiedBy>Alan Ott</cp:lastModifiedBy>
  <cp:revision>2</cp:revision>
  <dcterms:created xsi:type="dcterms:W3CDTF">2025-03-24T12:18:35Z</dcterms:created>
  <dcterms:modified xsi:type="dcterms:W3CDTF">2025-04-06T18:04:05Z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0x010100503DE618DB0A0C46A666FD2065503EE5</vt:lpwstr>
  </property>
  <property fmtid="{D5CDD505-2E9C-101B-9397-08002B2CF9AE}" pid="3" name="MediaServiceImageTags">
    <vt:lpwstr/>
  </property>
</Properties>
</file>