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authors.xml" ContentType="application/vnd.ms-powerpoint.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383" r:id="rId3"/>
    <p:sldId id="439" r:id="rId4"/>
    <p:sldId id="447" r:id="rId5"/>
    <p:sldId id="273" r:id="rId6"/>
    <p:sldId id="450" r:id="rId7"/>
    <p:sldId id="453" r:id="rId8"/>
    <p:sldId id="455" r:id="rId9"/>
    <p:sldId id="454" r:id="rId10"/>
    <p:sldId id="456" r:id="rId11"/>
    <p:sldId id="451" r:id="rId12"/>
    <p:sldId id="300" r:id="rId13"/>
    <p:sldId id="452" r:id="rId14"/>
    <p:sldId id="298" r:id="rId15"/>
    <p:sldId id="375" r:id="rId16"/>
    <p:sldId id="457" r:id="rId17"/>
    <p:sldId id="258" r:id="rId18"/>
    <p:sldId id="29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0C8F096-3534-8BFA-CE38-C2561E7DA8C7}" name="Andrea Saltos" initials="AS" userId="S::asaltos@cfs.energy::328c0e19-6b62-48fe-b982-fdd8ecbd1002" providerId="AD"/>
  <p188:author id="{7C44BCA1-D853-2EB6-4967-1B7362ECE706}" name="Saitta, Michael" initials="MS" userId="S::msaitta@mpr.com::e33ca4f0-4963-4abe-acd6-0631b8943d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7" autoAdjust="0"/>
    <p:restoredTop sz="87662" autoAdjust="0"/>
  </p:normalViewPr>
  <p:slideViewPr>
    <p:cSldViewPr snapToGrid="0">
      <p:cViewPr>
        <p:scale>
          <a:sx n="66" d="100"/>
          <a:sy n="66" d="100"/>
        </p:scale>
        <p:origin x="1193" y="214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E5407-9EA9-49A9-B2E5-85C8CA4F8F9E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6012A-B2F9-4054-9FB2-23D59E851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88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30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07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42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30EFE-863A-6E4C-8D9F-BB9DD37E6DA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58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15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02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99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53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23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2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8239C-7740-825A-B5B1-FD6A228DD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CA3401-B262-86E7-3381-F55D372936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89EF32BD-A667-A368-1BE9-51C341DD9F4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effectLst/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89EF32BD-A667-A368-1BE9-51C341DD9F4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Obeys the adjoint Boltzmann equation with a source equal to the detector response, </a:t>
                </a:r>
                <a:r>
                  <a:rPr lang="en-US" sz="1200" b="0" i="0">
                    <a:solidFill>
                      <a:srgbClr val="231F20"/>
                    </a:solidFill>
                    <a:latin typeface="Cambria Math" panose="02040503050406030204" pitchFamily="18" charset="0"/>
                  </a:rPr>
                  <a:t>𝑄^</a:t>
                </a:r>
                <a:r>
                  <a:rPr lang="en-US" sz="1200" i="0">
                    <a:solidFill>
                      <a:srgbClr val="231F20"/>
                    </a:solidFill>
                    <a:latin typeface="Cambria Math" panose="02040503050406030204" pitchFamily="18" charset="0"/>
                  </a:rPr>
                  <a:t>†</a:t>
                </a:r>
                <a:r>
                  <a:rPr lang="en-US" sz="1200" dirty="0">
                    <a:effectLst/>
                  </a:rPr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The detector response is related to the adjoint by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effectLst/>
                  <a:latin typeface="Times New Roman" panose="02020603050405020304" pitchFamily="18" charset="0"/>
                </a:endParaRP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E6870-1079-4CAC-69B8-C2FC717285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02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5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latin typeface="SFRM1095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85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D6012A-B2F9-4054-9FB2-23D59E8510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13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0989BF6-AFF5-754B-B938-7BF5335A595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1150" y="1006475"/>
            <a:ext cx="11530013" cy="5549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7EBBD93-66C7-6942-9229-E6345FF2B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2" y="298451"/>
            <a:ext cx="10716768" cy="6302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3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DE752E33-EB24-134D-9EB0-43E563A3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2" y="298451"/>
            <a:ext cx="10716768" cy="6302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7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2B0EEA-B3F9-1240-818E-9668E819078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29CA1-589E-BA4D-875C-4590170048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62"/>
          <a:stretch/>
        </p:blipFill>
        <p:spPr>
          <a:xfrm>
            <a:off x="0" y="433726"/>
            <a:ext cx="3286122" cy="5990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485599-8542-DD48-9EBE-75B2CE2B96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24"/>
          <a:stretch/>
        </p:blipFill>
        <p:spPr>
          <a:xfrm>
            <a:off x="3821156" y="6116701"/>
            <a:ext cx="4549688" cy="615145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A7263FA-7ED3-474E-A4F4-A88CACA78F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21156" y="2255520"/>
            <a:ext cx="7940538" cy="650686"/>
          </a:xfrm>
          <a:prstGeom prst="rect">
            <a:avLst/>
          </a:prstGeom>
        </p:spPr>
        <p:txBody>
          <a:bodyPr lIns="91440" anchor="ctr">
            <a:noAutofit/>
          </a:bodyPr>
          <a:lstStyle>
            <a:lvl1pPr marL="0" indent="0">
              <a:buNone/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4400" b="1">
                <a:solidFill>
                  <a:schemeClr val="bg1"/>
                </a:solidFill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E90AA48-E0D2-D840-B974-678B7C1C26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21156" y="3102154"/>
            <a:ext cx="7940538" cy="522794"/>
          </a:xfrm>
          <a:prstGeom prst="rect">
            <a:avLst/>
          </a:prstGeom>
        </p:spPr>
        <p:txBody>
          <a:bodyPr lIns="100584" anchor="ctr">
            <a:noAutofit/>
          </a:bodyPr>
          <a:lstStyle>
            <a:lvl1pPr marL="0" indent="0">
              <a:buNone/>
              <a:defRPr sz="3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4400" b="1">
                <a:solidFill>
                  <a:schemeClr val="bg1"/>
                </a:solidFill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9444A232-551B-D749-96C3-3600F8F8F1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21156" y="3820896"/>
            <a:ext cx="7940538" cy="481430"/>
          </a:xfrm>
          <a:prstGeom prst="rect">
            <a:avLst/>
          </a:prstGeom>
        </p:spPr>
        <p:txBody>
          <a:bodyPr lIns="109728" anchor="ctr"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4400" b="1">
                <a:solidFill>
                  <a:schemeClr val="bg1"/>
                </a:solidFill>
              </a:defRPr>
            </a:lvl2pPr>
            <a:lvl3pPr marL="914400" indent="0"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Author(s)</a:t>
            </a:r>
          </a:p>
        </p:txBody>
      </p:sp>
    </p:spTree>
    <p:extLst>
      <p:ext uri="{BB962C8B-B14F-4D97-AF65-F5344CB8AC3E}">
        <p14:creationId xmlns:p14="http://schemas.microsoft.com/office/powerpoint/2010/main" val="138437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8A439-3F7D-354B-A372-3BA4E23BC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C1E7FFF-9F83-E14E-960B-F6878535327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002309"/>
            <a:ext cx="5738813" cy="55572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B6A1FB-0E45-004E-B71A-12CBF26B6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2738" y="1002309"/>
            <a:ext cx="5713412" cy="5557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29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733E66E-5470-D743-B1E1-626A01D4CAEC}"/>
              </a:ext>
            </a:extLst>
          </p:cNvPr>
          <p:cNvSpPr/>
          <p:nvPr/>
        </p:nvSpPr>
        <p:spPr>
          <a:xfrm>
            <a:off x="10987088" y="0"/>
            <a:ext cx="1204912" cy="1357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837F5C-88DB-174E-B6AA-36A5A2AF87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3297" y="2013994"/>
            <a:ext cx="6325404" cy="7292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2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3600"/>
            </a:lvl2pPr>
          </a:lstStyle>
          <a:p>
            <a:pPr lvl="0"/>
            <a:r>
              <a:rPr lang="en-US" dirty="0"/>
              <a:t>Transition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FFB468D-DF6E-844F-A31A-BC27E2C4A4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53297" y="2743200"/>
            <a:ext cx="6325404" cy="195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Transition Subtitle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8C4ED5-AD8F-DD4C-9371-BB83FF3BE6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13" r="59935" b="12264"/>
          <a:stretch/>
        </p:blipFill>
        <p:spPr>
          <a:xfrm>
            <a:off x="8372474" y="-1"/>
            <a:ext cx="381952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0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56401-299B-48C1-965F-7C9B4A46BB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01C6C-E4C4-4295-A0B1-B83C2F3761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FD88F-F6C7-45DB-9DEA-4DD5B4CB7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87EF-7A4D-4C0B-AB95-E86647E9DDA0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33ED8-883B-4805-821D-3D38E2606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C2C2E-94EF-4806-9CBD-148B0B9F4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7D92-518D-425F-8740-53120C72E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50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59605-E115-0BB2-4959-BFA376C32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64A22-3769-23EF-63C2-51E426C97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2EA48-7860-274B-DE55-E1088EA09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7268-ED1C-4D08-8E46-2FFE3EB923BD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99E9D-A138-3BA9-FDEF-CF00DA1A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318E4-ADC1-CD0C-0CF0-F3016497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28F2-D7D6-43E7-8CE3-566A0B56B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2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57ACCFF-4611-A345-BA01-6F6F66700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73394" y="182881"/>
            <a:ext cx="630335" cy="6393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4FB7A4-D33C-7D42-8F02-D84FF9B3CD6B}"/>
              </a:ext>
            </a:extLst>
          </p:cNvPr>
          <p:cNvSpPr txBox="1"/>
          <p:nvPr/>
        </p:nvSpPr>
        <p:spPr>
          <a:xfrm>
            <a:off x="312514" y="6597445"/>
            <a:ext cx="4318000" cy="264479"/>
          </a:xfrm>
          <a:prstGeom prst="rect">
            <a:avLst/>
          </a:prstGeom>
          <a:noFill/>
        </p:spPr>
        <p:txBody>
          <a:bodyPr wrap="square" tIns="0" bIns="0" rtlCol="0" anchor="ctr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E9D3AB-8C3E-5B40-B631-E900875A72EB}" type="datetime1">
              <a:rPr lang="en-US" sz="900" b="0" i="0" smtClean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4/7/2025</a:t>
            </a:fld>
            <a:endParaRPr lang="en-US" sz="900" b="0" i="0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F12E27-F9B9-AA4E-BFF7-5460D976232E}"/>
              </a:ext>
            </a:extLst>
          </p:cNvPr>
          <p:cNvSpPr txBox="1"/>
          <p:nvPr/>
        </p:nvSpPr>
        <p:spPr>
          <a:xfrm>
            <a:off x="10096500" y="6597445"/>
            <a:ext cx="1742844" cy="264479"/>
          </a:xfrm>
          <a:prstGeom prst="rect">
            <a:avLst/>
          </a:prstGeom>
          <a:noFill/>
        </p:spPr>
        <p:txBody>
          <a:bodyPr wrap="square" tIns="0" bIns="0" rtlCol="0" anchor="ctr" anchorCtr="0">
            <a:noAutofit/>
          </a:bodyPr>
          <a:lstStyle/>
          <a:p>
            <a:pPr algn="r"/>
            <a:fld id="{3391FD47-5CAD-E949-B674-737EDCB2E420}" type="slidenum">
              <a:rPr lang="en-US" sz="900" b="0" i="0" smtClean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‹#›</a:t>
            </a:fld>
            <a:endParaRPr lang="en-US" sz="900" b="0" i="0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A20DE-9C89-304E-9F91-1059CB934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4" y="298451"/>
            <a:ext cx="10716768" cy="6302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3BB4AD-9822-404B-889A-69B9E6CFB0FB}"/>
              </a:ext>
            </a:extLst>
          </p:cNvPr>
          <p:cNvSpPr txBox="1"/>
          <p:nvPr/>
        </p:nvSpPr>
        <p:spPr>
          <a:xfrm>
            <a:off x="3937000" y="6597445"/>
            <a:ext cx="4318000" cy="264479"/>
          </a:xfrm>
          <a:prstGeom prst="rect">
            <a:avLst/>
          </a:prstGeom>
          <a:noFill/>
        </p:spPr>
        <p:txBody>
          <a:bodyPr wrap="square" t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b="0" i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© </a:t>
            </a:r>
            <a:r>
              <a:rPr lang="en-US" sz="800" b="0" i="0" baseline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2020</a:t>
            </a:r>
            <a:r>
              <a:rPr lang="en-US" sz="800" b="0" i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US" sz="600" b="0" i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•   </a:t>
            </a:r>
            <a:r>
              <a:rPr lang="en-US" sz="800" b="0" i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Commonwealth Fusion Systems  </a:t>
            </a:r>
            <a:r>
              <a:rPr lang="en-US" sz="600" b="0" i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•</a:t>
            </a:r>
            <a:r>
              <a:rPr lang="en-US" sz="800" b="0" i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All Rights</a:t>
            </a:r>
            <a:r>
              <a:rPr lang="en-US" sz="800" b="0" i="0" baseline="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Reserved</a:t>
            </a:r>
            <a:endParaRPr lang="en-US" sz="800" b="0" i="0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12050-ABDE-B749-8BEF-A147B3949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514" y="1005839"/>
            <a:ext cx="11526830" cy="5553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46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A3AECF-F4C0-9047-A061-1E5E882B95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48254" y="2223715"/>
            <a:ext cx="5665694" cy="1333500"/>
          </a:xfrm>
        </p:spPr>
        <p:txBody>
          <a:bodyPr/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effectLst/>
                <a:latin typeface="+mj-lt"/>
                <a:ea typeface="Times New Roman" panose="02020603050405020304" pitchFamily="18" charset="0"/>
              </a:rPr>
              <a:t>Extended Adjoint Driven Importance Solution (XADIS)</a:t>
            </a:r>
            <a:endParaRPr lang="en-US" sz="36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E7E9362-E8EC-BAD9-9613-5B0F7D41DA06}"/>
              </a:ext>
            </a:extLst>
          </p:cNvPr>
          <p:cNvSpPr txBox="1">
            <a:spLocks/>
          </p:cNvSpPr>
          <p:nvPr/>
        </p:nvSpPr>
        <p:spPr>
          <a:xfrm>
            <a:off x="4019384" y="4454810"/>
            <a:ext cx="7669161" cy="1003767"/>
          </a:xfrm>
          <a:prstGeom prst="rect">
            <a:avLst/>
          </a:prstGeom>
        </p:spPr>
        <p:txBody>
          <a:bodyPr vert="horz" lIns="109728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2800" b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4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Presented by: Andrea Saltos (CFS)</a:t>
            </a:r>
          </a:p>
          <a:p>
            <a:r>
              <a:rPr lang="en-US" sz="2400" dirty="0"/>
              <a:t>Contributors: Michael Saitta (MPR), Eugene </a:t>
            </a:r>
            <a:r>
              <a:rPr lang="en-US" sz="2400" dirty="0" err="1"/>
              <a:t>Sosnovsky</a:t>
            </a:r>
            <a:r>
              <a:rPr lang="en-US" sz="2400" dirty="0"/>
              <a:t> (CFS), Ryanne Kennedy (CFS)</a:t>
            </a:r>
          </a:p>
        </p:txBody>
      </p:sp>
    </p:spTree>
    <p:extLst>
      <p:ext uri="{BB962C8B-B14F-4D97-AF65-F5344CB8AC3E}">
        <p14:creationId xmlns:p14="http://schemas.microsoft.com/office/powerpoint/2010/main" val="545735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AB2D5-7E5D-004A-122F-02762546D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9B54CDA-E97C-B7BC-2A20-A37AEDBB03B3}"/>
                  </a:ext>
                </a:extLst>
              </p:cNvPr>
              <p:cNvSpPr txBox="1"/>
              <p:nvPr/>
            </p:nvSpPr>
            <p:spPr>
              <a:xfrm>
                <a:off x="594678" y="1147863"/>
                <a:ext cx="10152436" cy="277238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>
                  <a:buClr>
                    <a:schemeClr val="accent2"/>
                  </a:buClr>
                </a:pPr>
                <a:r>
                  <a:rPr lang="en-US" sz="2400" dirty="0"/>
                  <a:t>The Attila determinsitic solver gives us what we need:</a:t>
                </a:r>
              </a:p>
              <a:p>
                <a:pPr algn="l">
                  <a:buClr>
                    <a:schemeClr val="accent2"/>
                  </a:buClr>
                </a:pPr>
                <a:endParaRPr lang="en-US" sz="2400" dirty="0"/>
              </a:p>
              <a:p>
                <a:pPr algn="l"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pHide m:val="on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Ω</m:t>
                          </m:r>
                        </m:sub>
                        <m:sup/>
                        <m:e>
                          <m:nary>
                            <m:naryPr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nary>
                                <m:naryPr>
                                  <m:sup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smtClean="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  <m:sup/>
                                <m:e>
                                  <m:nary>
                                    <m:naryPr>
                                      <m:supHide m:val="on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→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→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</m:d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nary>
                                </m:e>
                              </m:nary>
                            </m:e>
                          </m:nary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9B54CDA-E97C-B7BC-2A20-A37AEDBB0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78" y="1147863"/>
                <a:ext cx="10152436" cy="2772384"/>
              </a:xfrm>
              <a:prstGeom prst="rect">
                <a:avLst/>
              </a:prstGeom>
              <a:blipFill>
                <a:blip r:embed="rId3"/>
                <a:stretch>
                  <a:fillRect l="-961" t="-1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Brace 4">
            <a:extLst>
              <a:ext uri="{FF2B5EF4-FFF2-40B4-BE49-F238E27FC236}">
                <a16:creationId xmlns:a16="http://schemas.microsoft.com/office/drawing/2014/main" id="{078F9863-6503-4A10-7051-2E8331BDA221}"/>
              </a:ext>
            </a:extLst>
          </p:cNvPr>
          <p:cNvSpPr/>
          <p:nvPr/>
        </p:nvSpPr>
        <p:spPr>
          <a:xfrm rot="5400000">
            <a:off x="2868756" y="2010468"/>
            <a:ext cx="280164" cy="165538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D0BBA8-D3F9-2972-09B2-B0AEF3F29F53}"/>
              </a:ext>
            </a:extLst>
          </p:cNvPr>
          <p:cNvSpPr txBox="1"/>
          <p:nvPr/>
        </p:nvSpPr>
        <p:spPr>
          <a:xfrm>
            <a:off x="2336432" y="3213657"/>
            <a:ext cx="1143383" cy="41808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adjoint solution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9EDA1B99-C8B6-B5E1-BF96-B2EED4D35C7C}"/>
              </a:ext>
            </a:extLst>
          </p:cNvPr>
          <p:cNvSpPr/>
          <p:nvPr/>
        </p:nvSpPr>
        <p:spPr>
          <a:xfrm rot="5400000">
            <a:off x="6094524" y="1599530"/>
            <a:ext cx="250810" cy="2532184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F0526-76C2-BD85-FAAF-12CBE6B5DF22}"/>
              </a:ext>
            </a:extLst>
          </p:cNvPr>
          <p:cNvSpPr txBox="1"/>
          <p:nvPr/>
        </p:nvSpPr>
        <p:spPr>
          <a:xfrm>
            <a:off x="4621993" y="3210142"/>
            <a:ext cx="2755255" cy="41808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cross sections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B2C76D87-F88D-5017-8772-6DAC50D08F8F}"/>
              </a:ext>
            </a:extLst>
          </p:cNvPr>
          <p:cNvSpPr/>
          <p:nvPr/>
        </p:nvSpPr>
        <p:spPr>
          <a:xfrm rot="5400000">
            <a:off x="8309063" y="2088933"/>
            <a:ext cx="195302" cy="149845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040CDD-9A29-CB50-717B-D183B39BF6F7}"/>
              </a:ext>
            </a:extLst>
          </p:cNvPr>
          <p:cNvSpPr txBox="1"/>
          <p:nvPr/>
        </p:nvSpPr>
        <p:spPr>
          <a:xfrm>
            <a:off x="7996136" y="3154923"/>
            <a:ext cx="1159804" cy="44160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forward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5EC0736-060C-B734-A3B8-00A0952B0656}"/>
                  </a:ext>
                </a:extLst>
              </p:cNvPr>
              <p:cNvSpPr txBox="1"/>
              <p:nvPr/>
            </p:nvSpPr>
            <p:spPr>
              <a:xfrm>
                <a:off x="526648" y="3920247"/>
                <a:ext cx="8190691" cy="217899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>
                  <a:buClr>
                    <a:schemeClr val="accent2"/>
                  </a:buClr>
                </a:pPr>
                <a:r>
                  <a:rPr lang="en-US" sz="2400" dirty="0"/>
                  <a:t>We can compute the integrals using spherical harmonics:</a:t>
                </a:r>
              </a:p>
              <a:p>
                <a:pPr algn="l"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=−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𝑙𝑚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bSup>
                                  <m:nary>
                                    <m:naryPr>
                                      <m:chr m:val="∑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→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𝑙𝑚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𝑙𝑚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5EC0736-060C-B734-A3B8-00A0952B0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648" y="3920247"/>
                <a:ext cx="8190691" cy="2178996"/>
              </a:xfrm>
              <a:prstGeom prst="rect">
                <a:avLst/>
              </a:prstGeom>
              <a:blipFill>
                <a:blip r:embed="rId4"/>
                <a:stretch>
                  <a:fillRect l="-1116" t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7210668-8BE3-991E-512E-1FD4596DCD77}"/>
              </a:ext>
            </a:extLst>
          </p:cNvPr>
          <p:cNvSpPr txBox="1"/>
          <p:nvPr/>
        </p:nvSpPr>
        <p:spPr>
          <a:xfrm>
            <a:off x="7996136" y="4620784"/>
            <a:ext cx="1614792" cy="13219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>
                <a:schemeClr val="accent2"/>
              </a:buClr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465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DDAE7-BBE2-C959-8BA9-C8CD0B602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case 1: double slab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12204045-D829-2231-46F3-AA480E1E40D0}"/>
              </a:ext>
            </a:extLst>
          </p:cNvPr>
          <p:cNvSpPr txBox="1">
            <a:spLocks/>
          </p:cNvSpPr>
          <p:nvPr/>
        </p:nvSpPr>
        <p:spPr>
          <a:xfrm>
            <a:off x="311150" y="1006475"/>
            <a:ext cx="6575425" cy="19604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Two blocks of material: 1) alumina and 2) water</a:t>
            </a:r>
          </a:p>
          <a:p>
            <a:r>
              <a:rPr lang="en-US" sz="2400" dirty="0"/>
              <a:t>DD fusion source</a:t>
            </a:r>
          </a:p>
          <a:p>
            <a:r>
              <a:rPr lang="en-US" sz="2400" dirty="0"/>
              <a:t>Neutron flux “detector” target</a:t>
            </a:r>
          </a:p>
          <a:p>
            <a:r>
              <a:rPr lang="en-US" sz="2400" dirty="0"/>
              <a:t>Coarse discretization for testing</a:t>
            </a:r>
          </a:p>
          <a:p>
            <a:r>
              <a:rPr lang="en-US" sz="2400" dirty="0"/>
              <a:t>Scattering contribution:</a:t>
            </a:r>
          </a:p>
          <a:p>
            <a:pPr marL="800100" lvl="1" indent="-342900"/>
            <a:r>
              <a:rPr lang="en-US" sz="2000" dirty="0"/>
              <a:t>Material 1: 65 %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Material 2: 35%</a:t>
            </a:r>
            <a:endParaRPr lang="en-US" sz="2400" dirty="0"/>
          </a:p>
        </p:txBody>
      </p:sp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1F8A1666-1E64-666A-28BD-B5655321B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884" y="519189"/>
            <a:ext cx="4866761" cy="2300541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CB75279E-B00F-9F0E-D4B5-5A401EBC0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9301" y="3642562"/>
            <a:ext cx="5367764" cy="25911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A1B081-F21D-6A4E-7A88-E8B682767D9E}"/>
              </a:ext>
            </a:extLst>
          </p:cNvPr>
          <p:cNvSpPr txBox="1"/>
          <p:nvPr/>
        </p:nvSpPr>
        <p:spPr>
          <a:xfrm>
            <a:off x="8815064" y="2977845"/>
            <a:ext cx="914400" cy="37147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forward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DF73BD-2D90-AD48-8BD4-5A682C5EADE7}"/>
              </a:ext>
            </a:extLst>
          </p:cNvPr>
          <p:cNvSpPr txBox="1"/>
          <p:nvPr/>
        </p:nvSpPr>
        <p:spPr>
          <a:xfrm>
            <a:off x="8928444" y="6278252"/>
            <a:ext cx="914400" cy="37147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adjoint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78C956-925F-419B-EAB7-6781505F8088}"/>
              </a:ext>
            </a:extLst>
          </p:cNvPr>
          <p:cNvSpPr txBox="1"/>
          <p:nvPr/>
        </p:nvSpPr>
        <p:spPr>
          <a:xfrm>
            <a:off x="2279478" y="6233668"/>
            <a:ext cx="1883820" cy="37147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dirty="0"/>
              <a:t>Fractional contribution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A29807-5890-F839-6492-DABCCFB1AC56}"/>
              </a:ext>
            </a:extLst>
          </p:cNvPr>
          <p:cNvSpPr txBox="1"/>
          <p:nvPr/>
        </p:nvSpPr>
        <p:spPr>
          <a:xfrm>
            <a:off x="8773184" y="1274486"/>
            <a:ext cx="123313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material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775624-A6DB-2788-2491-FB27E5976215}"/>
              </a:ext>
            </a:extLst>
          </p:cNvPr>
          <p:cNvSpPr txBox="1"/>
          <p:nvPr/>
        </p:nvSpPr>
        <p:spPr>
          <a:xfrm>
            <a:off x="8772144" y="2097318"/>
            <a:ext cx="1124209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material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9AFB56-291E-148C-501B-213FECE01A7F}"/>
              </a:ext>
            </a:extLst>
          </p:cNvPr>
          <p:cNvSpPr txBox="1"/>
          <p:nvPr/>
        </p:nvSpPr>
        <p:spPr>
          <a:xfrm>
            <a:off x="7201117" y="1754191"/>
            <a:ext cx="91440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DB1470-7BB4-A8CD-A87D-8CF2EB05962C}"/>
              </a:ext>
            </a:extLst>
          </p:cNvPr>
          <p:cNvSpPr txBox="1"/>
          <p:nvPr/>
        </p:nvSpPr>
        <p:spPr>
          <a:xfrm>
            <a:off x="10560102" y="2252166"/>
            <a:ext cx="91440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detector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407B10-8466-F977-9950-889AFC9344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460" y="4127426"/>
            <a:ext cx="6296786" cy="21062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533C974-711E-9C56-28F9-2472E69A4E63}"/>
              </a:ext>
            </a:extLst>
          </p:cNvPr>
          <p:cNvSpPr txBox="1"/>
          <p:nvPr/>
        </p:nvSpPr>
        <p:spPr>
          <a:xfrm>
            <a:off x="2626468" y="4572000"/>
            <a:ext cx="437745" cy="2334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3671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1702EF-8664-5AE0-8B92-2FF740AFE0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21497" y="944643"/>
            <a:ext cx="4140774" cy="1880160"/>
          </a:xfrm>
        </p:spPr>
        <p:txBody>
          <a:bodyPr/>
          <a:lstStyle/>
          <a:p>
            <a:r>
              <a:rPr lang="en-US" sz="2000" dirty="0"/>
              <a:t>Two blocks of material: 1) water and 2) alumina</a:t>
            </a:r>
          </a:p>
          <a:p>
            <a:r>
              <a:rPr lang="en-US" sz="2000" dirty="0"/>
              <a:t>DD fusion source</a:t>
            </a:r>
          </a:p>
          <a:p>
            <a:r>
              <a:rPr lang="en-US" sz="2000" dirty="0"/>
              <a:t>Neutron flux “detector” target</a:t>
            </a:r>
          </a:p>
          <a:p>
            <a:r>
              <a:rPr lang="en-US" sz="2000" dirty="0"/>
              <a:t>Coarse discretization for testing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BB82D0-C764-640B-BC4D-DEDCAD944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92" y="112714"/>
            <a:ext cx="10716768" cy="630297"/>
          </a:xfrm>
        </p:spPr>
        <p:txBody>
          <a:bodyPr/>
          <a:lstStyle/>
          <a:p>
            <a:r>
              <a:rPr lang="en-US" dirty="0"/>
              <a:t>Sample Case 2: blocks in a room</a:t>
            </a:r>
          </a:p>
        </p:txBody>
      </p:sp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0A5B8661-4342-D8B9-E02E-33301A1E6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92" y="2970474"/>
            <a:ext cx="4462779" cy="3433349"/>
          </a:xfrm>
          <a:prstGeom prst="rect">
            <a:avLst/>
          </a:prstGeom>
        </p:spPr>
      </p:pic>
      <p:pic>
        <p:nvPicPr>
          <p:cNvPr id="13" name="Picture 12" descr="Shape, square&#10;&#10;Description automatically generated">
            <a:extLst>
              <a:ext uri="{FF2B5EF4-FFF2-40B4-BE49-F238E27FC236}">
                <a16:creationId xmlns:a16="http://schemas.microsoft.com/office/drawing/2014/main" id="{4B0FCFC0-5376-63D8-9C4F-05C507019F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5294"/>
          <a:stretch/>
        </p:blipFill>
        <p:spPr>
          <a:xfrm>
            <a:off x="4454628" y="3059919"/>
            <a:ext cx="3270147" cy="33127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367129E-48FA-C737-2BF8-AC5D3468C247}"/>
              </a:ext>
            </a:extLst>
          </p:cNvPr>
          <p:cNvSpPr txBox="1"/>
          <p:nvPr/>
        </p:nvSpPr>
        <p:spPr>
          <a:xfrm>
            <a:off x="1873681" y="6323900"/>
            <a:ext cx="914400" cy="37147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forward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4B03F9-C279-F94C-AE37-D22AB842FF2C}"/>
              </a:ext>
            </a:extLst>
          </p:cNvPr>
          <p:cNvSpPr txBox="1"/>
          <p:nvPr/>
        </p:nvSpPr>
        <p:spPr>
          <a:xfrm>
            <a:off x="6468382" y="6373811"/>
            <a:ext cx="914400" cy="37147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adjoint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47EF0D-9757-7477-F591-DE915B65B1F5}"/>
              </a:ext>
            </a:extLst>
          </p:cNvPr>
          <p:cNvSpPr txBox="1"/>
          <p:nvPr/>
        </p:nvSpPr>
        <p:spPr>
          <a:xfrm>
            <a:off x="9156972" y="6403823"/>
            <a:ext cx="1523525" cy="37147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dirty="0"/>
              <a:t>contribution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5C90A7-63E2-7910-0B81-2D2BB6BF4017}"/>
              </a:ext>
            </a:extLst>
          </p:cNvPr>
          <p:cNvSpPr txBox="1"/>
          <p:nvPr/>
        </p:nvSpPr>
        <p:spPr>
          <a:xfrm rot="16200000">
            <a:off x="-144347" y="4578921"/>
            <a:ext cx="91440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0941B0-2A87-F49C-12AB-121A6F30C89E}"/>
              </a:ext>
            </a:extLst>
          </p:cNvPr>
          <p:cNvSpPr txBox="1"/>
          <p:nvPr/>
        </p:nvSpPr>
        <p:spPr>
          <a:xfrm>
            <a:off x="2563084" y="4756783"/>
            <a:ext cx="91440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detector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F22726-8AC2-18FF-3406-AC2ECFC40EF2}"/>
              </a:ext>
            </a:extLst>
          </p:cNvPr>
          <p:cNvSpPr txBox="1"/>
          <p:nvPr/>
        </p:nvSpPr>
        <p:spPr>
          <a:xfrm>
            <a:off x="746160" y="3501420"/>
            <a:ext cx="91440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material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E1DC48-A138-C4E4-0706-1210CA16B4E1}"/>
              </a:ext>
            </a:extLst>
          </p:cNvPr>
          <p:cNvSpPr txBox="1"/>
          <p:nvPr/>
        </p:nvSpPr>
        <p:spPr>
          <a:xfrm>
            <a:off x="746160" y="5945968"/>
            <a:ext cx="914400" cy="4267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dirty="0"/>
              <a:t>material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E0A8E8-1C5C-765B-79E4-0AFE2B82DB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0689" y="3129945"/>
            <a:ext cx="3686213" cy="31939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A94445-79C8-27AB-F19A-421A4CEDC754}"/>
              </a:ext>
            </a:extLst>
          </p:cNvPr>
          <p:cNvSpPr txBox="1"/>
          <p:nvPr/>
        </p:nvSpPr>
        <p:spPr>
          <a:xfrm>
            <a:off x="6229768" y="947323"/>
            <a:ext cx="3804027" cy="17742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/>
              <a:t>Scattering contribution: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Material 1: 40.7%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Material 2: 59.1 %</a:t>
            </a:r>
          </a:p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7884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94CA1-AF96-2CEB-342A-502A97A5B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61A02A-363D-E5D8-FB4A-A7475475A770}"/>
              </a:ext>
            </a:extLst>
          </p:cNvPr>
          <p:cNvSpPr txBox="1"/>
          <p:nvPr/>
        </p:nvSpPr>
        <p:spPr>
          <a:xfrm>
            <a:off x="457200" y="1361872"/>
            <a:ext cx="10572080" cy="37354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MCNP comparison to verify our tool </a:t>
            </a:r>
          </a:p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D1C1D"/>
                </a:solidFill>
                <a:latin typeface="Slack-Lato"/>
              </a:rPr>
              <a:t>Question: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1D1C1D"/>
                </a:solidFill>
                <a:effectLst/>
                <a:latin typeface="Slack-Lato"/>
              </a:rPr>
              <a:t>What portion of particles that score in the target region have experienced a scattering event in region X?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b="1" i="0" dirty="0">
                <a:solidFill>
                  <a:srgbClr val="1D1C1D"/>
                </a:solidFill>
                <a:effectLst/>
                <a:latin typeface="Slack-Lato"/>
              </a:rPr>
              <a:t>Answer: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1D1C1D"/>
                </a:solidFill>
                <a:effectLst/>
                <a:latin typeface="Slack-Lato"/>
              </a:rPr>
              <a:t>Run PTRAC and filter particles by those that score in the target. 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D1C1D"/>
                </a:solidFill>
                <a:latin typeface="Slack-Lato"/>
              </a:rPr>
              <a:t>P</a:t>
            </a:r>
            <a:r>
              <a:rPr lang="en-US" sz="2400" b="0" i="0" dirty="0">
                <a:solidFill>
                  <a:srgbClr val="1D1C1D"/>
                </a:solidFill>
                <a:effectLst/>
                <a:latin typeface="Slack-Lato"/>
              </a:rPr>
              <a:t>arse the history for each of them and count how many had scattering events in each region.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7098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79684C2-F4A8-B99B-4FE9-2E3DA7F5AA35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600871265"/>
              </p:ext>
            </p:extLst>
          </p:nvPr>
        </p:nvGraphicFramePr>
        <p:xfrm>
          <a:off x="349480" y="924560"/>
          <a:ext cx="11530008" cy="593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7144">
                  <a:extLst>
                    <a:ext uri="{9D8B030D-6E8A-4147-A177-3AD203B41FA5}">
                      <a16:colId xmlns:a16="http://schemas.microsoft.com/office/drawing/2014/main" val="4093473656"/>
                    </a:ext>
                  </a:extLst>
                </a:gridCol>
                <a:gridCol w="1647144">
                  <a:extLst>
                    <a:ext uri="{9D8B030D-6E8A-4147-A177-3AD203B41FA5}">
                      <a16:colId xmlns:a16="http://schemas.microsoft.com/office/drawing/2014/main" val="3297624529"/>
                    </a:ext>
                  </a:extLst>
                </a:gridCol>
                <a:gridCol w="1647144">
                  <a:extLst>
                    <a:ext uri="{9D8B030D-6E8A-4147-A177-3AD203B41FA5}">
                      <a16:colId xmlns:a16="http://schemas.microsoft.com/office/drawing/2014/main" val="3214956314"/>
                    </a:ext>
                  </a:extLst>
                </a:gridCol>
                <a:gridCol w="1647144">
                  <a:extLst>
                    <a:ext uri="{9D8B030D-6E8A-4147-A177-3AD203B41FA5}">
                      <a16:colId xmlns:a16="http://schemas.microsoft.com/office/drawing/2014/main" val="3563476242"/>
                    </a:ext>
                  </a:extLst>
                </a:gridCol>
                <a:gridCol w="1647144">
                  <a:extLst>
                    <a:ext uri="{9D8B030D-6E8A-4147-A177-3AD203B41FA5}">
                      <a16:colId xmlns:a16="http://schemas.microsoft.com/office/drawing/2014/main" val="2483066521"/>
                    </a:ext>
                  </a:extLst>
                </a:gridCol>
                <a:gridCol w="1647144">
                  <a:extLst>
                    <a:ext uri="{9D8B030D-6E8A-4147-A177-3AD203B41FA5}">
                      <a16:colId xmlns:a16="http://schemas.microsoft.com/office/drawing/2014/main" val="2940245778"/>
                    </a:ext>
                  </a:extLst>
                </a:gridCol>
                <a:gridCol w="1647144">
                  <a:extLst>
                    <a:ext uri="{9D8B030D-6E8A-4147-A177-3AD203B41FA5}">
                      <a16:colId xmlns:a16="http://schemas.microsoft.com/office/drawing/2014/main" val="2920465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Material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Material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Source Spectra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XADIS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MCNP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Difference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413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SS316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52%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4%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5095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SS316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26%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12%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963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SS316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11%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10%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15%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5167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Be/Cu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Al-6061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35%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17%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9834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Be/Cu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Al-6061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42%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41%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3188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Be/Cu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Al-6061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44%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37%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21%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9541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61%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-13%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6330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58%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-14%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062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38%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45%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-16%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6214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FLiBe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4%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2716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FLiBe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9%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927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FLiBe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20%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20%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4647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Double 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Alumina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52%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51%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1%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2684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</a:rPr>
                        <a:t>Double Slab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31F2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Alumina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35%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33%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4%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6792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</a:rPr>
                        <a:t>Double Slab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31F2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Alumina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>
                          <a:solidFill>
                            <a:schemeClr val="dk1"/>
                          </a:solidFill>
                        </a:rPr>
                        <a:t>33%</a:t>
                      </a:r>
                      <a:endParaRPr lang="en-US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30%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>
                          <a:solidFill>
                            <a:schemeClr val="dk1"/>
                          </a:solidFill>
                        </a:rPr>
                        <a:t>10%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78468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918CF35-0C60-9AF3-8A00-B8616770B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XADIS: Attila vs MCNP (contribution from material 2)</a:t>
            </a:r>
          </a:p>
        </p:txBody>
      </p:sp>
    </p:spTree>
    <p:extLst>
      <p:ext uri="{BB962C8B-B14F-4D97-AF65-F5344CB8AC3E}">
        <p14:creationId xmlns:p14="http://schemas.microsoft.com/office/powerpoint/2010/main" val="1616653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C29F1-6BB0-4911-B582-652B23A4E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72" y="246748"/>
            <a:ext cx="11216879" cy="948910"/>
          </a:xfrm>
        </p:spPr>
        <p:txBody>
          <a:bodyPr/>
          <a:lstStyle/>
          <a:p>
            <a:r>
              <a:rPr lang="en-US" sz="3200" dirty="0"/>
              <a:t>Conclusions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1A148C-324E-4E10-A0F5-0AC1B7FCF924}"/>
              </a:ext>
            </a:extLst>
          </p:cNvPr>
          <p:cNvSpPr txBox="1"/>
          <p:nvPr/>
        </p:nvSpPr>
        <p:spPr>
          <a:xfrm>
            <a:off x="404720" y="1004970"/>
            <a:ext cx="10213516" cy="44179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>
              <a:buClr>
                <a:schemeClr val="accent6"/>
              </a:buClr>
            </a:pP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Clr>
                <a:schemeClr val="accent6"/>
              </a:buClr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marL="342900" indent="-342900" algn="l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4C0E30-EEDC-2459-7CBC-487A789703C7}"/>
              </a:ext>
            </a:extLst>
          </p:cNvPr>
          <p:cNvSpPr txBox="1"/>
          <p:nvPr/>
        </p:nvSpPr>
        <p:spPr>
          <a:xfrm>
            <a:off x="444956" y="1245187"/>
            <a:ext cx="986365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W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e have developed a framework that uses deterministic transport to determine the scattering contribution to a detector response</a:t>
            </a:r>
          </a:p>
          <a:p>
            <a:pPr algn="l">
              <a:buClr>
                <a:schemeClr val="accent2"/>
              </a:buClr>
            </a:pPr>
            <a:endParaRPr lang="en-US" sz="1800" dirty="0">
              <a:effectLst/>
              <a:ea typeface="Times New Roman" panose="02020603050405020304" pitchFamily="18" charset="0"/>
            </a:endParaRP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Based on </a:t>
            </a:r>
            <a:r>
              <a:rPr lang="en-US" dirty="0" err="1">
                <a:ea typeface="Times New Roman" panose="02020603050405020304" pitchFamily="18" charset="0"/>
              </a:rPr>
              <a:t>contributon</a:t>
            </a:r>
            <a:r>
              <a:rPr lang="en-US" dirty="0">
                <a:ea typeface="Times New Roman" panose="02020603050405020304" pitchFamily="18" charset="0"/>
              </a:rPr>
              <a:t> theory</a:t>
            </a:r>
          </a:p>
          <a:p>
            <a:pPr lvl="1">
              <a:buClr>
                <a:schemeClr val="accent2"/>
              </a:buClr>
            </a:pPr>
            <a:endParaRPr lang="en-US" dirty="0">
              <a:ea typeface="Times New Roman" panose="02020603050405020304" pitchFamily="18" charset="0"/>
            </a:endParaRP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Evaluates the related mathematical operations on spherical harmonic moments using the macroscopic multigroup cross sections, and the adjoint and forward flux.</a:t>
            </a:r>
          </a:p>
          <a:p>
            <a:pPr lvl="1">
              <a:buClr>
                <a:schemeClr val="accent2"/>
              </a:buClr>
            </a:pPr>
            <a:endParaRPr lang="en-US" dirty="0">
              <a:ea typeface="Times New Roman" panose="02020603050405020304" pitchFamily="18" charset="0"/>
            </a:endParaRP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Times New Roman" panose="02020603050405020304" pitchFamily="18" charset="0"/>
              </a:rPr>
              <a:t>Implemented for use with the Attila deterministic Solver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ea typeface="Times New Roman" panose="02020603050405020304" pitchFamily="18" charset="0"/>
            </a:endParaRP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Times New Roman" panose="02020603050405020304" pitchFamily="18" charset="0"/>
              </a:rPr>
              <a:t>Informs what regions/physics are important in different parts of the tokamak or tokamak building (needed for detector design and placement of equipment)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ea typeface="Times New Roman" panose="02020603050405020304" pitchFamily="18" charset="0"/>
            </a:endParaRP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Times New Roman" panose="02020603050405020304" pitchFamily="18" charset="0"/>
              </a:rPr>
              <a:t>Minimizes computational effort</a:t>
            </a:r>
          </a:p>
          <a:p>
            <a:pPr lvl="1">
              <a:buClr>
                <a:schemeClr val="accent2"/>
              </a:buClr>
            </a:pPr>
            <a:endParaRPr lang="en-US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890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50CC4-80E5-5468-B053-631F9D4C2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F2249C-BF2C-3BD3-AE9A-14E5D28E825F}"/>
              </a:ext>
            </a:extLst>
          </p:cNvPr>
          <p:cNvSpPr txBox="1"/>
          <p:nvPr/>
        </p:nvSpPr>
        <p:spPr>
          <a:xfrm>
            <a:off x="749030" y="1332689"/>
            <a:ext cx="5719864" cy="3891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</a:rPr>
              <a:t>C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onversion to C++ for improved run times</a:t>
            </a:r>
          </a:p>
          <a:p>
            <a:pPr>
              <a:buClr>
                <a:schemeClr val="accent2"/>
              </a:buClr>
            </a:pP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</a:rPr>
              <a:t>O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ptimization of the visualization tool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>
              <a:ea typeface="Times New Roman" panose="02020603050405020304" pitchFamily="18" charset="0"/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Further testing</a:t>
            </a:r>
          </a:p>
          <a:p>
            <a:pPr>
              <a:buClr>
                <a:schemeClr val="accent2"/>
              </a:buClr>
            </a:pP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Look at other physics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</a:rPr>
              <a:t>Reactions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Specific Isotopes </a:t>
            </a:r>
          </a:p>
          <a:p>
            <a:pPr lvl="1">
              <a:buClr>
                <a:schemeClr val="accent2"/>
              </a:buClr>
            </a:pP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lvl="1">
              <a:buClr>
                <a:schemeClr val="accent2"/>
              </a:buClr>
            </a:pP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919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F3D66CA-F8E9-02F5-F8C5-9C1637E0200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67777" y="1320875"/>
            <a:ext cx="4935019" cy="5009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Nuclear Engineering Team at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36C5D-59FC-B54A-91FB-B33CADA00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A8AC99-AF4D-44AE-FA1C-4E6F05CBB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432" y="3947990"/>
            <a:ext cx="3099868" cy="1347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99AB90-D3C9-1BC4-F515-866D1A84A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77" y="1912570"/>
            <a:ext cx="7627620" cy="896112"/>
          </a:xfrm>
          <a:prstGeom prst="rect">
            <a:avLst/>
          </a:prstGeom>
        </p:spPr>
      </p:pic>
      <p:pic>
        <p:nvPicPr>
          <p:cNvPr id="8" name="Picture 7" descr="A black and green logo&#10;&#10;Description automatically generated">
            <a:extLst>
              <a:ext uri="{FF2B5EF4-FFF2-40B4-BE49-F238E27FC236}">
                <a16:creationId xmlns:a16="http://schemas.microsoft.com/office/drawing/2014/main" id="{FDB77ABF-D70D-C590-3F81-1B3F65F090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81" t="28971" r="22158" b="40980"/>
          <a:stretch/>
        </p:blipFill>
        <p:spPr>
          <a:xfrm>
            <a:off x="2842976" y="4211780"/>
            <a:ext cx="2522543" cy="543098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6D610D16-C8F7-0ECC-57A8-6C9D793F3BAC}"/>
              </a:ext>
            </a:extLst>
          </p:cNvPr>
          <p:cNvSpPr txBox="1">
            <a:spLocks/>
          </p:cNvSpPr>
          <p:nvPr/>
        </p:nvSpPr>
        <p:spPr>
          <a:xfrm>
            <a:off x="4413176" y="2944513"/>
            <a:ext cx="3044220" cy="500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In partnership with </a:t>
            </a:r>
          </a:p>
        </p:txBody>
      </p:sp>
    </p:spTree>
    <p:extLst>
      <p:ext uri="{BB962C8B-B14F-4D97-AF65-F5344CB8AC3E}">
        <p14:creationId xmlns:p14="http://schemas.microsoft.com/office/powerpoint/2010/main" val="4008859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3C50B05-CF13-4433-FA74-08DD5995EA5A}"/>
              </a:ext>
            </a:extLst>
          </p:cNvPr>
          <p:cNvSpPr/>
          <p:nvPr/>
        </p:nvSpPr>
        <p:spPr>
          <a:xfrm>
            <a:off x="4121280" y="4631507"/>
            <a:ext cx="1954875" cy="17177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Cell 3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F2005D-F116-6D57-DBC4-651CC7D9AA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1150" y="1006475"/>
            <a:ext cx="11530013" cy="2994025"/>
          </a:xfrm>
        </p:spPr>
        <p:txBody>
          <a:bodyPr/>
          <a:lstStyle/>
          <a:p>
            <a:r>
              <a:rPr lang="en-US" dirty="0"/>
              <a:t>Just use PTRAC!</a:t>
            </a:r>
          </a:p>
          <a:p>
            <a:r>
              <a:rPr lang="en-US" dirty="0"/>
              <a:t>For each particle that scores</a:t>
            </a:r>
          </a:p>
          <a:p>
            <a:pPr lvl="1"/>
            <a:r>
              <a:rPr lang="en-US" dirty="0"/>
              <a:t>Every time that it has a collision event</a:t>
            </a:r>
          </a:p>
          <a:p>
            <a:pPr lvl="2"/>
            <a:r>
              <a:rPr lang="en-US" dirty="0"/>
              <a:t>Track what that histories eventual contribution to the tally is</a:t>
            </a:r>
          </a:p>
          <a:p>
            <a:r>
              <a:rPr lang="en-US" dirty="0"/>
              <a:t>Sum the contributions to the tally for each history for each cell</a:t>
            </a:r>
          </a:p>
          <a:p>
            <a:r>
              <a:rPr lang="en-US" dirty="0"/>
              <a:t>Provides a scatting contribution.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FB27CA-02E5-0279-FF18-728495432201}"/>
              </a:ext>
            </a:extLst>
          </p:cNvPr>
          <p:cNvSpPr/>
          <p:nvPr/>
        </p:nvSpPr>
        <p:spPr>
          <a:xfrm>
            <a:off x="2252265" y="4631507"/>
            <a:ext cx="1836076" cy="17177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Cell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D4C517-D7AD-B4AC-6FDE-80719EC66970}"/>
              </a:ext>
            </a:extLst>
          </p:cNvPr>
          <p:cNvSpPr/>
          <p:nvPr/>
        </p:nvSpPr>
        <p:spPr>
          <a:xfrm>
            <a:off x="1247775" y="4616404"/>
            <a:ext cx="971550" cy="17177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Cell 1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(Source)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37F4CE-90F5-50A9-51C0-27CA921BF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MCNP Verification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C5BFC9-E8F9-11B1-0950-A337CC0D0267}"/>
              </a:ext>
            </a:extLst>
          </p:cNvPr>
          <p:cNvSpPr/>
          <p:nvPr/>
        </p:nvSpPr>
        <p:spPr>
          <a:xfrm>
            <a:off x="6076156" y="4631507"/>
            <a:ext cx="2934494" cy="17177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Cell 4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(Detector)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5D2DE5FF-919E-DA39-BD3E-A54899CD3494}"/>
              </a:ext>
            </a:extLst>
          </p:cNvPr>
          <p:cNvSpPr/>
          <p:nvPr/>
        </p:nvSpPr>
        <p:spPr>
          <a:xfrm rot="14685816">
            <a:off x="6723631" y="4340732"/>
            <a:ext cx="342900" cy="1585425"/>
          </a:xfrm>
          <a:prstGeom prst="lef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113F11-9E97-CD85-89BB-1D948E4B65A0}"/>
              </a:ext>
            </a:extLst>
          </p:cNvPr>
          <p:cNvSpPr txBox="1"/>
          <p:nvPr/>
        </p:nvSpPr>
        <p:spPr>
          <a:xfrm rot="20015270">
            <a:off x="6082516" y="5151436"/>
            <a:ext cx="2200275" cy="35520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1400" dirty="0"/>
              <a:t>track length contribution</a:t>
            </a:r>
          </a:p>
        </p:txBody>
      </p:sp>
      <p:sp>
        <p:nvSpPr>
          <p:cNvPr id="22" name="Explosion: 8 Points 21">
            <a:extLst>
              <a:ext uri="{FF2B5EF4-FFF2-40B4-BE49-F238E27FC236}">
                <a16:creationId xmlns:a16="http://schemas.microsoft.com/office/drawing/2014/main" id="{D75E355A-ABA6-E33D-9E24-EBBBB01729ED}"/>
              </a:ext>
            </a:extLst>
          </p:cNvPr>
          <p:cNvSpPr/>
          <p:nvPr/>
        </p:nvSpPr>
        <p:spPr>
          <a:xfrm>
            <a:off x="3553121" y="4711291"/>
            <a:ext cx="151808" cy="159568"/>
          </a:xfrm>
          <a:prstGeom prst="irregularSeal1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42C63FE-1DA8-AF7F-AE89-41FDB42B2647}"/>
              </a:ext>
            </a:extLst>
          </p:cNvPr>
          <p:cNvCxnSpPr>
            <a:cxnSpLocks/>
          </p:cNvCxnSpPr>
          <p:nvPr/>
        </p:nvCxnSpPr>
        <p:spPr>
          <a:xfrm flipV="1">
            <a:off x="2038350" y="4791075"/>
            <a:ext cx="1590675" cy="4964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xplosion: 8 Points 22">
            <a:extLst>
              <a:ext uri="{FF2B5EF4-FFF2-40B4-BE49-F238E27FC236}">
                <a16:creationId xmlns:a16="http://schemas.microsoft.com/office/drawing/2014/main" id="{F126B8C5-9F77-6FE4-5118-3D5F4ABB0292}"/>
              </a:ext>
            </a:extLst>
          </p:cNvPr>
          <p:cNvSpPr/>
          <p:nvPr/>
        </p:nvSpPr>
        <p:spPr>
          <a:xfrm>
            <a:off x="4609797" y="6009480"/>
            <a:ext cx="151808" cy="159568"/>
          </a:xfrm>
          <a:prstGeom prst="irregularSeal1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ECBAF64-CE39-6F2A-2408-A9EE2F2F4DE4}"/>
              </a:ext>
            </a:extLst>
          </p:cNvPr>
          <p:cNvCxnSpPr>
            <a:cxnSpLocks/>
            <a:endCxn id="9" idx="0"/>
          </p:cNvCxnSpPr>
          <p:nvPr/>
        </p:nvCxnSpPr>
        <p:spPr>
          <a:xfrm flipV="1">
            <a:off x="4666456" y="4631507"/>
            <a:ext cx="2876947" cy="14454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92171DE-630C-B81C-2490-808F5976890F}"/>
              </a:ext>
            </a:extLst>
          </p:cNvPr>
          <p:cNvCxnSpPr>
            <a:cxnSpLocks/>
          </p:cNvCxnSpPr>
          <p:nvPr/>
        </p:nvCxnSpPr>
        <p:spPr>
          <a:xfrm>
            <a:off x="3629025" y="4791075"/>
            <a:ext cx="1037431" cy="12858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F33AA1A-3538-3414-1586-79C8527E0729}"/>
              </a:ext>
            </a:extLst>
          </p:cNvPr>
          <p:cNvSpPr txBox="1"/>
          <p:nvPr/>
        </p:nvSpPr>
        <p:spPr>
          <a:xfrm rot="20015270">
            <a:off x="3560045" y="4254850"/>
            <a:ext cx="797877" cy="33358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1400" dirty="0"/>
              <a:t>collision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EADD89-0AE8-A4F4-700B-FB54FD527B5F}"/>
              </a:ext>
            </a:extLst>
          </p:cNvPr>
          <p:cNvSpPr txBox="1"/>
          <p:nvPr/>
        </p:nvSpPr>
        <p:spPr>
          <a:xfrm rot="20015270">
            <a:off x="4731947" y="5857949"/>
            <a:ext cx="797877" cy="33358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1400" dirty="0"/>
              <a:t>collision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4D37189-A834-AD72-74AC-5392A22CA072}"/>
              </a:ext>
            </a:extLst>
          </p:cNvPr>
          <p:cNvCxnSpPr>
            <a:cxnSpLocks/>
          </p:cNvCxnSpPr>
          <p:nvPr/>
        </p:nvCxnSpPr>
        <p:spPr>
          <a:xfrm flipV="1">
            <a:off x="4676720" y="4578531"/>
            <a:ext cx="2876947" cy="1445443"/>
          </a:xfrm>
          <a:prstGeom prst="straightConnector1">
            <a:avLst/>
          </a:prstGeom>
          <a:ln w="38100">
            <a:solidFill>
              <a:srgbClr val="9C279A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row: Curved Right 35">
            <a:extLst>
              <a:ext uri="{FF2B5EF4-FFF2-40B4-BE49-F238E27FC236}">
                <a16:creationId xmlns:a16="http://schemas.microsoft.com/office/drawing/2014/main" id="{1CD5FD52-CA37-3800-9B8B-0A769C9A17EF}"/>
              </a:ext>
            </a:extLst>
          </p:cNvPr>
          <p:cNvSpPr/>
          <p:nvPr/>
        </p:nvSpPr>
        <p:spPr>
          <a:xfrm rot="5400000">
            <a:off x="4850546" y="1998527"/>
            <a:ext cx="829028" cy="4360966"/>
          </a:xfrm>
          <a:prstGeom prst="curv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Arrow: Curved Right 36">
            <a:extLst>
              <a:ext uri="{FF2B5EF4-FFF2-40B4-BE49-F238E27FC236}">
                <a16:creationId xmlns:a16="http://schemas.microsoft.com/office/drawing/2014/main" id="{3E9F9806-1C37-23A0-C167-45FD9FE34EBD}"/>
              </a:ext>
            </a:extLst>
          </p:cNvPr>
          <p:cNvSpPr/>
          <p:nvPr/>
        </p:nvSpPr>
        <p:spPr>
          <a:xfrm rot="5400000">
            <a:off x="5745627" y="2874178"/>
            <a:ext cx="653683" cy="2746148"/>
          </a:xfrm>
          <a:prstGeom prst="curv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9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22" grpId="0" animBg="1"/>
      <p:bldP spid="23" grpId="0" animBg="1"/>
      <p:bldP spid="24" grpId="0"/>
      <p:bldP spid="25" grpId="0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39EA-72B9-45A1-A06E-2E563EE7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Commonwealth Fusion Systems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C0B04C-50C2-4B82-B34F-1DD12E53D5DB}"/>
              </a:ext>
            </a:extLst>
          </p:cNvPr>
          <p:cNvSpPr txBox="1"/>
          <p:nvPr/>
        </p:nvSpPr>
        <p:spPr>
          <a:xfrm>
            <a:off x="312512" y="1622430"/>
            <a:ext cx="6859575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At Commonwealth Fusion Systems (CFS), we are developing the SPARC fusion device:</a:t>
            </a:r>
          </a:p>
          <a:p>
            <a:pPr>
              <a:buClr>
                <a:schemeClr val="accent2"/>
              </a:buClr>
            </a:pPr>
            <a:endParaRPr lang="en-US" sz="2000" dirty="0"/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High magnetic field, compact tokamak designed to achieve net energy gain</a:t>
            </a:r>
          </a:p>
          <a:p>
            <a:pPr lvl="1">
              <a:buClr>
                <a:schemeClr val="accent2"/>
              </a:buClr>
            </a:pPr>
            <a:endParaRPr lang="en-US" sz="2000" dirty="0"/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Employs advanced high-temperature superconducting (HTS)</a:t>
            </a:r>
          </a:p>
          <a:p>
            <a:pPr lvl="1">
              <a:buClr>
                <a:schemeClr val="accent2"/>
              </a:buClr>
            </a:pPr>
            <a:endParaRPr lang="en-US" sz="2000" dirty="0"/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Goal is to achieve Q &gt;1 </a:t>
            </a:r>
          </a:p>
          <a:p>
            <a:pPr lvl="1">
              <a:buClr>
                <a:schemeClr val="accent2"/>
              </a:buClr>
            </a:pPr>
            <a:endParaRPr lang="en-US" sz="2000" dirty="0"/>
          </a:p>
          <a:p>
            <a:pPr marL="742950" lvl="1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Fusion power of ≈ 140 MW</a:t>
            </a:r>
          </a:p>
          <a:p>
            <a:pPr lvl="1">
              <a:buClr>
                <a:schemeClr val="accent2"/>
              </a:buClr>
            </a:pPr>
            <a:endParaRPr lang="en-US" dirty="0"/>
          </a:p>
          <a:p>
            <a:pPr lvl="1">
              <a:buClr>
                <a:schemeClr val="accent2"/>
              </a:buClr>
            </a:pPr>
            <a:endParaRPr lang="en-US" dirty="0"/>
          </a:p>
          <a:p>
            <a:pPr lvl="1">
              <a:buClr>
                <a:schemeClr val="accent2"/>
              </a:buClr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26A45A-1E02-4A5D-AF28-EE5DA171A5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4443" y="2244425"/>
            <a:ext cx="3681993" cy="23691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08BE6F-DE84-4F9B-80CE-A4CDE8F24C21}"/>
              </a:ext>
            </a:extLst>
          </p:cNvPr>
          <p:cNvSpPr txBox="1"/>
          <p:nvPr/>
        </p:nvSpPr>
        <p:spPr>
          <a:xfrm>
            <a:off x="9265542" y="4719253"/>
            <a:ext cx="1129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SPARC</a:t>
            </a:r>
          </a:p>
        </p:txBody>
      </p:sp>
    </p:spTree>
    <p:extLst>
      <p:ext uri="{BB962C8B-B14F-4D97-AF65-F5344CB8AC3E}">
        <p14:creationId xmlns:p14="http://schemas.microsoft.com/office/powerpoint/2010/main" val="420653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861C6-332A-407D-B1FA-39A953B6C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31" y="357174"/>
            <a:ext cx="9045383" cy="817968"/>
          </a:xfrm>
        </p:spPr>
        <p:txBody>
          <a:bodyPr/>
          <a:lstStyle/>
          <a:p>
            <a:r>
              <a:rPr lang="en-US" sz="2800" dirty="0"/>
              <a:t>Neutron Diagnostics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4A1AF46-16FB-439E-907C-026DD2D8BB2F}"/>
              </a:ext>
            </a:extLst>
          </p:cNvPr>
          <p:cNvSpPr txBox="1">
            <a:spLocks/>
          </p:cNvSpPr>
          <p:nvPr/>
        </p:nvSpPr>
        <p:spPr>
          <a:xfrm>
            <a:off x="322085" y="1083424"/>
            <a:ext cx="5321334" cy="44143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C2582"/>
              </a:buClr>
              <a:buSzPct val="8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C258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C2582"/>
              </a:buClr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C2582"/>
              </a:buClr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C2582"/>
              </a:buClr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2"/>
              </a:buClr>
              <a:buNone/>
            </a:pPr>
            <a:r>
              <a:rPr lang="en-US" sz="1800" dirty="0"/>
              <a:t> </a:t>
            </a:r>
          </a:p>
          <a:p>
            <a:pPr>
              <a:buClr>
                <a:schemeClr val="accent2"/>
              </a:buClr>
            </a:pPr>
            <a:r>
              <a:rPr lang="en-US" sz="2200" dirty="0"/>
              <a:t>Neutron diagnostics systems is the main tool to calculate fusion power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1800" dirty="0"/>
          </a:p>
          <a:p>
            <a:pPr>
              <a:buClr>
                <a:schemeClr val="accent2"/>
              </a:buClr>
            </a:pPr>
            <a:r>
              <a:rPr lang="en-US" sz="2200" dirty="0"/>
              <a:t>Design of neutron diagnostics relies on radiation transport simulations</a:t>
            </a:r>
            <a:endParaRPr lang="en-US" sz="1800" dirty="0"/>
          </a:p>
          <a:p>
            <a:pPr lvl="1">
              <a:buClr>
                <a:schemeClr val="accent2"/>
              </a:buClr>
            </a:pPr>
            <a:r>
              <a:rPr lang="en-US" sz="2000" dirty="0"/>
              <a:t>Optimization of geometry</a:t>
            </a:r>
          </a:p>
          <a:p>
            <a:pPr lvl="1">
              <a:buClr>
                <a:schemeClr val="accent2"/>
              </a:buClr>
            </a:pPr>
            <a:r>
              <a:rPr lang="en-US" sz="2000" dirty="0"/>
              <a:t>Selection of materials</a:t>
            </a:r>
          </a:p>
          <a:p>
            <a:pPr lvl="1">
              <a:buClr>
                <a:schemeClr val="accent2"/>
              </a:buClr>
            </a:pPr>
            <a:r>
              <a:rPr lang="en-US" sz="2000" dirty="0"/>
              <a:t>Estimate detection efficiency</a:t>
            </a:r>
          </a:p>
          <a:p>
            <a:pPr lvl="1">
              <a:buClr>
                <a:schemeClr val="accent2"/>
              </a:buClr>
            </a:pPr>
            <a:r>
              <a:rPr lang="en-US" sz="2000" dirty="0"/>
              <a:t>Prediction of interference in detector responses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FBFBD-8A69-F098-1C5D-115A93C6C365}"/>
              </a:ext>
            </a:extLst>
          </p:cNvPr>
          <p:cNvSpPr txBox="1"/>
          <p:nvPr/>
        </p:nvSpPr>
        <p:spPr>
          <a:xfrm>
            <a:off x="7159557" y="5457217"/>
            <a:ext cx="1011677" cy="369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>
                <a:schemeClr val="accent2"/>
              </a:buClr>
            </a:pP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5D9D3B-17E9-00EA-58F9-A37A5B3CDC18}"/>
              </a:ext>
            </a:extLst>
          </p:cNvPr>
          <p:cNvSpPr/>
          <p:nvPr/>
        </p:nvSpPr>
        <p:spPr>
          <a:xfrm>
            <a:off x="871862" y="4280170"/>
            <a:ext cx="4894388" cy="55122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7FB4CA-506E-131D-94D7-788D0AB67A2B}"/>
              </a:ext>
            </a:extLst>
          </p:cNvPr>
          <p:cNvCxnSpPr>
            <a:cxnSpLocks/>
          </p:cNvCxnSpPr>
          <p:nvPr/>
        </p:nvCxnSpPr>
        <p:spPr>
          <a:xfrm>
            <a:off x="3427378" y="4799146"/>
            <a:ext cx="0" cy="653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AACDE1B-19D2-8952-456E-B244AFCB6B29}"/>
              </a:ext>
            </a:extLst>
          </p:cNvPr>
          <p:cNvSpPr txBox="1"/>
          <p:nvPr/>
        </p:nvSpPr>
        <p:spPr>
          <a:xfrm>
            <a:off x="871862" y="5452511"/>
            <a:ext cx="6459166" cy="6687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l">
              <a:buClr>
                <a:schemeClr val="accent2"/>
              </a:buClr>
            </a:pPr>
            <a:r>
              <a:rPr lang="en-US" sz="2000" dirty="0"/>
              <a:t>E.g., due to scattered neutrons from different components of the tokamak as well as structural materials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528C26-68F7-1EEF-EA24-3FB17528B2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78" t="2092" r="531" b="3146"/>
          <a:stretch/>
        </p:blipFill>
        <p:spPr>
          <a:xfrm>
            <a:off x="5845790" y="1464310"/>
            <a:ext cx="6152245" cy="246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0920E-0BC3-BA83-7C65-C9C987720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Scattering contribution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777AB3-1A41-A0EF-B518-0310FC1DAB29}"/>
              </a:ext>
            </a:extLst>
          </p:cNvPr>
          <p:cNvSpPr txBox="1"/>
          <p:nvPr/>
        </p:nvSpPr>
        <p:spPr>
          <a:xfrm>
            <a:off x="369907" y="1186774"/>
            <a:ext cx="5573654" cy="48170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Question we need to answer:</a:t>
            </a:r>
          </a:p>
          <a:p>
            <a:pPr algn="l">
              <a:buClr>
                <a:schemeClr val="accent2"/>
              </a:buClr>
            </a:pPr>
            <a:r>
              <a:rPr lang="en-US" b="1" dirty="0">
                <a:ea typeface="Times New Roman" panose="02020603050405020304" pitchFamily="18" charset="0"/>
              </a:rPr>
              <a:t>What is the scattering contribution from different regions in the tokamak hall to a detector response?</a:t>
            </a:r>
          </a:p>
          <a:p>
            <a:pPr algn="l">
              <a:buClr>
                <a:schemeClr val="accent2"/>
              </a:buClr>
            </a:pPr>
            <a:endParaRPr lang="en-US" dirty="0">
              <a:ea typeface="Times New Roman" panose="02020603050405020304" pitchFamily="18" charset="0"/>
            </a:endParaRPr>
          </a:p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T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he importance of scattered neutrons to a detector could be calculated using standard Monte Carlo(MC) simulations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S</a:t>
            </a:r>
            <a:r>
              <a:rPr lang="en-US" dirty="0">
                <a:effectLst/>
                <a:ea typeface="Times New Roman" panose="02020603050405020304" pitchFamily="18" charset="0"/>
              </a:rPr>
              <a:t>low convergence and limitations of available MC codes</a:t>
            </a:r>
            <a:r>
              <a:rPr lang="en-US" dirty="0">
                <a:ea typeface="Times New Roman" panose="02020603050405020304" pitchFamily="18" charset="0"/>
              </a:rPr>
              <a:t>, make q</a:t>
            </a:r>
            <a:r>
              <a:rPr lang="en-US" dirty="0">
                <a:effectLst/>
                <a:ea typeface="Times New Roman" panose="02020603050405020304" pitchFamily="18" charset="0"/>
              </a:rPr>
              <a:t>uick design iterations and parametric studies difficult.  </a:t>
            </a:r>
          </a:p>
          <a:p>
            <a:pPr lvl="1">
              <a:buClr>
                <a:schemeClr val="accent2"/>
              </a:buClr>
            </a:pPr>
            <a:endParaRPr lang="en-US" dirty="0">
              <a:effectLst/>
              <a:ea typeface="Times New Roman" panose="02020603050405020304" pitchFamily="18" charset="0"/>
            </a:endParaRPr>
          </a:p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W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e have developed a framework that uses deterministic transport and contiguous unstructured mesh models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Minimizes computational effort</a:t>
            </a:r>
          </a:p>
          <a:p>
            <a:pPr marL="800100" lvl="1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Enables fast scoping analyses to inform detector design and prioritization of hardware installation</a:t>
            </a:r>
            <a:endParaRPr lang="en-US" dirty="0">
              <a:effectLst/>
              <a:ea typeface="Times New Roman" panose="02020603050405020304" pitchFamily="18" charset="0"/>
            </a:endParaRPr>
          </a:p>
          <a:p>
            <a:pPr lvl="1">
              <a:buClr>
                <a:schemeClr val="accent2"/>
              </a:buClr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389503-F5C5-722B-CFBE-A4F3D41BB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421" y="1536969"/>
            <a:ext cx="5650823" cy="3324014"/>
          </a:xfrm>
          <a:prstGeom prst="rect">
            <a:avLst/>
          </a:prstGeom>
        </p:spPr>
      </p:pic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673496DC-DB7C-068A-2713-B20A5E1211CE}"/>
              </a:ext>
            </a:extLst>
          </p:cNvPr>
          <p:cNvCxnSpPr/>
          <p:nvPr/>
        </p:nvCxnSpPr>
        <p:spPr>
          <a:xfrm>
            <a:off x="8005482" y="3198976"/>
            <a:ext cx="3729318" cy="165848"/>
          </a:xfrm>
          <a:prstGeom prst="curvedConnector3">
            <a:avLst>
              <a:gd name="adj1" fmla="val 68029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87A987A0-F35D-DE29-236C-65258D265767}"/>
              </a:ext>
            </a:extLst>
          </p:cNvPr>
          <p:cNvCxnSpPr/>
          <p:nvPr/>
        </p:nvCxnSpPr>
        <p:spPr>
          <a:xfrm flipV="1">
            <a:off x="8922242" y="3157105"/>
            <a:ext cx="2909047" cy="543789"/>
          </a:xfrm>
          <a:prstGeom prst="curvedConnector3">
            <a:avLst>
              <a:gd name="adj1" fmla="val 74499"/>
            </a:avLst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9D207468-A984-DF7D-AAC0-D2A14E9B2823}"/>
              </a:ext>
            </a:extLst>
          </p:cNvPr>
          <p:cNvCxnSpPr/>
          <p:nvPr/>
        </p:nvCxnSpPr>
        <p:spPr>
          <a:xfrm flipV="1">
            <a:off x="9315832" y="3460376"/>
            <a:ext cx="2418968" cy="918883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28A00D3-58AF-9C4E-C26F-AD96BD93D210}"/>
              </a:ext>
            </a:extLst>
          </p:cNvPr>
          <p:cNvSpPr txBox="1"/>
          <p:nvPr/>
        </p:nvSpPr>
        <p:spPr>
          <a:xfrm>
            <a:off x="10901845" y="2675656"/>
            <a:ext cx="1416424" cy="3914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>
                <a:schemeClr val="accent2"/>
              </a:buClr>
            </a:pPr>
            <a:r>
              <a:rPr lang="en-US" sz="2400" dirty="0"/>
              <a:t>Detector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27A78D-3AF3-D9BB-CC1E-0A992B1C8EF0}"/>
              </a:ext>
            </a:extLst>
          </p:cNvPr>
          <p:cNvSpPr txBox="1"/>
          <p:nvPr/>
        </p:nvSpPr>
        <p:spPr>
          <a:xfrm>
            <a:off x="7584141" y="4824845"/>
            <a:ext cx="40968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1A1A1A"/>
                </a:solidFill>
                <a:effectLst/>
                <a:latin typeface="Helvetica" panose="020B0604020202020204" pitchFamily="34" charset="0"/>
              </a:rPr>
              <a:t>Ref: Raj et al., Rev. Sci. </a:t>
            </a:r>
            <a:r>
              <a:rPr lang="en-US" sz="1200" b="0" dirty="0" err="1">
                <a:solidFill>
                  <a:srgbClr val="1A1A1A"/>
                </a:solidFill>
                <a:effectLst/>
                <a:latin typeface="Helvetica" panose="020B0604020202020204" pitchFamily="34" charset="0"/>
              </a:rPr>
              <a:t>Instrum</a:t>
            </a:r>
            <a:r>
              <a:rPr lang="en-US" sz="1200" b="0" dirty="0">
                <a:solidFill>
                  <a:srgbClr val="1A1A1A"/>
                </a:solidFill>
                <a:effectLst/>
                <a:latin typeface="Helvetica" panose="020B0604020202020204" pitchFamily="34" charset="0"/>
              </a:rPr>
              <a:t>. 95, 103507 (2024)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8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44670-FD0D-78C0-D0EB-82E60BE40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transport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701A36-21A7-34F6-43E3-505645FAE7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1557" y="1005840"/>
                <a:ext cx="11526830" cy="555370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Recall the transport equation:</a:t>
                </a:r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355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n-US" sz="3550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55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d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5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55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5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p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b>
                        <m:sSub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55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5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5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355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355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5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5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355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550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3550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355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55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sz="2400" dirty="0"/>
                  <a:t> = angular unit vector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400" dirty="0"/>
                  <a:t> = total cross section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400" dirty="0"/>
                  <a:t> = particle flux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𝛀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= dependence on space, energy and angle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/>
                  <a:t> = scatter cross section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/>
                  <a:t> = source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701A36-21A7-34F6-43E3-505645FAE7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1557" y="1005840"/>
                <a:ext cx="11526830" cy="5553709"/>
              </a:xfrm>
              <a:blipFill>
                <a:blip r:embed="rId4"/>
                <a:stretch>
                  <a:fillRect l="-1111" t="-1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6A083D23-29A6-EDE3-284A-257A1CBCE13A}"/>
              </a:ext>
            </a:extLst>
          </p:cNvPr>
          <p:cNvSpPr/>
          <p:nvPr/>
        </p:nvSpPr>
        <p:spPr>
          <a:xfrm>
            <a:off x="571501" y="1933575"/>
            <a:ext cx="1085850" cy="542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CA7498-39C7-1563-2A94-EA27CF8E1562}"/>
              </a:ext>
            </a:extLst>
          </p:cNvPr>
          <p:cNvSpPr/>
          <p:nvPr/>
        </p:nvSpPr>
        <p:spPr>
          <a:xfrm>
            <a:off x="2028825" y="1933575"/>
            <a:ext cx="1619249" cy="542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3337F5-65E4-D681-E19C-50C771315CB1}"/>
              </a:ext>
            </a:extLst>
          </p:cNvPr>
          <p:cNvSpPr/>
          <p:nvPr/>
        </p:nvSpPr>
        <p:spPr>
          <a:xfrm>
            <a:off x="877825" y="2543175"/>
            <a:ext cx="8532876" cy="552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B24B82-B218-8385-6433-640711E9B085}"/>
              </a:ext>
            </a:extLst>
          </p:cNvPr>
          <p:cNvSpPr/>
          <p:nvPr/>
        </p:nvSpPr>
        <p:spPr>
          <a:xfrm>
            <a:off x="9867900" y="2466975"/>
            <a:ext cx="1971444" cy="619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86FE6D-A827-5C91-6B6C-D6CE06AD18FF}"/>
              </a:ext>
            </a:extLst>
          </p:cNvPr>
          <p:cNvSpPr/>
          <p:nvPr/>
        </p:nvSpPr>
        <p:spPr>
          <a:xfrm>
            <a:off x="3756841" y="1907009"/>
            <a:ext cx="1975666" cy="619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D0E09A-7625-09BB-7724-B0499EAEE3DC}"/>
              </a:ext>
            </a:extLst>
          </p:cNvPr>
          <p:cNvSpPr txBox="1"/>
          <p:nvPr/>
        </p:nvSpPr>
        <p:spPr>
          <a:xfrm>
            <a:off x="13401" y="1584303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spatial variation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064F4B-741C-3FF1-32BE-4EE97960F125}"/>
              </a:ext>
            </a:extLst>
          </p:cNvPr>
          <p:cNvSpPr txBox="1"/>
          <p:nvPr/>
        </p:nvSpPr>
        <p:spPr>
          <a:xfrm>
            <a:off x="1897472" y="1559077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material interaction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1C2FF8-F24F-1353-F4AD-6DC804A691E7}"/>
              </a:ext>
            </a:extLst>
          </p:cNvPr>
          <p:cNvSpPr txBox="1"/>
          <p:nvPr/>
        </p:nvSpPr>
        <p:spPr>
          <a:xfrm>
            <a:off x="3856883" y="3063292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scatter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54244A-294E-F6F4-D47D-9847F02DE42D}"/>
              </a:ext>
            </a:extLst>
          </p:cNvPr>
          <p:cNvSpPr txBox="1"/>
          <p:nvPr/>
        </p:nvSpPr>
        <p:spPr>
          <a:xfrm>
            <a:off x="3814989" y="1584302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flux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50330F-5AE1-8651-999B-1E0FF7EFF6D7}"/>
              </a:ext>
            </a:extLst>
          </p:cNvPr>
          <p:cNvSpPr txBox="1"/>
          <p:nvPr/>
        </p:nvSpPr>
        <p:spPr>
          <a:xfrm>
            <a:off x="9767487" y="3110917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411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4A1C4-FBF5-BD2E-55EC-704862DDC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response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AA0B57-B8F6-6E15-020E-4EA5107CBC25}"/>
                  </a:ext>
                </a:extLst>
              </p:cNvPr>
              <p:cNvSpPr txBox="1"/>
              <p:nvPr/>
            </p:nvSpPr>
            <p:spPr>
              <a:xfrm>
                <a:off x="7346577" y="1873727"/>
                <a:ext cx="4670613" cy="2038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</m:d>
                  </m:oMath>
                </a14:m>
                <a:r>
                  <a:rPr lang="en-US" dirty="0"/>
                  <a:t> = forward flux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</m:d>
                  </m:oMath>
                </a14:m>
                <a:r>
                  <a:rPr lang="en-US" dirty="0"/>
                  <a:t> = response function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</m:d>
                  </m:oMath>
                </a14:m>
                <a:r>
                  <a:rPr lang="en-US" dirty="0"/>
                  <a:t> = space, energy, and angular coordinates of the particle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AA0B57-B8F6-6E15-020E-4EA5107CB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6577" y="1873727"/>
                <a:ext cx="4670613" cy="2038443"/>
              </a:xfrm>
              <a:prstGeom prst="rect">
                <a:avLst/>
              </a:prstGeom>
              <a:blipFill>
                <a:blip r:embed="rId3"/>
                <a:stretch>
                  <a:fillRect l="-1044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6D903C3-0BE9-BF41-704A-49BB69539339}"/>
                  </a:ext>
                </a:extLst>
              </p:cNvPr>
              <p:cNvSpPr txBox="1"/>
              <p:nvPr/>
            </p:nvSpPr>
            <p:spPr>
              <a:xfrm>
                <a:off x="380999" y="1367117"/>
                <a:ext cx="5974978" cy="486335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>
                  <a:buClr>
                    <a:schemeClr val="accent2"/>
                  </a:buClr>
                </a:pPr>
                <a:r>
                  <a:rPr lang="en-US" sz="2000" dirty="0"/>
                  <a:t>The detector response is given by:</a:t>
                </a:r>
              </a:p>
              <a:p>
                <a:pPr algn="l">
                  <a:buClr>
                    <a:schemeClr val="accent2"/>
                  </a:buClr>
                </a:pPr>
                <a:endParaRPr lang="en-US" sz="2000" dirty="0"/>
              </a:p>
              <a:p>
                <a:pPr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1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231F2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1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r>
                  <a:rPr lang="en-US" sz="2000" dirty="0"/>
                  <a:t>We can rewrite this as:</a:t>
                </a:r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=&lt;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sSup>
                        <m:sSupPr>
                          <m:ctrlP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6D903C3-0BE9-BF41-704A-49BB69539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99" y="1367117"/>
                <a:ext cx="5974978" cy="4863354"/>
              </a:xfrm>
              <a:prstGeom prst="rect">
                <a:avLst/>
              </a:prstGeom>
              <a:blipFill>
                <a:blip r:embed="rId4"/>
                <a:stretch>
                  <a:fillRect l="-1019" t="-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7824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3C4B9B-E4B2-FD43-17B6-A16A9D70B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47B90-1609-226A-6DBD-C1D6158F2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DCB550E-A684-C95C-77A4-4CB0079DEF19}"/>
                  </a:ext>
                </a:extLst>
              </p:cNvPr>
              <p:cNvSpPr txBox="1"/>
              <p:nvPr/>
            </p:nvSpPr>
            <p:spPr>
              <a:xfrm>
                <a:off x="380999" y="1201746"/>
                <a:ext cx="10912814" cy="46445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>
                  <a:buClr>
                    <a:schemeClr val="accent2"/>
                  </a:buClr>
                </a:pPr>
                <a:r>
                  <a:rPr lang="en-US" sz="2400" dirty="0">
                    <a:effectLst/>
                  </a:rPr>
                  <a:t>The "importance" of particles throughout the system that contribute to the response corresponds to the</a:t>
                </a:r>
                <a:r>
                  <a:rPr lang="en-US" sz="2400" dirty="0"/>
                  <a:t> </a:t>
                </a:r>
                <a:r>
                  <a:rPr lang="en-US" sz="2400" dirty="0">
                    <a:effectLst/>
                  </a:rPr>
                  <a:t>adjoint flux,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en-US" sz="24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231F2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effectLst/>
                  </a:rPr>
                  <a:t>for this detector.</a:t>
                </a:r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r>
                  <a:rPr lang="en-US" sz="2400" dirty="0"/>
                  <a:t>The importance function and the flux are interconnected by </a:t>
                </a:r>
              </a:p>
              <a:p>
                <a:pPr>
                  <a:buClr>
                    <a:schemeClr val="accent2"/>
                  </a:buClr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=&lt;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sSup>
                        <m:sSupPr>
                          <m:ctrlP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=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sSup>
                        <m:sSupPr>
                          <m:ctrlP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US" sz="2400" dirty="0"/>
              </a:p>
              <a:p>
                <a:pPr>
                  <a:buClr>
                    <a:schemeClr val="accent2"/>
                  </a:buClr>
                </a:pPr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DCB550E-A684-C95C-77A4-4CB0079DEF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99" y="1201746"/>
                <a:ext cx="10912814" cy="4644577"/>
              </a:xfrm>
              <a:prstGeom prst="rect">
                <a:avLst/>
              </a:prstGeom>
              <a:blipFill>
                <a:blip r:embed="rId3"/>
                <a:stretch>
                  <a:fillRect l="-838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41EB657D-F2D6-668C-7A87-3FE4C0BC6A77}"/>
              </a:ext>
            </a:extLst>
          </p:cNvPr>
          <p:cNvSpPr/>
          <p:nvPr/>
        </p:nvSpPr>
        <p:spPr>
          <a:xfrm>
            <a:off x="543158" y="2799336"/>
            <a:ext cx="1085850" cy="542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9EE1EC-0F30-AA4F-4B4B-0A581114028A}"/>
              </a:ext>
            </a:extLst>
          </p:cNvPr>
          <p:cNvSpPr/>
          <p:nvPr/>
        </p:nvSpPr>
        <p:spPr>
          <a:xfrm>
            <a:off x="2000482" y="2799336"/>
            <a:ext cx="1619249" cy="542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F929BA-527A-FCCD-8C3B-E5CE732C21C2}"/>
              </a:ext>
            </a:extLst>
          </p:cNvPr>
          <p:cNvSpPr/>
          <p:nvPr/>
        </p:nvSpPr>
        <p:spPr>
          <a:xfrm>
            <a:off x="849482" y="3408936"/>
            <a:ext cx="8532876" cy="552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DE9123-CA4E-4739-5B8E-D490952499A2}"/>
              </a:ext>
            </a:extLst>
          </p:cNvPr>
          <p:cNvSpPr/>
          <p:nvPr/>
        </p:nvSpPr>
        <p:spPr>
          <a:xfrm>
            <a:off x="9839557" y="3332736"/>
            <a:ext cx="1971444" cy="619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A6E564-3894-BCFE-AE2D-ECF433D1DBA9}"/>
              </a:ext>
            </a:extLst>
          </p:cNvPr>
          <p:cNvSpPr/>
          <p:nvPr/>
        </p:nvSpPr>
        <p:spPr>
          <a:xfrm>
            <a:off x="3728498" y="2772770"/>
            <a:ext cx="1975666" cy="619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EACEA1-01A4-2E9C-E9CD-046304D7F5FF}"/>
              </a:ext>
            </a:extLst>
          </p:cNvPr>
          <p:cNvSpPr txBox="1"/>
          <p:nvPr/>
        </p:nvSpPr>
        <p:spPr>
          <a:xfrm>
            <a:off x="1869129" y="2279478"/>
            <a:ext cx="1507381" cy="54292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material interaction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8536F-7AF1-B4F4-3917-62F72DF083ED}"/>
              </a:ext>
            </a:extLst>
          </p:cNvPr>
          <p:cNvSpPr txBox="1"/>
          <p:nvPr/>
        </p:nvSpPr>
        <p:spPr>
          <a:xfrm>
            <a:off x="3828540" y="3929053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scattering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019E67-CFF0-4F3F-EE35-2E066BC98AEA}"/>
              </a:ext>
            </a:extLst>
          </p:cNvPr>
          <p:cNvSpPr txBox="1"/>
          <p:nvPr/>
        </p:nvSpPr>
        <p:spPr>
          <a:xfrm>
            <a:off x="3786646" y="2450063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Adjoint flux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0ADF59-4C4E-2DC4-34DF-C38540DF9A45}"/>
              </a:ext>
            </a:extLst>
          </p:cNvPr>
          <p:cNvSpPr txBox="1"/>
          <p:nvPr/>
        </p:nvSpPr>
        <p:spPr>
          <a:xfrm>
            <a:off x="9739144" y="3976678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Adjoint source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9B99F2-2C8E-75D6-E57F-81B7B29E2C46}"/>
                  </a:ext>
                </a:extLst>
              </p:cNvPr>
              <p:cNvSpPr txBox="1"/>
              <p:nvPr/>
            </p:nvSpPr>
            <p:spPr>
              <a:xfrm>
                <a:off x="-491951" y="2697626"/>
                <a:ext cx="13371372" cy="12593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35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n-US" sz="3500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5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5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b>
                        <m:sSub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35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500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3500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5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9B99F2-2C8E-75D6-E57F-81B7B29E2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1951" y="2697626"/>
                <a:ext cx="13371372" cy="12593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8674AF8-A797-06EA-11F4-B74E6D12CEED}"/>
              </a:ext>
            </a:extLst>
          </p:cNvPr>
          <p:cNvSpPr txBox="1"/>
          <p:nvPr/>
        </p:nvSpPr>
        <p:spPr>
          <a:xfrm>
            <a:off x="29011" y="2346116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spatial variation</a:t>
            </a:r>
          </a:p>
        </p:txBody>
      </p:sp>
    </p:spTree>
    <p:extLst>
      <p:ext uri="{BB962C8B-B14F-4D97-AF65-F5344CB8AC3E}">
        <p14:creationId xmlns:p14="http://schemas.microsoft.com/office/powerpoint/2010/main" val="269187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ED812-4673-8E5D-7597-3C752511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Contributon</a:t>
            </a:r>
            <a:r>
              <a:rPr lang="en-US" dirty="0"/>
              <a:t>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A69B62D-2358-CDF2-CAE8-44AB843F575C}"/>
                  </a:ext>
                </a:extLst>
              </p:cNvPr>
              <p:cNvSpPr txBox="1"/>
              <p:nvPr/>
            </p:nvSpPr>
            <p:spPr>
              <a:xfrm>
                <a:off x="651753" y="1352145"/>
                <a:ext cx="11206264" cy="39105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buClr>
                    <a:schemeClr val="accent2"/>
                  </a:buClr>
                </a:pPr>
                <a:r>
                  <a:rPr lang="en-US" sz="2400" dirty="0"/>
                  <a:t>If we multiply the forward and the adjoint transport equation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en-US" sz="24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231F2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/>
                    </m:sSup>
                  </m:oMath>
                </a14:m>
                <a:r>
                  <a:rPr lang="en-US" sz="2400" dirty="0"/>
                  <a:t>, respectively, and then we subtract we get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A69B62D-2358-CDF2-CAE8-44AB843F5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753" y="1352145"/>
                <a:ext cx="11206264" cy="3910519"/>
              </a:xfrm>
              <a:prstGeom prst="rect">
                <a:avLst/>
              </a:prstGeom>
              <a:blipFill>
                <a:blip r:embed="rId3"/>
                <a:stretch>
                  <a:fillRect l="-871" t="-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924702-91E3-22E3-871B-4FD8F5956DDA}"/>
                  </a:ext>
                </a:extLst>
              </p:cNvPr>
              <p:cNvSpPr txBox="1"/>
              <p:nvPr/>
            </p:nvSpPr>
            <p:spPr>
              <a:xfrm>
                <a:off x="-491951" y="2697626"/>
                <a:ext cx="13371372" cy="17974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en-US" sz="3600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3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sz="3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𝜓</m:t>
                      </m:r>
                      <m:sSup>
                        <m:sSupPr>
                          <m:ctrlPr>
                            <a:rPr lang="en-US" sz="360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360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  <m:r>
                            <a:rPr lang="en-US" sz="3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3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35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35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500" i="1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35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00" b="1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p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3500" i="1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35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3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350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sz="3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3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5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5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35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35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500" b="1">
                              <a:latin typeface="Cambria Math" panose="02040503050406030204" pitchFamily="18" charset="0"/>
                            </a:rPr>
                            <m:t>𝛀</m:t>
                          </m:r>
                          <m:r>
                            <a:rPr lang="en-US" sz="3500" i="1">
                              <a:latin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35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500" b="1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35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5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 </m:t>
                          </m:r>
                        </m:sup>
                      </m:sSup>
                      <m:r>
                        <a:rPr lang="en-US" sz="3600" b="0" i="1" smtClean="0">
                          <a:solidFill>
                            <a:srgbClr val="231F2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3600" b="0" i="1" smtClean="0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sz="35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924702-91E3-22E3-871B-4FD8F5956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91951" y="2697626"/>
                <a:ext cx="13371372" cy="17974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F27D92D-F7CB-5023-D3CC-BCD05B7AFB6A}"/>
              </a:ext>
            </a:extLst>
          </p:cNvPr>
          <p:cNvSpPr txBox="1"/>
          <p:nvPr/>
        </p:nvSpPr>
        <p:spPr>
          <a:xfrm>
            <a:off x="875489" y="51556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342900" indent="-34290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F68BDA-5793-CF7E-B9C1-F29B99113796}"/>
              </a:ext>
            </a:extLst>
          </p:cNvPr>
          <p:cNvSpPr/>
          <p:nvPr/>
        </p:nvSpPr>
        <p:spPr>
          <a:xfrm>
            <a:off x="1566153" y="3346316"/>
            <a:ext cx="7286017" cy="515566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B4AB4B-0088-4371-BA7C-DBC28F58FD5B}"/>
              </a:ext>
            </a:extLst>
          </p:cNvPr>
          <p:cNvSpPr/>
          <p:nvPr/>
        </p:nvSpPr>
        <p:spPr>
          <a:xfrm>
            <a:off x="992221" y="3912242"/>
            <a:ext cx="7859949" cy="58279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52F907-E03F-B0D8-71AA-6EBE82F746BD}"/>
              </a:ext>
            </a:extLst>
          </p:cNvPr>
          <p:cNvSpPr txBox="1"/>
          <p:nvPr/>
        </p:nvSpPr>
        <p:spPr>
          <a:xfrm>
            <a:off x="6254885" y="2948751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In-scattering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0941CA-415A-46F8-3A0D-01A860C75641}"/>
              </a:ext>
            </a:extLst>
          </p:cNvPr>
          <p:cNvSpPr txBox="1"/>
          <p:nvPr/>
        </p:nvSpPr>
        <p:spPr>
          <a:xfrm>
            <a:off x="6502887" y="4494383"/>
            <a:ext cx="1906657" cy="3975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out-scattering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00FF79-4A66-964F-255F-44D391B85747}"/>
              </a:ext>
            </a:extLst>
          </p:cNvPr>
          <p:cNvSpPr txBox="1"/>
          <p:nvPr/>
        </p:nvSpPr>
        <p:spPr>
          <a:xfrm>
            <a:off x="418289" y="5375295"/>
            <a:ext cx="11457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err="1"/>
              <a:t>Contributon</a:t>
            </a:r>
            <a:r>
              <a:rPr lang="en-US" sz="2400" b="1" dirty="0"/>
              <a:t> </a:t>
            </a:r>
            <a:r>
              <a:rPr lang="en-US" sz="2400" dirty="0"/>
              <a:t>transport</a:t>
            </a:r>
            <a:r>
              <a:rPr lang="en-US" sz="2400" b="1" dirty="0"/>
              <a:t> </a:t>
            </a:r>
            <a:r>
              <a:rPr lang="en-US" sz="2400" dirty="0"/>
              <a:t>equation : describes  the simultaneous transfer of response through space and energy</a:t>
            </a:r>
            <a:r>
              <a:rPr lang="en-US" sz="2000" dirty="0"/>
              <a:t>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D0989D-38ED-E65C-7C4F-EA25617F9571}"/>
              </a:ext>
            </a:extLst>
          </p:cNvPr>
          <p:cNvSpPr/>
          <p:nvPr/>
        </p:nvSpPr>
        <p:spPr>
          <a:xfrm>
            <a:off x="418289" y="2697626"/>
            <a:ext cx="11206264" cy="2565038"/>
          </a:xfrm>
          <a:prstGeom prst="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7EA7A7-79AB-96CE-B133-662CD7434675}"/>
              </a:ext>
            </a:extLst>
          </p:cNvPr>
          <p:cNvSpPr txBox="1"/>
          <p:nvPr/>
        </p:nvSpPr>
        <p:spPr>
          <a:xfrm>
            <a:off x="2993091" y="6238813"/>
            <a:ext cx="6685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Ref: Williams, M. L. </a:t>
            </a:r>
            <a:r>
              <a:rPr lang="en-US" dirty="0" err="1"/>
              <a:t>Nuc</a:t>
            </a:r>
            <a:r>
              <a:rPr lang="en-US" dirty="0"/>
              <a:t>. Sci. and Eng. 108.4 (1991): 355-383.</a:t>
            </a:r>
          </a:p>
        </p:txBody>
      </p:sp>
    </p:spTree>
    <p:extLst>
      <p:ext uri="{BB962C8B-B14F-4D97-AF65-F5344CB8AC3E}">
        <p14:creationId xmlns:p14="http://schemas.microsoft.com/office/powerpoint/2010/main" val="211172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E0B67-422A-BDBA-69FF-D44FAF9EB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Scattering </a:t>
            </a:r>
            <a:r>
              <a:rPr lang="en-US" dirty="0" err="1"/>
              <a:t>contributon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28991B-3458-4A48-07DF-FE45252E2BFF}"/>
                  </a:ext>
                </a:extLst>
              </p:cNvPr>
              <p:cNvSpPr txBox="1"/>
              <p:nvPr/>
            </p:nvSpPr>
            <p:spPr>
              <a:xfrm>
                <a:off x="542365" y="1250643"/>
                <a:ext cx="11075894" cy="404308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231F2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28991B-3458-4A48-07DF-FE45252E2B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365" y="1250643"/>
                <a:ext cx="11075894" cy="40430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47FC6B1-5B11-BBB4-2827-5D62DC59E6E9}"/>
                  </a:ext>
                </a:extLst>
              </p:cNvPr>
              <p:cNvSpPr txBox="1"/>
              <p:nvPr/>
            </p:nvSpPr>
            <p:spPr>
              <a:xfrm>
                <a:off x="542364" y="2782669"/>
                <a:ext cx="10486916" cy="21798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What is the fractional contribution of particles that are born at a certain point?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sup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sub>
                            <m:sup/>
                            <m:e>
                              <m:nary>
                                <m:naryPr>
                                  <m:supHide m:val="on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p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𝑠𝑐𝑎𝑡𝑡𝑒𝑟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num>
                        <m:den>
                          <m:nary>
                            <m:naryPr>
                              <m:sup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/>
                            <m:e>
                              <m:nary>
                                <m:naryPr>
                                  <m:sup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sub>
                                <m:sup/>
                                <m:e>
                                  <m:nary>
                                    <m:naryPr>
                                      <m:supHide m:val="on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p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†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  <m:sub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𝑠𝑐𝑎𝑡𝑡𝑒𝑟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nary>
                            </m:e>
                          </m:nary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47FC6B1-5B11-BBB4-2827-5D62DC59E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364" y="2782669"/>
                <a:ext cx="10486916" cy="2179892"/>
              </a:xfrm>
              <a:prstGeom prst="rect">
                <a:avLst/>
              </a:prstGeom>
              <a:blipFill>
                <a:blip r:embed="rId4"/>
                <a:stretch>
                  <a:fillRect l="-930" t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Brace 5">
            <a:extLst>
              <a:ext uri="{FF2B5EF4-FFF2-40B4-BE49-F238E27FC236}">
                <a16:creationId xmlns:a16="http://schemas.microsoft.com/office/drawing/2014/main" id="{2B113773-1C13-F47A-8298-D29F35CA9D29}"/>
              </a:ext>
            </a:extLst>
          </p:cNvPr>
          <p:cNvSpPr/>
          <p:nvPr/>
        </p:nvSpPr>
        <p:spPr>
          <a:xfrm rot="5400000">
            <a:off x="7261133" y="590576"/>
            <a:ext cx="265891" cy="259615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F7D14F-3992-0E07-1361-3D65AE3234D0}"/>
                  </a:ext>
                </a:extLst>
              </p:cNvPr>
              <p:cNvSpPr txBox="1"/>
              <p:nvPr/>
            </p:nvSpPr>
            <p:spPr>
              <a:xfrm>
                <a:off x="6080312" y="1971774"/>
                <a:ext cx="4299625" cy="6028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>
                  <a:buClr>
                    <a:schemeClr val="accent2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𝑠𝑐𝑎𝑡𝑡𝑒𝑟</m:t>
                        </m:r>
                      </m:sub>
                    </m:sSub>
                  </m:oMath>
                </a14:m>
                <a:r>
                  <a:rPr lang="en-US" sz="2400" i="1" dirty="0"/>
                  <a:t> </a:t>
                </a:r>
                <a:r>
                  <a:rPr lang="en-US" dirty="0"/>
                  <a:t>(scattering source) 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F7D14F-3992-0E07-1361-3D65AE3234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0312" y="1971774"/>
                <a:ext cx="4299625" cy="602855"/>
              </a:xfrm>
              <a:prstGeom prst="rect">
                <a:avLst/>
              </a:prstGeom>
              <a:blipFill>
                <a:blip r:embed="rId5"/>
                <a:stretch>
                  <a:fillRect l="-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E1BBEE7-C918-59A7-2029-9D83B96ED53F}"/>
              </a:ext>
            </a:extLst>
          </p:cNvPr>
          <p:cNvSpPr txBox="1"/>
          <p:nvPr/>
        </p:nvSpPr>
        <p:spPr>
          <a:xfrm>
            <a:off x="7137425" y="3390282"/>
            <a:ext cx="3502256" cy="97047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contribution at a point in space</a:t>
            </a:r>
          </a:p>
          <a:p>
            <a:pPr algn="l">
              <a:buClr>
                <a:schemeClr val="accent2"/>
              </a:buClr>
              <a:buSzPct val="80000"/>
            </a:pPr>
            <a:endParaRPr lang="en-US" sz="2000" dirty="0">
              <a:solidFill>
                <a:srgbClr val="FF0000"/>
              </a:solidFill>
            </a:endParaRPr>
          </a:p>
          <a:p>
            <a:pPr algn="l">
              <a:buClr>
                <a:schemeClr val="accent2"/>
              </a:buClr>
              <a:buSzPct val="80000"/>
            </a:pPr>
            <a:r>
              <a:rPr lang="en-US" sz="2000" dirty="0">
                <a:solidFill>
                  <a:srgbClr val="FF0000"/>
                </a:solidFill>
              </a:rPr>
              <a:t>contribution over entire domain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48D8BC2-6A49-6A1C-A725-8206D2DB6824}"/>
                  </a:ext>
                </a:extLst>
              </p:cNvPr>
              <p:cNvSpPr txBox="1"/>
              <p:nvPr/>
            </p:nvSpPr>
            <p:spPr>
              <a:xfrm>
                <a:off x="2217905" y="4870229"/>
                <a:ext cx="8550613" cy="1380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Or: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sub>
                            <m:sup/>
                            <m:e>
                              <m:nary>
                                <m:naryPr>
                                  <m:supHide m:val="o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nary>
                                    <m:naryPr>
                                      <m:supHide m:val="on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  <m:sup/>
                                    <m:e>
                                      <m:nary>
                                        <m:naryPr>
                                          <m:supHide m:val="on"/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p>
                                            <m:sSup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  <m:sup/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→</m:t>
                                              </m:r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 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2400" b="0" i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Ω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→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</m:d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2400" b="0" i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Ω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</m:e>
                                          </m:d>
                                        </m:e>
                                      </m:nary>
                                    </m:e>
                                  </m:nary>
                                </m:e>
                              </m:nary>
                            </m:e>
                          </m:nary>
                        </m:num>
                        <m:den>
                          <m:nary>
                            <m:naryPr>
                              <m:sup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/>
                            <m:e>
                              <m:nary>
                                <m:naryPr>
                                  <m:supHide m:val="o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sub>
                                <m:sup/>
                                <m:e>
                                  <m:nary>
                                    <m:naryPr>
                                      <m:supHide m:val="on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†</m:t>
                                          </m:r>
                                        </m:sup>
                                      </m:s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  <m: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  <m:r>
                                        <m:rPr>
                                          <m:brk m:alnAt="7"/>
                                        </m:r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  <m:nary>
                                        <m:naryPr>
                                          <m:supHide m:val="on"/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p>
                                            <m:sSupPr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400"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  <m:sup/>
                                        <m:e>
                                          <m:nary>
                                            <m:naryPr>
                                              <m:supHide m:val="on"/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sSup>
                                                <m:sSupPr>
                                                  <m:ctrlP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</m:sub>
                                            <m:sup/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𝑠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p>
                                                    <m:sSupPr>
                                                      <m:ctrlP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𝐸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→</m:t>
                                                  </m:r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, </m:t>
                                                  </m:r>
                                                  <m:sSup>
                                                    <m:sSupPr>
                                                      <m:ctrlP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US" sz="24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Ω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→</m:t>
                                                  </m:r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2400">
                                                      <a:latin typeface="Cambria Math" panose="02040503050406030204" pitchFamily="18" charset="0"/>
                                                    </a:rPr>
                                                    <m:t>Ω</m:t>
                                                  </m:r>
                                                </m:e>
                                              </m:d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p>
                                                    <m:sSupPr>
                                                      <m:ctrlP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𝐸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  <m:r>
                                                    <a:rPr lang="en-US" sz="24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p>
                                                    <m:sSupPr>
                                                      <m:ctrlP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US" sz="240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Ω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24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</m:e>
                                              </m:d>
                                            </m:e>
                                          </m:nary>
                                        </m:e>
                                      </m:nary>
                                    </m:e>
                                  </m:nary>
                                </m:e>
                              </m:nary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48D8BC2-6A49-6A1C-A725-8206D2DB6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905" y="4870229"/>
                <a:ext cx="8550613" cy="1380443"/>
              </a:xfrm>
              <a:prstGeom prst="rect">
                <a:avLst/>
              </a:prstGeom>
              <a:blipFill>
                <a:blip r:embed="rId6"/>
                <a:stretch>
                  <a:fillRect t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166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CFS">
  <a:themeElements>
    <a:clrScheme name="CFS">
      <a:dk1>
        <a:srgbClr val="231F20"/>
      </a:dk1>
      <a:lt1>
        <a:srgbClr val="FFFFFF"/>
      </a:lt1>
      <a:dk2>
        <a:srgbClr val="152436"/>
      </a:dk2>
      <a:lt2>
        <a:srgbClr val="CCC8C2"/>
      </a:lt2>
      <a:accent1>
        <a:srgbClr val="004B71"/>
      </a:accent1>
      <a:accent2>
        <a:srgbClr val="D06D45"/>
      </a:accent2>
      <a:accent3>
        <a:srgbClr val="555556"/>
      </a:accent3>
      <a:accent4>
        <a:srgbClr val="CCC8C2"/>
      </a:accent4>
      <a:accent5>
        <a:srgbClr val="5E8348"/>
      </a:accent5>
      <a:accent6>
        <a:srgbClr val="E3B550"/>
      </a:accent6>
      <a:hlink>
        <a:srgbClr val="0432FF"/>
      </a:hlink>
      <a:folHlink>
        <a:srgbClr val="0432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marL="342900" indent="-342900" algn="l">
          <a:buClr>
            <a:schemeClr val="accent2"/>
          </a:buClr>
          <a:buFont typeface="Arial" panose="020B0604020202020204" pitchFamily="34" charset="0"/>
          <a:buChar char="•"/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FS" id="{4CFF4F60-B8D0-4684-A45C-E23F05247DFD}" vid="{96B29744-16E3-436F-A74E-06088A7262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FCF8EE7-868D-4256-89FC-49AD16D22FF2}"/>
</file>

<file path=customXml/itemProps2.xml><?xml version="1.0" encoding="utf-8"?>
<ds:datastoreItem xmlns:ds="http://schemas.openxmlformats.org/officeDocument/2006/customXml" ds:itemID="{61258A59-28AE-40E3-9318-565D9B771108}"/>
</file>

<file path=customXml/itemProps3.xml><?xml version="1.0" encoding="utf-8"?>
<ds:datastoreItem xmlns:ds="http://schemas.openxmlformats.org/officeDocument/2006/customXml" ds:itemID="{6D627CCF-F5E8-4944-9798-529719C2D7B8}"/>
</file>

<file path=docProps/app.xml><?xml version="1.0" encoding="utf-8"?>
<Properties xmlns="http://schemas.openxmlformats.org/officeDocument/2006/extended-properties" xmlns:vt="http://schemas.openxmlformats.org/officeDocument/2006/docPropsVTypes">
  <Template>CFS</Template>
  <TotalTime>16956</TotalTime>
  <Words>1191</Words>
  <Application>Microsoft Office PowerPoint</Application>
  <PresentationFormat>Widescreen</PresentationFormat>
  <Paragraphs>321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Helvetica</vt:lpstr>
      <vt:lpstr>SFRM1095</vt:lpstr>
      <vt:lpstr>Slack-Lato</vt:lpstr>
      <vt:lpstr>Times New Roman</vt:lpstr>
      <vt:lpstr>CFS</vt:lpstr>
      <vt:lpstr>PowerPoint Presentation</vt:lpstr>
      <vt:lpstr>Commonwealth Fusion Systems</vt:lpstr>
      <vt:lpstr>Neutron Diagnostics</vt:lpstr>
      <vt:lpstr>Scattering contribution</vt:lpstr>
      <vt:lpstr>Neutron transport theory</vt:lpstr>
      <vt:lpstr>Detector response</vt:lpstr>
      <vt:lpstr>Adjoints</vt:lpstr>
      <vt:lpstr>Contributon theory</vt:lpstr>
      <vt:lpstr>Scattering contributon</vt:lpstr>
      <vt:lpstr>Implementation</vt:lpstr>
      <vt:lpstr>Sample case 1: double slab</vt:lpstr>
      <vt:lpstr>Sample Case 2: blocks in a room</vt:lpstr>
      <vt:lpstr>Verification</vt:lpstr>
      <vt:lpstr>XADIS: Attila vs MCNP (contribution from material 2)</vt:lpstr>
      <vt:lpstr>Conclusions</vt:lpstr>
      <vt:lpstr>Future work</vt:lpstr>
      <vt:lpstr>Acknowledgements</vt:lpstr>
      <vt:lpstr>MCNP Verification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</dc:creator>
  <cp:lastModifiedBy>Andrea Saltos</cp:lastModifiedBy>
  <cp:revision>74</cp:revision>
  <dcterms:created xsi:type="dcterms:W3CDTF">2021-07-08T19:54:31Z</dcterms:created>
  <dcterms:modified xsi:type="dcterms:W3CDTF">2025-04-07T14:45:38Z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