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sldIdLst>
    <p:sldId id="256" r:id="rId5"/>
    <p:sldId id="897" r:id="rId6"/>
    <p:sldId id="898" r:id="rId7"/>
    <p:sldId id="915" r:id="rId8"/>
    <p:sldId id="904" r:id="rId9"/>
    <p:sldId id="887" r:id="rId10"/>
    <p:sldId id="913" r:id="rId11"/>
    <p:sldId id="916" r:id="rId12"/>
    <p:sldId id="914" r:id="rId13"/>
    <p:sldId id="917" r:id="rId14"/>
    <p:sldId id="918" r:id="rId15"/>
    <p:sldId id="831" r:id="rId16"/>
    <p:sldId id="91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09" autoAdjust="0"/>
    <p:restoredTop sz="94660"/>
  </p:normalViewPr>
  <p:slideViewPr>
    <p:cSldViewPr snapToGrid="0">
      <p:cViewPr varScale="1">
        <p:scale>
          <a:sx n="63" d="100"/>
          <a:sy n="63" d="100"/>
        </p:scale>
        <p:origin x="88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UROfusion_cover">
    <p:spTree>
      <p:nvGrpSpPr>
        <p:cNvPr id="1" name=""/>
        <p:cNvGrpSpPr/>
        <p:nvPr/>
      </p:nvGrpSpPr>
      <p:grpSpPr>
        <a:xfrm>
          <a:off x="0" y="0"/>
          <a:ext cx="0" cy="0"/>
          <a:chOff x="0" y="0"/>
          <a:chExt cx="0" cy="0"/>
        </a:xfrm>
      </p:grpSpPr>
      <p:grpSp>
        <p:nvGrpSpPr>
          <p:cNvPr id="4" name="Gruppieren 3"/>
          <p:cNvGrpSpPr/>
          <p:nvPr userDrawn="1"/>
        </p:nvGrpSpPr>
        <p:grpSpPr>
          <a:xfrm>
            <a:off x="411869" y="6034962"/>
            <a:ext cx="4392488" cy="497895"/>
            <a:chOff x="5735960" y="5717361"/>
            <a:chExt cx="6120680" cy="713919"/>
          </a:xfrm>
        </p:grpSpPr>
        <p:pic>
          <p:nvPicPr>
            <p:cNvPr id="25" name="Grafik 24"/>
            <p:cNvPicPr preferRelativeResize="0">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5735960" y="5774784"/>
              <a:ext cx="997207" cy="656496"/>
            </a:xfrm>
            <a:prstGeom prst="rect">
              <a:avLst/>
            </a:prstGeom>
            <a:noFill/>
            <a:ln>
              <a:noFill/>
            </a:ln>
          </p:spPr>
        </p:pic>
        <p:sp>
          <p:nvSpPr>
            <p:cNvPr id="3" name="Rechteck 2"/>
            <p:cNvSpPr/>
            <p:nvPr userDrawn="1"/>
          </p:nvSpPr>
          <p:spPr>
            <a:xfrm>
              <a:off x="6744072" y="5717361"/>
              <a:ext cx="5112568" cy="480131"/>
            </a:xfrm>
            <a:prstGeom prst="rect">
              <a:avLst/>
            </a:prstGeom>
          </p:spPr>
          <p:txBody>
            <a:bodyPr wrap="square">
              <a:spAutoFit/>
            </a:bodyPr>
            <a:lstStyle/>
            <a:p>
              <a:pPr marL="0" marR="0" lvl="0" indent="0" algn="just" defTabSz="914400" rtl="0" eaLnBrk="1" fontAlgn="auto" latinLnBrk="0" hangingPunct="1">
                <a:lnSpc>
                  <a:spcPct val="9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Calibri"/>
                  <a:ea typeface="+mn-ea"/>
                  <a:cs typeface="+mn-cs"/>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grpSp>
      <p:pic>
        <p:nvPicPr>
          <p:cNvPr id="2060" name="Picture 12" descr="Contract between EC and EUROfusion is signed | FuseNet">
            <a:extLst>
              <a:ext uri="{FF2B5EF4-FFF2-40B4-BE49-F238E27FC236}">
                <a16:creationId xmlns:a16="http://schemas.microsoft.com/office/drawing/2014/main" id="{E55ACA25-9DC9-FAB0-0545-200C2AAAE0C4}"/>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45066" y="325143"/>
            <a:ext cx="2304256" cy="596340"/>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20">
            <a:extLst>
              <a:ext uri="{FF2B5EF4-FFF2-40B4-BE49-F238E27FC236}">
                <a16:creationId xmlns:a16="http://schemas.microsoft.com/office/drawing/2014/main" id="{596FC8EF-089A-D210-0D75-51A8CBEF1EC8}"/>
              </a:ext>
            </a:extLst>
          </p:cNvPr>
          <p:cNvSpPr>
            <a:spLocks noGrp="1"/>
          </p:cNvSpPr>
          <p:nvPr>
            <p:ph type="title"/>
          </p:nvPr>
        </p:nvSpPr>
        <p:spPr>
          <a:xfrm>
            <a:off x="407368" y="2074188"/>
            <a:ext cx="5544615" cy="620251"/>
          </a:xfrm>
        </p:spPr>
        <p:txBody>
          <a:bodyPr/>
          <a:lstStyle>
            <a:lvl1pPr algn="l">
              <a:defRPr b="1"/>
            </a:lvl1pPr>
          </a:lstStyle>
          <a:p>
            <a:r>
              <a:rPr lang="en-US" dirty="0"/>
              <a:t>Click to edit Master title style</a:t>
            </a:r>
            <a:endParaRPr lang="en-DE" dirty="0"/>
          </a:p>
        </p:txBody>
      </p:sp>
      <p:sp>
        <p:nvSpPr>
          <p:cNvPr id="14" name="Text Placeholder 22">
            <a:extLst>
              <a:ext uri="{FF2B5EF4-FFF2-40B4-BE49-F238E27FC236}">
                <a16:creationId xmlns:a16="http://schemas.microsoft.com/office/drawing/2014/main" id="{A1DB4B7A-0368-ADFA-B0E8-5A32A1976D23}"/>
              </a:ext>
            </a:extLst>
          </p:cNvPr>
          <p:cNvSpPr>
            <a:spLocks noGrp="1"/>
          </p:cNvSpPr>
          <p:nvPr>
            <p:ph type="body" sz="quarter" idx="10" hasCustomPrompt="1"/>
          </p:nvPr>
        </p:nvSpPr>
        <p:spPr>
          <a:xfrm>
            <a:off x="407368" y="3693074"/>
            <a:ext cx="4375150" cy="457848"/>
          </a:xfrm>
        </p:spPr>
        <p:txBody>
          <a:bodyPr/>
          <a:lstStyle>
            <a:lvl1pPr marL="0" indent="0">
              <a:buNone/>
              <a:defRPr b="1"/>
            </a:lvl1pPr>
            <a:lvl2pPr marL="342900" indent="0">
              <a:buNone/>
              <a:defRPr/>
            </a:lvl2pPr>
          </a:lstStyle>
          <a:p>
            <a:pPr lvl="0"/>
            <a:r>
              <a:rPr lang="en-US" dirty="0"/>
              <a:t>Click to edit Lecturer’s name</a:t>
            </a:r>
          </a:p>
        </p:txBody>
      </p:sp>
      <p:sp>
        <p:nvSpPr>
          <p:cNvPr id="15" name="Text Placeholder 22">
            <a:extLst>
              <a:ext uri="{FF2B5EF4-FFF2-40B4-BE49-F238E27FC236}">
                <a16:creationId xmlns:a16="http://schemas.microsoft.com/office/drawing/2014/main" id="{29BB6B8D-6CB9-54B7-0DF9-DBDB0E37634E}"/>
              </a:ext>
            </a:extLst>
          </p:cNvPr>
          <p:cNvSpPr>
            <a:spLocks noGrp="1"/>
          </p:cNvSpPr>
          <p:nvPr>
            <p:ph type="body" sz="quarter" idx="11" hasCustomPrompt="1"/>
          </p:nvPr>
        </p:nvSpPr>
        <p:spPr>
          <a:xfrm>
            <a:off x="407368" y="4159260"/>
            <a:ext cx="4375150" cy="457848"/>
          </a:xfrm>
        </p:spPr>
        <p:txBody>
          <a:bodyPr/>
          <a:lstStyle>
            <a:lvl1pPr marL="0" indent="0">
              <a:buNone/>
              <a:defRPr b="0"/>
            </a:lvl1pPr>
            <a:lvl2pPr marL="342900" indent="0">
              <a:buNone/>
              <a:defRPr/>
            </a:lvl2pPr>
          </a:lstStyle>
          <a:p>
            <a:pPr lvl="0"/>
            <a:r>
              <a:rPr lang="en-US" dirty="0"/>
              <a:t>Click to edit Lecturer’s affiliation</a:t>
            </a:r>
          </a:p>
        </p:txBody>
      </p:sp>
      <p:sp>
        <p:nvSpPr>
          <p:cNvPr id="20" name="Text Placeholder 22">
            <a:extLst>
              <a:ext uri="{FF2B5EF4-FFF2-40B4-BE49-F238E27FC236}">
                <a16:creationId xmlns:a16="http://schemas.microsoft.com/office/drawing/2014/main" id="{4EC3B6D3-D545-C458-117A-3FC426AC87B1}"/>
              </a:ext>
            </a:extLst>
          </p:cNvPr>
          <p:cNvSpPr>
            <a:spLocks noGrp="1"/>
          </p:cNvSpPr>
          <p:nvPr>
            <p:ph type="body" sz="quarter" idx="12" hasCustomPrompt="1"/>
          </p:nvPr>
        </p:nvSpPr>
        <p:spPr>
          <a:xfrm>
            <a:off x="407368" y="1650286"/>
            <a:ext cx="5544614" cy="338554"/>
          </a:xfrm>
        </p:spPr>
        <p:txBody>
          <a:bodyPr>
            <a:normAutofit/>
          </a:bodyPr>
          <a:lstStyle>
            <a:lvl1pPr marL="0" indent="0">
              <a:buNone/>
              <a:defRPr sz="1600" b="0"/>
            </a:lvl1pPr>
            <a:lvl2pPr marL="342900" indent="0">
              <a:buNone/>
              <a:defRPr/>
            </a:lvl2pPr>
          </a:lstStyle>
          <a:p>
            <a:pPr lvl="0"/>
            <a:r>
              <a:rPr lang="en-US" dirty="0"/>
              <a:t>Click to edit Event title</a:t>
            </a:r>
          </a:p>
        </p:txBody>
      </p:sp>
      <p:pic>
        <p:nvPicPr>
          <p:cNvPr id="2" name="Picture 1">
            <a:extLst>
              <a:ext uri="{FF2B5EF4-FFF2-40B4-BE49-F238E27FC236}">
                <a16:creationId xmlns:a16="http://schemas.microsoft.com/office/drawing/2014/main" id="{54C79CBA-5ECC-767B-846D-8D461051DE87}"/>
              </a:ext>
            </a:extLst>
          </p:cNvPr>
          <p:cNvPicPr>
            <a:picLocks noChangeAspect="1"/>
          </p:cNvPicPr>
          <p:nvPr userDrawn="1"/>
        </p:nvPicPr>
        <p:blipFill>
          <a:blip r:embed="rId4" cstate="email">
            <a:alphaModFix/>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solidFill>
            <a:schemeClr val="bg1"/>
          </a:solidFill>
        </p:spPr>
      </p:pic>
    </p:spTree>
    <p:extLst>
      <p:ext uri="{BB962C8B-B14F-4D97-AF65-F5344CB8AC3E}">
        <p14:creationId xmlns:p14="http://schemas.microsoft.com/office/powerpoint/2010/main" val="640704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EUROfusion_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609600" y="836712"/>
            <a:ext cx="11103024" cy="5688632"/>
          </a:xfrm>
        </p:spPr>
        <p:txBody>
          <a:bodyPr>
            <a:normAutofit/>
          </a:bodyPr>
          <a:lstStyle>
            <a:lvl1pPr marL="257175" indent="-257175">
              <a:buFont typeface="Arial" panose="020B0604020202020204" pitchFamily="34" charset="0"/>
              <a:buChar char="•"/>
              <a:defRPr sz="2400">
                <a:latin typeface="+mn-lt"/>
                <a:cs typeface="Arial" panose="020B0604020202020204" pitchFamily="34" charset="0"/>
              </a:defRPr>
            </a:lvl1pPr>
            <a:lvl2pPr marL="557213" indent="-214313">
              <a:buFont typeface="Arial" panose="020B0604020202020204" pitchFamily="34" charset="0"/>
              <a:buChar char="•"/>
              <a:defRPr sz="1800">
                <a:latin typeface="+mn-lt"/>
                <a:cs typeface="Arial" panose="020B0604020202020204" pitchFamily="34" charset="0"/>
              </a:defRPr>
            </a:lvl2pPr>
            <a:lvl3pPr marL="857250" indent="-171450">
              <a:buFont typeface="Arial" panose="020B0604020202020204" pitchFamily="34" charset="0"/>
              <a:buChar char="•"/>
              <a:defRPr sz="1600">
                <a:latin typeface="+mn-lt"/>
                <a:cs typeface="Arial" panose="020B0604020202020204" pitchFamily="34" charset="0"/>
              </a:defRPr>
            </a:lvl3pPr>
            <a:lvl4pPr>
              <a:defRPr/>
            </a:lvl4pPr>
            <a:lvl5pPr>
              <a:defRPr/>
            </a:lvl5pPr>
          </a:lstStyle>
          <a:p>
            <a:pPr lvl="0"/>
            <a:r>
              <a:rPr lang="en-US" dirty="0"/>
              <a:t>Click to edit Master text styles</a:t>
            </a:r>
          </a:p>
          <a:p>
            <a:pPr lvl="1"/>
            <a:r>
              <a:rPr lang="en-US" dirty="0"/>
              <a:t>Second level</a:t>
            </a:r>
          </a:p>
          <a:p>
            <a:pPr lvl="2"/>
            <a:r>
              <a:rPr lang="en-US" dirty="0"/>
              <a:t>Third level</a:t>
            </a:r>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dirty="0">
                <a:solidFill>
                  <a:prstClr val="white"/>
                </a:solidFill>
              </a:rPr>
              <a:t>Author | Event | dd Month </a:t>
            </a:r>
            <a:r>
              <a:rPr lang="en-GB" dirty="0" err="1">
                <a:solidFill>
                  <a:prstClr val="white"/>
                </a:solidFill>
              </a:rPr>
              <a:t>yyyy</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Tree>
    <p:extLst>
      <p:ext uri="{BB962C8B-B14F-4D97-AF65-F5344CB8AC3E}">
        <p14:creationId xmlns:p14="http://schemas.microsoft.com/office/powerpoint/2010/main" val="4285183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UROfusion_content_empt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Click to edit Master title style</a:t>
            </a:r>
            <a:endParaRPr lang="en-GB" dirty="0"/>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dirty="0">
                <a:solidFill>
                  <a:prstClr val="white"/>
                </a:solidFill>
              </a:rPr>
              <a:t>Author | Event | dd Month </a:t>
            </a:r>
            <a:r>
              <a:rPr lang="en-GB" dirty="0" err="1">
                <a:solidFill>
                  <a:prstClr val="white"/>
                </a:solidFill>
              </a:rPr>
              <a:t>yyyy</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Tree>
    <p:extLst>
      <p:ext uri="{BB962C8B-B14F-4D97-AF65-F5344CB8AC3E}">
        <p14:creationId xmlns:p14="http://schemas.microsoft.com/office/powerpoint/2010/main" val="1696459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UROfusion_Value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2"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
        <p:nvSpPr>
          <p:cNvPr id="5" name="Rectangle 4">
            <a:extLst>
              <a:ext uri="{FF2B5EF4-FFF2-40B4-BE49-F238E27FC236}">
                <a16:creationId xmlns:a16="http://schemas.microsoft.com/office/drawing/2014/main" id="{A136BB05-CDE1-71D8-95B1-3A5C6CD699AD}"/>
              </a:ext>
            </a:extLst>
          </p:cNvPr>
          <p:cNvSpPr/>
          <p:nvPr userDrawn="1"/>
        </p:nvSpPr>
        <p:spPr>
          <a:xfrm>
            <a:off x="6408751" y="2146852"/>
            <a:ext cx="2170706" cy="16141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5464233-290E-F450-429D-1C58FA6BE3BA}"/>
              </a:ext>
            </a:extLst>
          </p:cNvPr>
          <p:cNvSpPr/>
          <p:nvPr userDrawn="1"/>
        </p:nvSpPr>
        <p:spPr>
          <a:xfrm>
            <a:off x="9129423" y="1957346"/>
            <a:ext cx="2170706" cy="187518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hasCustomPrompt="1"/>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EUROfusion Values</a:t>
            </a:r>
            <a:endParaRPr lang="en-GB" dirty="0"/>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dirty="0">
                <a:solidFill>
                  <a:prstClr val="white"/>
                </a:solidFill>
              </a:rPr>
              <a:t>EUROfusion Values | Event | dd Month </a:t>
            </a:r>
            <a:r>
              <a:rPr lang="en-GB" dirty="0" err="1">
                <a:solidFill>
                  <a:prstClr val="white"/>
                </a:solidFill>
              </a:rPr>
              <a:t>yyyy</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E8D0878B-E5A6-2FA4-87BE-E46364DC8E55}"/>
              </a:ext>
            </a:extLst>
          </p:cNvPr>
          <p:cNvPicPr>
            <a:picLocks noChangeAspect="1"/>
          </p:cNvPicPr>
          <p:nvPr userDrawn="1"/>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414" y="979851"/>
            <a:ext cx="12181172" cy="5577840"/>
          </a:xfrm>
          <a:prstGeom prst="rect">
            <a:avLst/>
          </a:prstGeom>
        </p:spPr>
      </p:pic>
    </p:spTree>
    <p:extLst>
      <p:ext uri="{BB962C8B-B14F-4D97-AF65-F5344CB8AC3E}">
        <p14:creationId xmlns:p14="http://schemas.microsoft.com/office/powerpoint/2010/main" val="1308084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10848528" y="6356353"/>
            <a:ext cx="733872" cy="365125"/>
          </a:xfrm>
          <a:prstGeom prst="rect">
            <a:avLst/>
          </a:prstGeom>
        </p:spPr>
        <p:txBody>
          <a:bodyPr vert="horz" lIns="91440" tIns="45720" rIns="91440" bIns="45720" rtlCol="0" anchor="ctr"/>
          <a:lstStyle>
            <a:lvl1pPr algn="r">
              <a:defRPr sz="1000">
                <a:solidFill>
                  <a:schemeClr val="tx1">
                    <a:tint val="75000"/>
                  </a:schemeClr>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6A6D9FA1-99C7-4910-8E32-B85D378B0060}" type="slidenum">
              <a:rPr kumimoji="0" lang="en-GB" sz="10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02646876"/>
      </p:ext>
    </p:extLst>
  </p:cSld>
  <p:clrMap bg1="lt1" tx1="dk1" bg2="lt2" tx2="dk2" accent1="accent1" accent2="accent2" accent3="accent3" accent4="accent4" accent5="accent5" accent6="accent6" hlink="hlink" folHlink="folHlink"/>
  <p:sldLayoutIdLst>
    <p:sldLayoutId id="2147483658" r:id="rId1"/>
    <p:sldLayoutId id="2147483663" r:id="rId2"/>
    <p:sldLayoutId id="2147483664" r:id="rId3"/>
    <p:sldLayoutId id="2147483669" r:id="rId4"/>
  </p:sldLayoutIdLst>
  <p:hf hd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15.jpe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0DC2E8-656D-9079-A51E-31EE52E53AE4}"/>
              </a:ext>
            </a:extLst>
          </p:cNvPr>
          <p:cNvSpPr>
            <a:spLocks noGrp="1"/>
          </p:cNvSpPr>
          <p:nvPr>
            <p:ph type="title"/>
          </p:nvPr>
        </p:nvSpPr>
        <p:spPr/>
        <p:txBody>
          <a:bodyPr>
            <a:normAutofit fontScale="90000"/>
          </a:bodyPr>
          <a:lstStyle/>
          <a:p>
            <a:r>
              <a:rPr lang="it-IT" dirty="0" err="1"/>
              <a:t>GENeuSIS</a:t>
            </a:r>
            <a:r>
              <a:rPr lang="it-IT" dirty="0"/>
              <a:t>: a </a:t>
            </a:r>
            <a:r>
              <a:rPr lang="it-IT" dirty="0" err="1"/>
              <a:t>novel</a:t>
            </a:r>
            <a:r>
              <a:rPr lang="it-IT" dirty="0"/>
              <a:t> concept of test bed facility for </a:t>
            </a:r>
            <a:r>
              <a:rPr lang="it-IT" dirty="0" err="1"/>
              <a:t>diagnostics</a:t>
            </a:r>
            <a:r>
              <a:rPr lang="it-IT" dirty="0"/>
              <a:t> and </a:t>
            </a:r>
            <a:r>
              <a:rPr lang="it-IT" dirty="0" err="1"/>
              <a:t>critical</a:t>
            </a:r>
            <a:r>
              <a:rPr lang="it-IT" dirty="0"/>
              <a:t> </a:t>
            </a:r>
            <a:r>
              <a:rPr lang="it-IT" dirty="0" err="1"/>
              <a:t>components</a:t>
            </a:r>
            <a:r>
              <a:rPr lang="it-IT" dirty="0"/>
              <a:t> of ITER</a:t>
            </a:r>
          </a:p>
        </p:txBody>
      </p:sp>
      <p:sp>
        <p:nvSpPr>
          <p:cNvPr id="3" name="Segnaposto testo 2">
            <a:extLst>
              <a:ext uri="{FF2B5EF4-FFF2-40B4-BE49-F238E27FC236}">
                <a16:creationId xmlns:a16="http://schemas.microsoft.com/office/drawing/2014/main" id="{35880421-95FF-2BE9-0A37-4E28B5403C89}"/>
              </a:ext>
            </a:extLst>
          </p:cNvPr>
          <p:cNvSpPr>
            <a:spLocks noGrp="1"/>
          </p:cNvSpPr>
          <p:nvPr>
            <p:ph type="body" sz="quarter" idx="10"/>
          </p:nvPr>
        </p:nvSpPr>
        <p:spPr>
          <a:xfrm>
            <a:off x="407368" y="3693073"/>
            <a:ext cx="6433380" cy="533869"/>
          </a:xfrm>
        </p:spPr>
        <p:txBody>
          <a:bodyPr>
            <a:normAutofit fontScale="70000" lnSpcReduction="20000"/>
          </a:bodyPr>
          <a:lstStyle/>
          <a:p>
            <a:r>
              <a:rPr lang="it-IT" sz="2600" dirty="0"/>
              <a:t>Marta Damiano, R. Villari, P. Gaudio, R. Rossi, &amp; ENEA FNG team</a:t>
            </a:r>
          </a:p>
          <a:p>
            <a:endParaRPr lang="it-IT" dirty="0"/>
          </a:p>
        </p:txBody>
      </p:sp>
      <p:sp>
        <p:nvSpPr>
          <p:cNvPr id="4" name="Segnaposto testo 3">
            <a:extLst>
              <a:ext uri="{FF2B5EF4-FFF2-40B4-BE49-F238E27FC236}">
                <a16:creationId xmlns:a16="http://schemas.microsoft.com/office/drawing/2014/main" id="{A71CEB6F-F8EB-3759-ECBA-04C3EADF4316}"/>
              </a:ext>
            </a:extLst>
          </p:cNvPr>
          <p:cNvSpPr>
            <a:spLocks noGrp="1"/>
          </p:cNvSpPr>
          <p:nvPr>
            <p:ph type="body" sz="quarter" idx="11"/>
          </p:nvPr>
        </p:nvSpPr>
        <p:spPr/>
        <p:txBody>
          <a:bodyPr>
            <a:normAutofit/>
          </a:bodyPr>
          <a:lstStyle/>
          <a:p>
            <a:r>
              <a:rPr lang="it-IT" sz="1600" dirty="0"/>
              <a:t>PhD Candidate </a:t>
            </a:r>
            <a:r>
              <a:rPr lang="it-IT" sz="1600" dirty="0" err="1"/>
              <a:t>at</a:t>
            </a:r>
            <a:r>
              <a:rPr lang="it-IT" sz="1600" dirty="0"/>
              <a:t> Tor Vergata University &amp; ENEA</a:t>
            </a:r>
          </a:p>
        </p:txBody>
      </p:sp>
      <p:pic>
        <p:nvPicPr>
          <p:cNvPr id="7" name="Picture 4" descr="A black background with blue text&#10;&#10;AI-generated content may be incorrect.">
            <a:extLst>
              <a:ext uri="{FF2B5EF4-FFF2-40B4-BE49-F238E27FC236}">
                <a16:creationId xmlns:a16="http://schemas.microsoft.com/office/drawing/2014/main" id="{9C8AE3AB-61B6-228C-328E-D29FD526A7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368" y="5555235"/>
            <a:ext cx="1944215" cy="377741"/>
          </a:xfrm>
          <a:prstGeom prst="rect">
            <a:avLst/>
          </a:prstGeom>
        </p:spPr>
      </p:pic>
      <p:pic>
        <p:nvPicPr>
          <p:cNvPr id="8" name="Immagine 7" descr="Immagine che contiene testo&#10;&#10;Descrizione generata automaticamente">
            <a:extLst>
              <a:ext uri="{FF2B5EF4-FFF2-40B4-BE49-F238E27FC236}">
                <a16:creationId xmlns:a16="http://schemas.microsoft.com/office/drawing/2014/main" id="{297F7186-6F15-73F5-A4CC-8C957E12918C}"/>
              </a:ext>
            </a:extLst>
          </p:cNvPr>
          <p:cNvPicPr>
            <a:picLocks noChangeAspect="1"/>
          </p:cNvPicPr>
          <p:nvPr/>
        </p:nvPicPr>
        <p:blipFill>
          <a:blip r:embed="rId3"/>
          <a:stretch>
            <a:fillRect/>
          </a:stretch>
        </p:blipFill>
        <p:spPr>
          <a:xfrm>
            <a:off x="2465997" y="5499760"/>
            <a:ext cx="2031523" cy="483887"/>
          </a:xfrm>
          <a:prstGeom prst="rect">
            <a:avLst/>
          </a:prstGeom>
        </p:spPr>
      </p:pic>
    </p:spTree>
    <p:extLst>
      <p:ext uri="{BB962C8B-B14F-4D97-AF65-F5344CB8AC3E}">
        <p14:creationId xmlns:p14="http://schemas.microsoft.com/office/powerpoint/2010/main" val="3579887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5D5EA8-1555-AD7C-EEE8-5E1290F37C1B}"/>
            </a:ext>
          </a:extLst>
        </p:cNvPr>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FA45BA5B-C470-C541-7F40-3D0E815B1ED3}"/>
              </a:ext>
            </a:extLst>
          </p:cNvPr>
          <p:cNvSpPr>
            <a:spLocks noGrp="1"/>
          </p:cNvSpPr>
          <p:nvPr>
            <p:ph idx="1"/>
          </p:nvPr>
        </p:nvSpPr>
        <p:spPr>
          <a:xfrm>
            <a:off x="191344" y="836712"/>
            <a:ext cx="11881320" cy="5688632"/>
          </a:xfrm>
        </p:spPr>
        <p:txBody>
          <a:bodyPr>
            <a:normAutofit/>
          </a:bodyPr>
          <a:lstStyle/>
          <a:p>
            <a:pPr>
              <a:buClr>
                <a:srgbClr val="960000"/>
              </a:buClr>
            </a:pPr>
            <a:endParaRPr lang="en-US" sz="1600" dirty="0"/>
          </a:p>
          <a:p>
            <a:pPr marL="300038" lvl="1" indent="0">
              <a:buClr>
                <a:srgbClr val="960000"/>
              </a:buClr>
              <a:buNone/>
            </a:pPr>
            <a:r>
              <a:rPr lang="it-IT" sz="1600" dirty="0"/>
              <a:t>  </a:t>
            </a:r>
          </a:p>
          <a:p>
            <a:pPr marL="300038" lvl="1" indent="0">
              <a:buClr>
                <a:srgbClr val="960000"/>
              </a:buClr>
              <a:buNone/>
            </a:pPr>
            <a:endParaRPr lang="it-IT" sz="1600" dirty="0"/>
          </a:p>
        </p:txBody>
      </p:sp>
      <p:pic>
        <p:nvPicPr>
          <p:cNvPr id="8" name="Immagine 7" descr="Immagine che contiene testo&#10;&#10;Descrizione generata automaticamente">
            <a:extLst>
              <a:ext uri="{FF2B5EF4-FFF2-40B4-BE49-F238E27FC236}">
                <a16:creationId xmlns:a16="http://schemas.microsoft.com/office/drawing/2014/main" id="{ECE93C3C-646F-FA4C-F9EB-E0FA214C03FC}"/>
              </a:ext>
            </a:extLst>
          </p:cNvPr>
          <p:cNvPicPr>
            <a:picLocks noChangeAspect="1"/>
          </p:cNvPicPr>
          <p:nvPr/>
        </p:nvPicPr>
        <p:blipFill rotWithShape="1">
          <a:blip r:embed="rId2"/>
          <a:srcRect r="81004"/>
          <a:stretch/>
        </p:blipFill>
        <p:spPr>
          <a:xfrm>
            <a:off x="11421812" y="5929431"/>
            <a:ext cx="385896" cy="483887"/>
          </a:xfrm>
          <a:prstGeom prst="rect">
            <a:avLst/>
          </a:prstGeom>
        </p:spPr>
      </p:pic>
      <p:sp>
        <p:nvSpPr>
          <p:cNvPr id="6" name="Titolo 1">
            <a:extLst>
              <a:ext uri="{FF2B5EF4-FFF2-40B4-BE49-F238E27FC236}">
                <a16:creationId xmlns:a16="http://schemas.microsoft.com/office/drawing/2014/main" id="{86B9BAE2-334B-F78F-E048-6E5E5BA38CE9}"/>
              </a:ext>
            </a:extLst>
          </p:cNvPr>
          <p:cNvSpPr>
            <a:spLocks noGrp="1"/>
          </p:cNvSpPr>
          <p:nvPr>
            <p:ph type="title"/>
          </p:nvPr>
        </p:nvSpPr>
        <p:spPr>
          <a:xfrm>
            <a:off x="952316" y="330860"/>
            <a:ext cx="10801200" cy="457200"/>
          </a:xfrm>
        </p:spPr>
        <p:txBody>
          <a:bodyPr/>
          <a:lstStyle/>
          <a:p>
            <a:r>
              <a:rPr lang="it-IT" dirty="0" err="1"/>
              <a:t>GENeuSIS</a:t>
            </a:r>
            <a:r>
              <a:rPr lang="it-IT" dirty="0"/>
              <a:t> AI: Machine learning </a:t>
            </a:r>
            <a:r>
              <a:rPr lang="it-IT" dirty="0" err="1"/>
              <a:t>development</a:t>
            </a:r>
            <a:r>
              <a:rPr lang="it-IT" dirty="0"/>
              <a:t> </a:t>
            </a:r>
            <a:br>
              <a:rPr lang="it-IT" dirty="0"/>
            </a:br>
            <a:endParaRPr lang="it-IT" dirty="0"/>
          </a:p>
        </p:txBody>
      </p:sp>
      <p:sp>
        <p:nvSpPr>
          <p:cNvPr id="7" name="Segnaposto contenuto 2">
            <a:extLst>
              <a:ext uri="{FF2B5EF4-FFF2-40B4-BE49-F238E27FC236}">
                <a16:creationId xmlns:a16="http://schemas.microsoft.com/office/drawing/2014/main" id="{10205FCF-1709-3295-2450-4720D7DBA109}"/>
              </a:ext>
            </a:extLst>
          </p:cNvPr>
          <p:cNvSpPr txBox="1">
            <a:spLocks/>
          </p:cNvSpPr>
          <p:nvPr/>
        </p:nvSpPr>
        <p:spPr>
          <a:xfrm>
            <a:off x="217343" y="750222"/>
            <a:ext cx="11881320" cy="5688632"/>
          </a:xfrm>
          <a:prstGeom prst="rect">
            <a:avLst/>
          </a:prstGeom>
        </p:spPr>
        <p:txBody>
          <a:bodyPr vert="horz" lIns="91440" tIns="45720" rIns="91440" bIns="45720" rtlCol="0">
            <a:normAutofit/>
          </a:bodyPr>
          <a:lstStyle>
            <a:lvl1pPr marL="257175" indent="-257175" algn="l" defTabSz="685800" rtl="0" eaLnBrk="1" latinLnBrk="0" hangingPunct="1">
              <a:spcBef>
                <a:spcPct val="20000"/>
              </a:spcBef>
              <a:buFont typeface="Arial" panose="020B0604020202020204" pitchFamily="34" charset="0"/>
              <a:buChar char="•"/>
              <a:defRPr sz="2400" b="1" kern="1200">
                <a:solidFill>
                  <a:schemeClr val="tx1"/>
                </a:solidFill>
                <a:latin typeface="+mn-lt"/>
                <a:ea typeface="+mn-ea"/>
                <a:cs typeface="Arial" panose="020B0604020202020204" pitchFamily="34" charset="0"/>
              </a:defRPr>
            </a:lvl1pPr>
            <a:lvl2pPr marL="557213" indent="-214313" algn="l" defTabSz="685800" rtl="0" eaLnBrk="1" latinLnBrk="0" hangingPunct="1">
              <a:spcBef>
                <a:spcPct val="20000"/>
              </a:spcBef>
              <a:buFont typeface="Arial" panose="020B0604020202020204" pitchFamily="34" charset="0"/>
              <a:buChar char="•"/>
              <a:defRPr sz="1800" kern="1200">
                <a:solidFill>
                  <a:srgbClr val="002060"/>
                </a:solidFill>
                <a:latin typeface="+mn-lt"/>
                <a:ea typeface="+mn-ea"/>
                <a:cs typeface="Arial" panose="020B0604020202020204" pitchFamily="34" charset="0"/>
              </a:defRPr>
            </a:lvl2pPr>
            <a:lvl3pPr marL="857250" indent="-171450" algn="l" defTabSz="685800" rtl="0" eaLnBrk="1" latinLnBrk="0" hangingPunct="1">
              <a:spcBef>
                <a:spcPct val="20000"/>
              </a:spcBef>
              <a:buFont typeface="Arial" panose="020B0604020202020204" pitchFamily="34" charset="0"/>
              <a:buChar char="•"/>
              <a:defRPr sz="1600" kern="1200">
                <a:solidFill>
                  <a:srgbClr val="002060"/>
                </a:solidFill>
                <a:latin typeface="+mn-lt"/>
                <a:ea typeface="+mn-ea"/>
                <a:cs typeface="Arial" panose="020B0604020202020204" pitchFamily="34" charset="0"/>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Arial" panose="020B0604020202020204" pitchFamily="34" charset="0"/>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Arial" panose="020B0604020202020204" pitchFamily="34" charset="0"/>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buClr>
                <a:srgbClr val="960000"/>
              </a:buClr>
            </a:pPr>
            <a:r>
              <a:rPr lang="en-US" sz="2000" dirty="0">
                <a:solidFill>
                  <a:schemeClr val="tx2"/>
                </a:solidFill>
              </a:rPr>
              <a:t>VAE: Variational </a:t>
            </a:r>
            <a:r>
              <a:rPr lang="en-US" sz="2000" dirty="0" err="1">
                <a:solidFill>
                  <a:schemeClr val="tx2"/>
                </a:solidFill>
              </a:rPr>
              <a:t>AutoEncoder</a:t>
            </a:r>
            <a:endParaRPr lang="en-US" sz="2000" dirty="0">
              <a:solidFill>
                <a:schemeClr val="tx2"/>
              </a:solidFill>
            </a:endParaRPr>
          </a:p>
          <a:p>
            <a:pPr marL="0" indent="0">
              <a:buClr>
                <a:srgbClr val="960000"/>
              </a:buClr>
              <a:buFont typeface="Arial" panose="020B0604020202020204" pitchFamily="34" charset="0"/>
              <a:buNone/>
            </a:pPr>
            <a:endParaRPr lang="en-US" sz="1600" dirty="0"/>
          </a:p>
          <a:p>
            <a:pPr>
              <a:buClr>
                <a:srgbClr val="960000"/>
              </a:buClr>
              <a:buFont typeface="Courier New" panose="02070309020205020404" pitchFamily="49" charset="0"/>
              <a:buChar char="o"/>
            </a:pPr>
            <a:r>
              <a:rPr lang="en-US" sz="1800" b="0" dirty="0"/>
              <a:t>It allows the generation of new data similar to the input data</a:t>
            </a:r>
          </a:p>
          <a:p>
            <a:pPr>
              <a:buClr>
                <a:srgbClr val="960000"/>
              </a:buClr>
              <a:buFont typeface="Courier New" panose="02070309020205020404" pitchFamily="49" charset="0"/>
              <a:buChar char="o"/>
            </a:pPr>
            <a:r>
              <a:rPr lang="en-US" sz="1800" b="0" dirty="0"/>
              <a:t>Use an explicit likelihood-based approach, ensuring that the generated data follows a probabilistic model</a:t>
            </a:r>
          </a:p>
          <a:p>
            <a:pPr>
              <a:buClr>
                <a:srgbClr val="960000"/>
              </a:buClr>
              <a:buFont typeface="Courier New" panose="02070309020205020404" pitchFamily="49" charset="0"/>
              <a:buChar char="o"/>
            </a:pPr>
            <a:endParaRPr lang="en-US" sz="1800" b="0" dirty="0"/>
          </a:p>
          <a:p>
            <a:pPr>
              <a:buClr>
                <a:srgbClr val="960000"/>
              </a:buClr>
              <a:buFont typeface="Courier New" panose="02070309020205020404" pitchFamily="49" charset="0"/>
              <a:buChar char="o"/>
            </a:pPr>
            <a:endParaRPr lang="en-US" sz="1600" b="0" dirty="0"/>
          </a:p>
          <a:p>
            <a:pPr marL="300038" lvl="1" indent="0">
              <a:buClr>
                <a:srgbClr val="960000"/>
              </a:buClr>
              <a:buFont typeface="Arial" panose="020B0604020202020204" pitchFamily="34" charset="0"/>
              <a:buNone/>
            </a:pPr>
            <a:r>
              <a:rPr lang="it-IT" sz="1600" dirty="0"/>
              <a:t>  </a:t>
            </a:r>
          </a:p>
        </p:txBody>
      </p:sp>
      <p:pic>
        <p:nvPicPr>
          <p:cNvPr id="11" name="Picture 10">
            <a:extLst>
              <a:ext uri="{FF2B5EF4-FFF2-40B4-BE49-F238E27FC236}">
                <a16:creationId xmlns:a16="http://schemas.microsoft.com/office/drawing/2014/main" id="{29FA2CA9-856B-E26D-2FD7-536CC6D0789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46" y="2076371"/>
            <a:ext cx="4662334" cy="3498550"/>
          </a:xfrm>
          <a:prstGeom prst="rect">
            <a:avLst/>
          </a:prstGeom>
          <a:noFill/>
          <a:ln>
            <a:noFill/>
          </a:ln>
        </p:spPr>
      </p:pic>
      <p:sp>
        <p:nvSpPr>
          <p:cNvPr id="15" name="TextBox 14">
            <a:extLst>
              <a:ext uri="{FF2B5EF4-FFF2-40B4-BE49-F238E27FC236}">
                <a16:creationId xmlns:a16="http://schemas.microsoft.com/office/drawing/2014/main" id="{AC03508E-5EF5-209F-EC34-54225D630FB1}"/>
              </a:ext>
            </a:extLst>
          </p:cNvPr>
          <p:cNvSpPr txBox="1"/>
          <p:nvPr/>
        </p:nvSpPr>
        <p:spPr>
          <a:xfrm>
            <a:off x="623392" y="5623573"/>
            <a:ext cx="3957661" cy="584775"/>
          </a:xfrm>
          <a:prstGeom prst="rect">
            <a:avLst/>
          </a:prstGeom>
          <a:noFill/>
        </p:spPr>
        <p:txBody>
          <a:bodyPr wrap="square">
            <a:spAutoFit/>
          </a:bodyPr>
          <a:lstStyle/>
          <a:p>
            <a:r>
              <a:rPr lang="it-IT" sz="1600" b="1" dirty="0">
                <a:cs typeface="Times New Roman" panose="02020603050405020304" pitchFamily="18" charset="0"/>
              </a:rPr>
              <a:t>New </a:t>
            </a:r>
            <a:r>
              <a:rPr lang="it-IT" sz="1600" b="1" dirty="0" err="1">
                <a:cs typeface="Times New Roman" panose="02020603050405020304" pitchFamily="18" charset="0"/>
              </a:rPr>
              <a:t>fluxes</a:t>
            </a:r>
            <a:r>
              <a:rPr lang="it-IT" sz="1600" b="1" dirty="0">
                <a:cs typeface="Times New Roman" panose="02020603050405020304" pitchFamily="18" charset="0"/>
              </a:rPr>
              <a:t> </a:t>
            </a:r>
            <a:r>
              <a:rPr lang="it-IT" sz="1600" b="1" dirty="0" err="1">
                <a:cs typeface="Times New Roman" panose="02020603050405020304" pitchFamily="18" charset="0"/>
              </a:rPr>
              <a:t>generated</a:t>
            </a:r>
            <a:r>
              <a:rPr lang="it-IT" sz="1600" b="1" dirty="0">
                <a:cs typeface="Times New Roman" panose="02020603050405020304" pitchFamily="18" charset="0"/>
              </a:rPr>
              <a:t> with VAE: </a:t>
            </a:r>
            <a:r>
              <a:rPr lang="it-IT" sz="1600" b="1" dirty="0" err="1">
                <a:cs typeface="Times New Roman" panose="02020603050405020304" pitchFamily="18" charset="0"/>
              </a:rPr>
              <a:t>similar</a:t>
            </a:r>
            <a:r>
              <a:rPr lang="it-IT" sz="1600" b="1" dirty="0">
                <a:cs typeface="Times New Roman" panose="02020603050405020304" pitchFamily="18" charset="0"/>
              </a:rPr>
              <a:t> </a:t>
            </a:r>
            <a:r>
              <a:rPr lang="it-IT" sz="1600" b="1" dirty="0" err="1">
                <a:cs typeface="Times New Roman" panose="02020603050405020304" pitchFamily="18" charset="0"/>
              </a:rPr>
              <a:t>but</a:t>
            </a:r>
            <a:r>
              <a:rPr lang="it-IT" sz="1600" b="1" dirty="0">
                <a:cs typeface="Times New Roman" panose="02020603050405020304" pitchFamily="18" charset="0"/>
              </a:rPr>
              <a:t> </a:t>
            </a:r>
            <a:r>
              <a:rPr lang="it-IT" sz="1600" b="1" dirty="0" err="1">
                <a:cs typeface="Times New Roman" panose="02020603050405020304" pitchFamily="18" charset="0"/>
              </a:rPr>
              <a:t>not</a:t>
            </a:r>
            <a:r>
              <a:rPr lang="it-IT" sz="1600" b="1" dirty="0">
                <a:cs typeface="Times New Roman" panose="02020603050405020304" pitchFamily="18" charset="0"/>
              </a:rPr>
              <a:t> </a:t>
            </a:r>
            <a:r>
              <a:rPr lang="it-IT" sz="1600" b="1" dirty="0" err="1">
                <a:cs typeface="Times New Roman" panose="02020603050405020304" pitchFamily="18" charset="0"/>
              </a:rPr>
              <a:t>equal</a:t>
            </a:r>
            <a:r>
              <a:rPr lang="it-IT" sz="1600" b="1" dirty="0">
                <a:cs typeface="Times New Roman" panose="02020603050405020304" pitchFamily="18" charset="0"/>
              </a:rPr>
              <a:t> to the </a:t>
            </a:r>
            <a:r>
              <a:rPr lang="it-IT" sz="1600" b="1" dirty="0" err="1">
                <a:cs typeface="Times New Roman" panose="02020603050405020304" pitchFamily="18" charset="0"/>
              </a:rPr>
              <a:t>initial</a:t>
            </a:r>
            <a:r>
              <a:rPr lang="it-IT" sz="1600" b="1" dirty="0">
                <a:cs typeface="Times New Roman" panose="02020603050405020304" pitchFamily="18" charset="0"/>
              </a:rPr>
              <a:t> </a:t>
            </a:r>
            <a:r>
              <a:rPr lang="it-IT" sz="1600" b="1" dirty="0" err="1">
                <a:cs typeface="Times New Roman" panose="02020603050405020304" pitchFamily="18" charset="0"/>
              </a:rPr>
              <a:t>ones</a:t>
            </a:r>
            <a:endParaRPr lang="it-IT" sz="1600" b="1" dirty="0">
              <a:cs typeface="Times New Roman" panose="02020603050405020304" pitchFamily="18" charset="0"/>
            </a:endParaRPr>
          </a:p>
        </p:txBody>
      </p:sp>
      <p:pic>
        <p:nvPicPr>
          <p:cNvPr id="16" name="Picture 15" descr="A graph showing the results of training and test&#10;&#10;Description automatically generated">
            <a:extLst>
              <a:ext uri="{FF2B5EF4-FFF2-40B4-BE49-F238E27FC236}">
                <a16:creationId xmlns:a16="http://schemas.microsoft.com/office/drawing/2014/main" id="{58AA2C9D-43E1-BC4E-862C-06CD98042CB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30285" y="2201823"/>
            <a:ext cx="4401372" cy="3301029"/>
          </a:xfrm>
          <a:prstGeom prst="rect">
            <a:avLst/>
          </a:prstGeom>
          <a:noFill/>
          <a:ln>
            <a:noFill/>
          </a:ln>
        </p:spPr>
      </p:pic>
      <p:sp>
        <p:nvSpPr>
          <p:cNvPr id="17" name="TextBox 16">
            <a:extLst>
              <a:ext uri="{FF2B5EF4-FFF2-40B4-BE49-F238E27FC236}">
                <a16:creationId xmlns:a16="http://schemas.microsoft.com/office/drawing/2014/main" id="{6089F1FE-90EF-5FA3-FB67-16CBD58F32E1}"/>
              </a:ext>
            </a:extLst>
          </p:cNvPr>
          <p:cNvSpPr txBox="1"/>
          <p:nvPr/>
        </p:nvSpPr>
        <p:spPr>
          <a:xfrm>
            <a:off x="4659363" y="2842011"/>
            <a:ext cx="3070525" cy="1323439"/>
          </a:xfrm>
          <a:prstGeom prst="rect">
            <a:avLst/>
          </a:prstGeom>
          <a:noFill/>
        </p:spPr>
        <p:txBody>
          <a:bodyPr wrap="square" rtlCol="0">
            <a:spAutoFit/>
          </a:bodyPr>
          <a:lstStyle/>
          <a:p>
            <a:pPr algn="just"/>
            <a:r>
              <a:rPr lang="en-US" sz="1600" dirty="0">
                <a:cs typeface="Times New Roman" panose="02020603050405020304" pitchFamily="18" charset="0"/>
              </a:rPr>
              <a:t>If the test points (red) exhibit a significant distance from the training points (blue), </a:t>
            </a:r>
          </a:p>
          <a:p>
            <a:pPr algn="just"/>
            <a:r>
              <a:rPr lang="en-US" sz="1600" dirty="0">
                <a:cs typeface="Times New Roman" panose="02020603050405020304" pitchFamily="18" charset="0"/>
              </a:rPr>
              <a:t>the flux deviates substantially from the reference database</a:t>
            </a:r>
            <a:endParaRPr lang="it-IT" sz="1600" dirty="0">
              <a:cs typeface="Times New Roman" panose="02020603050405020304" pitchFamily="18" charset="0"/>
            </a:endParaRPr>
          </a:p>
        </p:txBody>
      </p:sp>
      <p:pic>
        <p:nvPicPr>
          <p:cNvPr id="19" name="Picture 18">
            <a:extLst>
              <a:ext uri="{FF2B5EF4-FFF2-40B4-BE49-F238E27FC236}">
                <a16:creationId xmlns:a16="http://schemas.microsoft.com/office/drawing/2014/main" id="{85DF9BC7-CA88-2A06-0EDB-E4CBEAB5A67A}"/>
              </a:ext>
            </a:extLst>
          </p:cNvPr>
          <p:cNvPicPr>
            <a:picLocks noChangeAspect="1"/>
          </p:cNvPicPr>
          <p:nvPr/>
        </p:nvPicPr>
        <p:blipFill rotWithShape="1">
          <a:blip r:embed="rId5">
            <a:clrChange>
              <a:clrFrom>
                <a:srgbClr val="FFFFFF"/>
              </a:clrFrom>
              <a:clrTo>
                <a:srgbClr val="FFFFFF">
                  <a:alpha val="0"/>
                </a:srgbClr>
              </a:clrTo>
            </a:clrChange>
          </a:blip>
          <a:srcRect l="18774" t="4073" r="4703" b="7441"/>
          <a:stretch/>
        </p:blipFill>
        <p:spPr>
          <a:xfrm>
            <a:off x="5458115" y="4483364"/>
            <a:ext cx="1571128" cy="1305143"/>
          </a:xfrm>
          <a:prstGeom prst="rect">
            <a:avLst/>
          </a:prstGeom>
        </p:spPr>
      </p:pic>
      <p:cxnSp>
        <p:nvCxnSpPr>
          <p:cNvPr id="21" name="Straight Arrow Connector 20">
            <a:extLst>
              <a:ext uri="{FF2B5EF4-FFF2-40B4-BE49-F238E27FC236}">
                <a16:creationId xmlns:a16="http://schemas.microsoft.com/office/drawing/2014/main" id="{EFFA250D-7E75-B906-F602-64C97FD75A8F}"/>
              </a:ext>
            </a:extLst>
          </p:cNvPr>
          <p:cNvCxnSpPr>
            <a:cxnSpLocks/>
          </p:cNvCxnSpPr>
          <p:nvPr/>
        </p:nvCxnSpPr>
        <p:spPr>
          <a:xfrm flipV="1">
            <a:off x="6023520" y="5234188"/>
            <a:ext cx="342213" cy="59300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4" name="Straight Arrow Connector 23">
            <a:extLst>
              <a:ext uri="{FF2B5EF4-FFF2-40B4-BE49-F238E27FC236}">
                <a16:creationId xmlns:a16="http://schemas.microsoft.com/office/drawing/2014/main" id="{7A5FB29C-1708-74B1-3D43-072804E73D7B}"/>
              </a:ext>
            </a:extLst>
          </p:cNvPr>
          <p:cNvCxnSpPr>
            <a:cxnSpLocks/>
          </p:cNvCxnSpPr>
          <p:nvPr/>
        </p:nvCxnSpPr>
        <p:spPr>
          <a:xfrm>
            <a:off x="6243679" y="4236182"/>
            <a:ext cx="158289" cy="75082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Footer Placeholder 5">
            <a:extLst>
              <a:ext uri="{FF2B5EF4-FFF2-40B4-BE49-F238E27FC236}">
                <a16:creationId xmlns:a16="http://schemas.microsoft.com/office/drawing/2014/main" id="{431F0023-F153-8418-87CD-AFB703EB9746}"/>
              </a:ext>
            </a:extLst>
          </p:cNvPr>
          <p:cNvSpPr txBox="1">
            <a:spLocks/>
          </p:cNvSpPr>
          <p:nvPr/>
        </p:nvSpPr>
        <p:spPr>
          <a:xfrm>
            <a:off x="5299420" y="6580318"/>
            <a:ext cx="6892580" cy="329614"/>
          </a:xfrm>
          <a:prstGeom prst="rect">
            <a:avLst/>
          </a:prstGeom>
        </p:spPr>
        <p:txBody>
          <a:bodyPr anchor="t"/>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t>Marta Damiano| Fusion Neutronics Meeting Madrid 2025| Page </a:t>
            </a:r>
            <a:fld id="{85E9D519-D9B1-496B-9C82-7CE2C0F28AB0}" type="slidenum">
              <a:rPr lang="en-GB" smtClean="0"/>
              <a:pPr algn="r"/>
              <a:t>10</a:t>
            </a:fld>
            <a:endParaRPr lang="en-GB" dirty="0"/>
          </a:p>
        </p:txBody>
      </p:sp>
    </p:spTree>
    <p:extLst>
      <p:ext uri="{BB962C8B-B14F-4D97-AF65-F5344CB8AC3E}">
        <p14:creationId xmlns:p14="http://schemas.microsoft.com/office/powerpoint/2010/main" val="1260241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5D5EA8-1555-AD7C-EEE8-5E1290F37C1B}"/>
            </a:ext>
          </a:extLst>
        </p:cNvPr>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FA45BA5B-C470-C541-7F40-3D0E815B1ED3}"/>
              </a:ext>
            </a:extLst>
          </p:cNvPr>
          <p:cNvSpPr>
            <a:spLocks noGrp="1"/>
          </p:cNvSpPr>
          <p:nvPr>
            <p:ph idx="1"/>
          </p:nvPr>
        </p:nvSpPr>
        <p:spPr>
          <a:xfrm>
            <a:off x="191344" y="836712"/>
            <a:ext cx="11881320" cy="5688632"/>
          </a:xfrm>
        </p:spPr>
        <p:txBody>
          <a:bodyPr>
            <a:normAutofit/>
          </a:bodyPr>
          <a:lstStyle/>
          <a:p>
            <a:pPr>
              <a:buClr>
                <a:srgbClr val="960000"/>
              </a:buClr>
            </a:pPr>
            <a:endParaRPr lang="en-US" sz="1600" dirty="0"/>
          </a:p>
          <a:p>
            <a:pPr marL="300038" lvl="1" indent="0">
              <a:buClr>
                <a:srgbClr val="960000"/>
              </a:buClr>
              <a:buNone/>
            </a:pPr>
            <a:r>
              <a:rPr lang="it-IT" sz="1600" dirty="0"/>
              <a:t>  </a:t>
            </a:r>
          </a:p>
          <a:p>
            <a:pPr marL="300038" lvl="1" indent="0">
              <a:buClr>
                <a:srgbClr val="960000"/>
              </a:buClr>
              <a:buNone/>
            </a:pPr>
            <a:endParaRPr lang="it-IT" sz="1600" dirty="0"/>
          </a:p>
        </p:txBody>
      </p:sp>
      <p:pic>
        <p:nvPicPr>
          <p:cNvPr id="8" name="Immagine 7" descr="Immagine che contiene testo&#10;&#10;Descrizione generata automaticamente">
            <a:extLst>
              <a:ext uri="{FF2B5EF4-FFF2-40B4-BE49-F238E27FC236}">
                <a16:creationId xmlns:a16="http://schemas.microsoft.com/office/drawing/2014/main" id="{ECE93C3C-646F-FA4C-F9EB-E0FA214C03FC}"/>
              </a:ext>
            </a:extLst>
          </p:cNvPr>
          <p:cNvPicPr>
            <a:picLocks noChangeAspect="1"/>
          </p:cNvPicPr>
          <p:nvPr/>
        </p:nvPicPr>
        <p:blipFill rotWithShape="1">
          <a:blip r:embed="rId2"/>
          <a:srcRect r="81004"/>
          <a:stretch/>
        </p:blipFill>
        <p:spPr>
          <a:xfrm>
            <a:off x="11421812" y="5929431"/>
            <a:ext cx="385896" cy="483887"/>
          </a:xfrm>
          <a:prstGeom prst="rect">
            <a:avLst/>
          </a:prstGeom>
        </p:spPr>
      </p:pic>
      <p:sp>
        <p:nvSpPr>
          <p:cNvPr id="6" name="Titolo 1">
            <a:extLst>
              <a:ext uri="{FF2B5EF4-FFF2-40B4-BE49-F238E27FC236}">
                <a16:creationId xmlns:a16="http://schemas.microsoft.com/office/drawing/2014/main" id="{86B9BAE2-334B-F78F-E048-6E5E5BA38CE9}"/>
              </a:ext>
            </a:extLst>
          </p:cNvPr>
          <p:cNvSpPr>
            <a:spLocks noGrp="1"/>
          </p:cNvSpPr>
          <p:nvPr>
            <p:ph type="title"/>
          </p:nvPr>
        </p:nvSpPr>
        <p:spPr>
          <a:xfrm>
            <a:off x="952316" y="330860"/>
            <a:ext cx="10801200" cy="457200"/>
          </a:xfrm>
        </p:spPr>
        <p:txBody>
          <a:bodyPr/>
          <a:lstStyle/>
          <a:p>
            <a:r>
              <a:rPr lang="it-IT" dirty="0" err="1"/>
              <a:t>GENeuSIS</a:t>
            </a:r>
            <a:r>
              <a:rPr lang="it-IT" dirty="0"/>
              <a:t> AI: Machine learning </a:t>
            </a:r>
            <a:r>
              <a:rPr lang="it-IT" dirty="0" err="1"/>
              <a:t>development</a:t>
            </a:r>
            <a:r>
              <a:rPr lang="it-IT" dirty="0"/>
              <a:t> </a:t>
            </a:r>
            <a:br>
              <a:rPr lang="it-IT" dirty="0"/>
            </a:br>
            <a:endParaRPr lang="it-IT" dirty="0"/>
          </a:p>
        </p:txBody>
      </p:sp>
      <p:sp>
        <p:nvSpPr>
          <p:cNvPr id="7" name="Segnaposto contenuto 2">
            <a:extLst>
              <a:ext uri="{FF2B5EF4-FFF2-40B4-BE49-F238E27FC236}">
                <a16:creationId xmlns:a16="http://schemas.microsoft.com/office/drawing/2014/main" id="{10205FCF-1709-3295-2450-4720D7DBA109}"/>
              </a:ext>
            </a:extLst>
          </p:cNvPr>
          <p:cNvSpPr txBox="1">
            <a:spLocks/>
          </p:cNvSpPr>
          <p:nvPr/>
        </p:nvSpPr>
        <p:spPr>
          <a:xfrm>
            <a:off x="217343" y="750222"/>
            <a:ext cx="11881320" cy="5688632"/>
          </a:xfrm>
          <a:prstGeom prst="rect">
            <a:avLst/>
          </a:prstGeom>
        </p:spPr>
        <p:txBody>
          <a:bodyPr vert="horz" lIns="91440" tIns="45720" rIns="91440" bIns="45720" rtlCol="0">
            <a:normAutofit/>
          </a:bodyPr>
          <a:lstStyle>
            <a:lvl1pPr marL="257175" indent="-257175" algn="l" defTabSz="685800" rtl="0" eaLnBrk="1" latinLnBrk="0" hangingPunct="1">
              <a:spcBef>
                <a:spcPct val="20000"/>
              </a:spcBef>
              <a:buFont typeface="Arial" panose="020B0604020202020204" pitchFamily="34" charset="0"/>
              <a:buChar char="•"/>
              <a:defRPr sz="2400" b="1" kern="1200">
                <a:solidFill>
                  <a:schemeClr val="tx1"/>
                </a:solidFill>
                <a:latin typeface="+mn-lt"/>
                <a:ea typeface="+mn-ea"/>
                <a:cs typeface="Arial" panose="020B0604020202020204" pitchFamily="34" charset="0"/>
              </a:defRPr>
            </a:lvl1pPr>
            <a:lvl2pPr marL="557213" indent="-214313" algn="l" defTabSz="685800" rtl="0" eaLnBrk="1" latinLnBrk="0" hangingPunct="1">
              <a:spcBef>
                <a:spcPct val="20000"/>
              </a:spcBef>
              <a:buFont typeface="Arial" panose="020B0604020202020204" pitchFamily="34" charset="0"/>
              <a:buChar char="•"/>
              <a:defRPr sz="1800" kern="1200">
                <a:solidFill>
                  <a:srgbClr val="002060"/>
                </a:solidFill>
                <a:latin typeface="+mn-lt"/>
                <a:ea typeface="+mn-ea"/>
                <a:cs typeface="Arial" panose="020B0604020202020204" pitchFamily="34" charset="0"/>
              </a:defRPr>
            </a:lvl2pPr>
            <a:lvl3pPr marL="857250" indent="-171450" algn="l" defTabSz="685800" rtl="0" eaLnBrk="1" latinLnBrk="0" hangingPunct="1">
              <a:spcBef>
                <a:spcPct val="20000"/>
              </a:spcBef>
              <a:buFont typeface="Arial" panose="020B0604020202020204" pitchFamily="34" charset="0"/>
              <a:buChar char="•"/>
              <a:defRPr sz="1600" kern="1200">
                <a:solidFill>
                  <a:srgbClr val="002060"/>
                </a:solidFill>
                <a:latin typeface="+mn-lt"/>
                <a:ea typeface="+mn-ea"/>
                <a:cs typeface="Arial" panose="020B0604020202020204" pitchFamily="34" charset="0"/>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Arial" panose="020B0604020202020204" pitchFamily="34" charset="0"/>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Arial" panose="020B0604020202020204" pitchFamily="34" charset="0"/>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buClr>
                <a:srgbClr val="960000"/>
              </a:buClr>
            </a:pPr>
            <a:r>
              <a:rPr lang="en-US" sz="2000" dirty="0">
                <a:solidFill>
                  <a:schemeClr val="tx2"/>
                </a:solidFill>
              </a:rPr>
              <a:t>Fluxes </a:t>
            </a:r>
            <a:r>
              <a:rPr lang="en-US" sz="2000" dirty="0">
                <a:solidFill>
                  <a:schemeClr val="tx2"/>
                </a:solidFill>
                <a:sym typeface="Wingdings" panose="05000000000000000000" pitchFamily="2" charset="2"/>
              </a:rPr>
              <a:t> Materials </a:t>
            </a:r>
            <a:r>
              <a:rPr lang="it-IT" dirty="0"/>
              <a:t>  </a:t>
            </a:r>
          </a:p>
        </p:txBody>
      </p:sp>
      <p:sp>
        <p:nvSpPr>
          <p:cNvPr id="2" name="Footer Placeholder 5">
            <a:extLst>
              <a:ext uri="{FF2B5EF4-FFF2-40B4-BE49-F238E27FC236}">
                <a16:creationId xmlns:a16="http://schemas.microsoft.com/office/drawing/2014/main" id="{431F0023-F153-8418-87CD-AFB703EB9746}"/>
              </a:ext>
            </a:extLst>
          </p:cNvPr>
          <p:cNvSpPr txBox="1">
            <a:spLocks/>
          </p:cNvSpPr>
          <p:nvPr/>
        </p:nvSpPr>
        <p:spPr>
          <a:xfrm>
            <a:off x="5299420" y="6580318"/>
            <a:ext cx="6892580" cy="329614"/>
          </a:xfrm>
          <a:prstGeom prst="rect">
            <a:avLst/>
          </a:prstGeom>
        </p:spPr>
        <p:txBody>
          <a:bodyPr anchor="t"/>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t>Marta Damiano| Fusion Neutronics Meeting Madrid 2025| Page </a:t>
            </a:r>
            <a:fld id="{85E9D519-D9B1-496B-9C82-7CE2C0F28AB0}" type="slidenum">
              <a:rPr lang="en-GB" smtClean="0"/>
              <a:pPr algn="r"/>
              <a:t>11</a:t>
            </a:fld>
            <a:endParaRPr lang="en-GB" dirty="0"/>
          </a:p>
        </p:txBody>
      </p:sp>
      <p:sp>
        <p:nvSpPr>
          <p:cNvPr id="4" name="Rettangolo 3">
            <a:extLst>
              <a:ext uri="{FF2B5EF4-FFF2-40B4-BE49-F238E27FC236}">
                <a16:creationId xmlns:a16="http://schemas.microsoft.com/office/drawing/2014/main" id="{6B64891B-E799-BCE9-60B4-C4C0FBFE308B}"/>
              </a:ext>
            </a:extLst>
          </p:cNvPr>
          <p:cNvSpPr/>
          <p:nvPr/>
        </p:nvSpPr>
        <p:spPr>
          <a:xfrm>
            <a:off x="1457037" y="5094446"/>
            <a:ext cx="7200800" cy="1477328"/>
          </a:xfrm>
          <a:prstGeom prst="rect">
            <a:avLst/>
          </a:prstGeom>
        </p:spPr>
        <p:txBody>
          <a:bodyPr wrap="square">
            <a:spAutoFit/>
          </a:bodyPr>
          <a:lstStyle/>
          <a:p>
            <a:r>
              <a:rPr lang="en-US" b="1" dirty="0">
                <a:solidFill>
                  <a:schemeClr val="tx2"/>
                </a:solidFill>
                <a:latin typeface="+mj-lt"/>
                <a:cs typeface="Times New Roman" panose="02020603050405020304" pitchFamily="18" charset="0"/>
              </a:rPr>
              <a:t>Next steps</a:t>
            </a:r>
          </a:p>
          <a:p>
            <a:pPr marL="285750" indent="-285750">
              <a:buClr>
                <a:srgbClr val="C00000"/>
              </a:buClr>
              <a:buFont typeface="Wingdings" panose="05000000000000000000" pitchFamily="2" charset="2"/>
              <a:buChar char="ü"/>
            </a:pPr>
            <a:r>
              <a:rPr lang="en-US" sz="1800" dirty="0" err="1">
                <a:latin typeface="+mj-lt"/>
                <a:cs typeface="Times New Roman" panose="02020603050405020304" pitchFamily="18" charset="0"/>
              </a:rPr>
              <a:t>GENeuSIS</a:t>
            </a:r>
            <a:r>
              <a:rPr lang="en-US" sz="1800" dirty="0">
                <a:latin typeface="+mj-lt"/>
                <a:cs typeface="Times New Roman" panose="02020603050405020304" pitchFamily="18" charset="0"/>
              </a:rPr>
              <a:t>-III: sample spectrum </a:t>
            </a:r>
            <a:endParaRPr lang="en-US" b="1" dirty="0">
              <a:solidFill>
                <a:schemeClr val="tx2"/>
              </a:solidFill>
              <a:latin typeface="+mj-lt"/>
              <a:cs typeface="Times New Roman" panose="02020603050405020304" pitchFamily="18" charset="0"/>
            </a:endParaRPr>
          </a:p>
          <a:p>
            <a:pPr marL="285750" indent="-285750">
              <a:buClr>
                <a:srgbClr val="C00000"/>
              </a:buClr>
              <a:buFont typeface="Wingdings" panose="05000000000000000000" pitchFamily="2" charset="2"/>
              <a:buChar char="ü"/>
            </a:pPr>
            <a:r>
              <a:rPr lang="en-US" dirty="0">
                <a:latin typeface="+mj-lt"/>
                <a:cs typeface="Times New Roman" panose="02020603050405020304" pitchFamily="18" charset="0"/>
              </a:rPr>
              <a:t>Targeted MCNP simulations to </a:t>
            </a:r>
            <a:r>
              <a:rPr lang="en-US" b="1" dirty="0">
                <a:latin typeface="+mj-lt"/>
                <a:cs typeface="Times New Roman" panose="02020603050405020304" pitchFamily="18" charset="0"/>
              </a:rPr>
              <a:t>increase the database</a:t>
            </a:r>
          </a:p>
          <a:p>
            <a:pPr marL="285750" indent="-285750">
              <a:buClr>
                <a:srgbClr val="C00000"/>
              </a:buClr>
              <a:buFont typeface="Wingdings" panose="05000000000000000000" pitchFamily="2" charset="2"/>
              <a:buChar char="ü"/>
            </a:pPr>
            <a:endParaRPr lang="en-US" b="1" dirty="0">
              <a:latin typeface="Calibri" panose="020F0502020204030204" pitchFamily="34" charset="0"/>
              <a:ea typeface="Calibri" panose="020F0502020204030204" pitchFamily="34" charset="0"/>
              <a:cs typeface="Calibri" panose="020F0502020204030204" pitchFamily="34" charset="0"/>
            </a:endParaRPr>
          </a:p>
          <a:p>
            <a:endParaRPr lang="en-US" dirty="0">
              <a:latin typeface="+mj-lt"/>
              <a:cs typeface="Times New Roman" panose="02020603050405020304" pitchFamily="18" charset="0"/>
            </a:endParaRPr>
          </a:p>
        </p:txBody>
      </p:sp>
      <p:sp>
        <p:nvSpPr>
          <p:cNvPr id="5" name="Arrow: Right 17">
            <a:extLst>
              <a:ext uri="{FF2B5EF4-FFF2-40B4-BE49-F238E27FC236}">
                <a16:creationId xmlns:a16="http://schemas.microsoft.com/office/drawing/2014/main" id="{CAB2D48B-A9BA-9063-37F2-96C3E3EA0C20}"/>
              </a:ext>
            </a:extLst>
          </p:cNvPr>
          <p:cNvSpPr/>
          <p:nvPr/>
        </p:nvSpPr>
        <p:spPr>
          <a:xfrm>
            <a:off x="606567" y="5370742"/>
            <a:ext cx="621455" cy="584775"/>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it-IT"/>
          </a:p>
        </p:txBody>
      </p:sp>
      <p:pic>
        <p:nvPicPr>
          <p:cNvPr id="9" name="Picture 1">
            <a:extLst>
              <a:ext uri="{FF2B5EF4-FFF2-40B4-BE49-F238E27FC236}">
                <a16:creationId xmlns:a16="http://schemas.microsoft.com/office/drawing/2014/main" id="{9C68DF80-2C8E-B11C-D47F-1FAACCA4770D}"/>
              </a:ext>
            </a:extLst>
          </p:cNvPr>
          <p:cNvPicPr>
            <a:picLocks noChangeAspect="1"/>
          </p:cNvPicPr>
          <p:nvPr/>
        </p:nvPicPr>
        <p:blipFill>
          <a:blip r:embed="rId3">
            <a:extLst>
              <a:ext uri="{28A0092B-C50C-407E-A947-70E740481C1C}">
                <a14:useLocalDpi xmlns:a14="http://schemas.microsoft.com/office/drawing/2010/main" val="0"/>
              </a:ext>
            </a:extLst>
          </a:blip>
          <a:srcRect b="35734"/>
          <a:stretch/>
        </p:blipFill>
        <p:spPr bwMode="auto">
          <a:xfrm>
            <a:off x="124132" y="1401457"/>
            <a:ext cx="7097807" cy="3418773"/>
          </a:xfrm>
          <a:prstGeom prst="rect">
            <a:avLst/>
          </a:prstGeom>
          <a:noFill/>
          <a:ln>
            <a:noFill/>
          </a:ln>
        </p:spPr>
      </p:pic>
      <p:pic>
        <p:nvPicPr>
          <p:cNvPr id="12" name="Picture 6">
            <a:extLst>
              <a:ext uri="{FF2B5EF4-FFF2-40B4-BE49-F238E27FC236}">
                <a16:creationId xmlns:a16="http://schemas.microsoft.com/office/drawing/2014/main" id="{B7729F20-7D15-D8B4-2F93-38926EF3EF4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65468" y="1913694"/>
            <a:ext cx="4820128" cy="3613975"/>
          </a:xfrm>
          <a:prstGeom prst="rect">
            <a:avLst/>
          </a:prstGeom>
          <a:noFill/>
          <a:ln>
            <a:noFill/>
          </a:ln>
        </p:spPr>
      </p:pic>
      <p:sp>
        <p:nvSpPr>
          <p:cNvPr id="13" name="TextBox 11">
            <a:extLst>
              <a:ext uri="{FF2B5EF4-FFF2-40B4-BE49-F238E27FC236}">
                <a16:creationId xmlns:a16="http://schemas.microsoft.com/office/drawing/2014/main" id="{22B73F31-4025-F353-4B66-6D8818512B67}"/>
              </a:ext>
            </a:extLst>
          </p:cNvPr>
          <p:cNvSpPr txBox="1"/>
          <p:nvPr/>
        </p:nvSpPr>
        <p:spPr>
          <a:xfrm>
            <a:off x="7597779" y="1182445"/>
            <a:ext cx="3491345" cy="923330"/>
          </a:xfrm>
          <a:prstGeom prst="rect">
            <a:avLst/>
          </a:prstGeom>
          <a:noFill/>
        </p:spPr>
        <p:txBody>
          <a:bodyPr wrap="square" rtlCol="0">
            <a:spAutoFit/>
          </a:bodyPr>
          <a:lstStyle/>
          <a:p>
            <a:r>
              <a:rPr lang="en-US" b="1" dirty="0">
                <a:latin typeface="+mj-lt"/>
                <a:cs typeface="Times New Roman" panose="02020603050405020304" pitchFamily="18" charset="0"/>
              </a:rPr>
              <a:t>Confusion Matrix: </a:t>
            </a:r>
            <a:r>
              <a:rPr lang="en-US" dirty="0">
                <a:latin typeface="+mj-lt"/>
                <a:cs typeface="Times New Roman" panose="02020603050405020304" pitchFamily="18" charset="0"/>
              </a:rPr>
              <a:t>how accurately the model's predictions correspond to the true classifications</a:t>
            </a:r>
            <a:endParaRPr lang="it-IT" dirty="0">
              <a:latin typeface="+mj-lt"/>
              <a:cs typeface="Times New Roman" panose="02020603050405020304" pitchFamily="18" charset="0"/>
            </a:endParaRPr>
          </a:p>
        </p:txBody>
      </p:sp>
    </p:spTree>
    <p:extLst>
      <p:ext uri="{BB962C8B-B14F-4D97-AF65-F5344CB8AC3E}">
        <p14:creationId xmlns:p14="http://schemas.microsoft.com/office/powerpoint/2010/main" val="2798844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583832" y="3136612"/>
            <a:ext cx="7848872" cy="584775"/>
          </a:xfrm>
          <a:prstGeom prst="rect">
            <a:avLst/>
          </a:prstGeom>
          <a:noFill/>
        </p:spPr>
        <p:txBody>
          <a:bodyPr wrap="square" rtlCol="0">
            <a:spAutoFit/>
          </a:bodyPr>
          <a:lstStyle/>
          <a:p>
            <a:r>
              <a:rPr lang="it-IT" sz="3200" b="1" dirty="0">
                <a:solidFill>
                  <a:schemeClr val="tx2"/>
                </a:solidFill>
              </a:rPr>
              <a:t>THANK YOU</a:t>
            </a:r>
          </a:p>
        </p:txBody>
      </p:sp>
      <p:sp>
        <p:nvSpPr>
          <p:cNvPr id="2" name="Footer Placeholder 5">
            <a:extLst>
              <a:ext uri="{FF2B5EF4-FFF2-40B4-BE49-F238E27FC236}">
                <a16:creationId xmlns:a16="http://schemas.microsoft.com/office/drawing/2014/main" id="{7927FE6B-C73D-B427-6E0E-4AA163A34683}"/>
              </a:ext>
            </a:extLst>
          </p:cNvPr>
          <p:cNvSpPr txBox="1">
            <a:spLocks/>
          </p:cNvSpPr>
          <p:nvPr/>
        </p:nvSpPr>
        <p:spPr>
          <a:xfrm>
            <a:off x="5299420" y="6528386"/>
            <a:ext cx="6892580" cy="329614"/>
          </a:xfrm>
          <a:prstGeom prst="rect">
            <a:avLst/>
          </a:prstGeom>
        </p:spPr>
        <p:txBody>
          <a:bodyPr anchor="t"/>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t>Marta Damiano| Fusion Neutronics Meeting Madrid 2025| Page </a:t>
            </a:r>
            <a:fld id="{85E9D519-D9B1-496B-9C82-7CE2C0F28AB0}" type="slidenum">
              <a:rPr lang="en-GB" smtClean="0"/>
              <a:pPr algn="r"/>
              <a:t>12</a:t>
            </a:fld>
            <a:endParaRPr lang="en-GB" dirty="0"/>
          </a:p>
        </p:txBody>
      </p:sp>
    </p:spTree>
    <p:extLst>
      <p:ext uri="{BB962C8B-B14F-4D97-AF65-F5344CB8AC3E}">
        <p14:creationId xmlns:p14="http://schemas.microsoft.com/office/powerpoint/2010/main" val="3850044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8EAA33-1752-2674-06CF-25D89A35AFE6}"/>
            </a:ext>
          </a:extLst>
        </p:cNvPr>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0D0E695-0CF8-1894-5574-ECEA47E37458}"/>
              </a:ext>
            </a:extLst>
          </p:cNvPr>
          <p:cNvSpPr>
            <a:spLocks noGrp="1"/>
          </p:cNvSpPr>
          <p:nvPr>
            <p:ph idx="1"/>
          </p:nvPr>
        </p:nvSpPr>
        <p:spPr>
          <a:xfrm>
            <a:off x="191344" y="836712"/>
            <a:ext cx="11881320" cy="5688632"/>
          </a:xfrm>
        </p:spPr>
        <p:txBody>
          <a:bodyPr>
            <a:normAutofit/>
          </a:bodyPr>
          <a:lstStyle/>
          <a:p>
            <a:pPr>
              <a:buClr>
                <a:srgbClr val="960000"/>
              </a:buClr>
            </a:pPr>
            <a:endParaRPr lang="en-US" sz="1600" dirty="0"/>
          </a:p>
          <a:p>
            <a:pPr marL="300038" lvl="1" indent="0">
              <a:buClr>
                <a:srgbClr val="960000"/>
              </a:buClr>
              <a:buNone/>
            </a:pPr>
            <a:r>
              <a:rPr lang="it-IT" sz="1600" dirty="0"/>
              <a:t>  </a:t>
            </a:r>
          </a:p>
          <a:p>
            <a:pPr marL="300038" lvl="1" indent="0">
              <a:buClr>
                <a:srgbClr val="960000"/>
              </a:buClr>
              <a:buNone/>
            </a:pPr>
            <a:endParaRPr lang="it-IT" sz="1600" dirty="0"/>
          </a:p>
        </p:txBody>
      </p:sp>
      <p:pic>
        <p:nvPicPr>
          <p:cNvPr id="8" name="Immagine 7" descr="Immagine che contiene testo&#10;&#10;Descrizione generata automaticamente">
            <a:extLst>
              <a:ext uri="{FF2B5EF4-FFF2-40B4-BE49-F238E27FC236}">
                <a16:creationId xmlns:a16="http://schemas.microsoft.com/office/drawing/2014/main" id="{A5B40091-A64E-1E58-F998-A76E5E95E444}"/>
              </a:ext>
            </a:extLst>
          </p:cNvPr>
          <p:cNvPicPr>
            <a:picLocks noChangeAspect="1"/>
          </p:cNvPicPr>
          <p:nvPr/>
        </p:nvPicPr>
        <p:blipFill rotWithShape="1">
          <a:blip r:embed="rId2"/>
          <a:srcRect r="81004"/>
          <a:stretch/>
        </p:blipFill>
        <p:spPr>
          <a:xfrm>
            <a:off x="11421812" y="5929431"/>
            <a:ext cx="385896" cy="483887"/>
          </a:xfrm>
          <a:prstGeom prst="rect">
            <a:avLst/>
          </a:prstGeom>
        </p:spPr>
      </p:pic>
      <p:sp>
        <p:nvSpPr>
          <p:cNvPr id="6" name="Titolo 1">
            <a:extLst>
              <a:ext uri="{FF2B5EF4-FFF2-40B4-BE49-F238E27FC236}">
                <a16:creationId xmlns:a16="http://schemas.microsoft.com/office/drawing/2014/main" id="{DB69C84E-EFB4-4C34-3F86-6E1332158D33}"/>
              </a:ext>
            </a:extLst>
          </p:cNvPr>
          <p:cNvSpPr>
            <a:spLocks noGrp="1"/>
          </p:cNvSpPr>
          <p:nvPr>
            <p:ph type="title"/>
          </p:nvPr>
        </p:nvSpPr>
        <p:spPr>
          <a:xfrm>
            <a:off x="952316" y="330860"/>
            <a:ext cx="10801200" cy="457200"/>
          </a:xfrm>
        </p:spPr>
        <p:txBody>
          <a:bodyPr/>
          <a:lstStyle/>
          <a:p>
            <a:r>
              <a:rPr lang="it-IT" dirty="0" err="1"/>
              <a:t>Appendix</a:t>
            </a:r>
            <a:br>
              <a:rPr lang="it-IT" dirty="0"/>
            </a:br>
            <a:endParaRPr lang="it-IT" dirty="0"/>
          </a:p>
        </p:txBody>
      </p:sp>
      <p:sp>
        <p:nvSpPr>
          <p:cNvPr id="7" name="Segnaposto contenuto 2">
            <a:extLst>
              <a:ext uri="{FF2B5EF4-FFF2-40B4-BE49-F238E27FC236}">
                <a16:creationId xmlns:a16="http://schemas.microsoft.com/office/drawing/2014/main" id="{A98D9C90-921E-4C3A-E8F0-B4A15B670CAD}"/>
              </a:ext>
            </a:extLst>
          </p:cNvPr>
          <p:cNvSpPr txBox="1">
            <a:spLocks/>
          </p:cNvSpPr>
          <p:nvPr/>
        </p:nvSpPr>
        <p:spPr>
          <a:xfrm>
            <a:off x="217343" y="750222"/>
            <a:ext cx="11881320" cy="5688632"/>
          </a:xfrm>
          <a:prstGeom prst="rect">
            <a:avLst/>
          </a:prstGeom>
        </p:spPr>
        <p:txBody>
          <a:bodyPr vert="horz" lIns="91440" tIns="45720" rIns="91440" bIns="45720" rtlCol="0">
            <a:normAutofit/>
          </a:bodyPr>
          <a:lstStyle>
            <a:lvl1pPr marL="257175" indent="-257175" algn="l" defTabSz="685800" rtl="0" eaLnBrk="1" latinLnBrk="0" hangingPunct="1">
              <a:spcBef>
                <a:spcPct val="20000"/>
              </a:spcBef>
              <a:buFont typeface="Arial" panose="020B0604020202020204" pitchFamily="34" charset="0"/>
              <a:buChar char="•"/>
              <a:defRPr sz="2400" b="1" kern="1200">
                <a:solidFill>
                  <a:schemeClr val="tx1"/>
                </a:solidFill>
                <a:latin typeface="+mn-lt"/>
                <a:ea typeface="+mn-ea"/>
                <a:cs typeface="Arial" panose="020B0604020202020204" pitchFamily="34" charset="0"/>
              </a:defRPr>
            </a:lvl1pPr>
            <a:lvl2pPr marL="557213" indent="-214313" algn="l" defTabSz="685800" rtl="0" eaLnBrk="1" latinLnBrk="0" hangingPunct="1">
              <a:spcBef>
                <a:spcPct val="20000"/>
              </a:spcBef>
              <a:buFont typeface="Arial" panose="020B0604020202020204" pitchFamily="34" charset="0"/>
              <a:buChar char="•"/>
              <a:defRPr sz="1800" kern="1200">
                <a:solidFill>
                  <a:srgbClr val="002060"/>
                </a:solidFill>
                <a:latin typeface="+mn-lt"/>
                <a:ea typeface="+mn-ea"/>
                <a:cs typeface="Arial" panose="020B0604020202020204" pitchFamily="34" charset="0"/>
              </a:defRPr>
            </a:lvl2pPr>
            <a:lvl3pPr marL="857250" indent="-171450" algn="l" defTabSz="685800" rtl="0" eaLnBrk="1" latinLnBrk="0" hangingPunct="1">
              <a:spcBef>
                <a:spcPct val="20000"/>
              </a:spcBef>
              <a:buFont typeface="Arial" panose="020B0604020202020204" pitchFamily="34" charset="0"/>
              <a:buChar char="•"/>
              <a:defRPr sz="1600" kern="1200">
                <a:solidFill>
                  <a:srgbClr val="002060"/>
                </a:solidFill>
                <a:latin typeface="+mn-lt"/>
                <a:ea typeface="+mn-ea"/>
                <a:cs typeface="Arial" panose="020B0604020202020204" pitchFamily="34" charset="0"/>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Arial" panose="020B0604020202020204" pitchFamily="34" charset="0"/>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Arial" panose="020B0604020202020204" pitchFamily="34" charset="0"/>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buClr>
                <a:srgbClr val="960000"/>
              </a:buClr>
            </a:pPr>
            <a:r>
              <a:rPr lang="en-US" sz="2000" dirty="0">
                <a:solidFill>
                  <a:schemeClr val="tx2"/>
                </a:solidFill>
              </a:rPr>
              <a:t>Fluxes </a:t>
            </a:r>
            <a:r>
              <a:rPr lang="en-US" sz="2000" dirty="0">
                <a:solidFill>
                  <a:schemeClr val="tx2"/>
                </a:solidFill>
                <a:sym typeface="Wingdings" panose="05000000000000000000" pitchFamily="2" charset="2"/>
              </a:rPr>
              <a:t> Materials </a:t>
            </a:r>
            <a:r>
              <a:rPr lang="it-IT" dirty="0"/>
              <a:t>  </a:t>
            </a:r>
          </a:p>
        </p:txBody>
      </p:sp>
      <p:sp>
        <p:nvSpPr>
          <p:cNvPr id="2" name="Footer Placeholder 5">
            <a:extLst>
              <a:ext uri="{FF2B5EF4-FFF2-40B4-BE49-F238E27FC236}">
                <a16:creationId xmlns:a16="http://schemas.microsoft.com/office/drawing/2014/main" id="{9071DE05-BE10-180A-0C83-5DDF4C5AD358}"/>
              </a:ext>
            </a:extLst>
          </p:cNvPr>
          <p:cNvSpPr txBox="1">
            <a:spLocks/>
          </p:cNvSpPr>
          <p:nvPr/>
        </p:nvSpPr>
        <p:spPr>
          <a:xfrm>
            <a:off x="5299420" y="6580318"/>
            <a:ext cx="6892580" cy="329614"/>
          </a:xfrm>
          <a:prstGeom prst="rect">
            <a:avLst/>
          </a:prstGeom>
        </p:spPr>
        <p:txBody>
          <a:bodyPr anchor="t"/>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t>Marta Damiano| Fusion Neutronics Meeting Madrid 2025| Page </a:t>
            </a:r>
            <a:fld id="{85E9D519-D9B1-496B-9C82-7CE2C0F28AB0}" type="slidenum">
              <a:rPr lang="en-GB" smtClean="0"/>
              <a:pPr algn="r"/>
              <a:t>13</a:t>
            </a:fld>
            <a:endParaRPr lang="en-GB" dirty="0"/>
          </a:p>
        </p:txBody>
      </p:sp>
      <p:pic>
        <p:nvPicPr>
          <p:cNvPr id="10" name="Picture 9" descr="A diagram of a flowchart&#10;&#10;Description automatically generated">
            <a:extLst>
              <a:ext uri="{FF2B5EF4-FFF2-40B4-BE49-F238E27FC236}">
                <a16:creationId xmlns:a16="http://schemas.microsoft.com/office/drawing/2014/main" id="{E575C74A-0A22-7642-3BAA-2A39938E793F}"/>
              </a:ext>
            </a:extLst>
          </p:cNvPr>
          <p:cNvPicPr>
            <a:picLocks noChangeAspect="1"/>
          </p:cNvPicPr>
          <p:nvPr/>
        </p:nvPicPr>
        <p:blipFill>
          <a:blip r:embed="rId3"/>
          <a:stretch>
            <a:fillRect/>
          </a:stretch>
        </p:blipFill>
        <p:spPr>
          <a:xfrm>
            <a:off x="809094" y="1199961"/>
            <a:ext cx="9832777" cy="4729470"/>
          </a:xfrm>
          <a:prstGeom prst="rect">
            <a:avLst/>
          </a:prstGeom>
        </p:spPr>
      </p:pic>
    </p:spTree>
    <p:extLst>
      <p:ext uri="{BB962C8B-B14F-4D97-AF65-F5344CB8AC3E}">
        <p14:creationId xmlns:p14="http://schemas.microsoft.com/office/powerpoint/2010/main" val="3537466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Introduction</a:t>
            </a:r>
            <a:endParaRPr lang="it-IT"/>
          </a:p>
        </p:txBody>
      </p:sp>
      <p:sp>
        <p:nvSpPr>
          <p:cNvPr id="4" name="Segnaposto testo 3"/>
          <p:cNvSpPr>
            <a:spLocks noGrp="1"/>
          </p:cNvSpPr>
          <p:nvPr>
            <p:ph idx="1"/>
          </p:nvPr>
        </p:nvSpPr>
        <p:spPr>
          <a:xfrm>
            <a:off x="609600" y="836712"/>
            <a:ext cx="11103024" cy="6979342"/>
          </a:xfrm>
        </p:spPr>
        <p:txBody>
          <a:bodyPr vert="horz" lIns="121917" tIns="60958" rIns="121917" bIns="60958" rtlCol="0" anchor="t">
            <a:spAutoFit/>
          </a:bodyPr>
          <a:lstStyle/>
          <a:p>
            <a:pPr marL="457189" indent="-457189">
              <a:spcBef>
                <a:spcPts val="800"/>
              </a:spcBef>
              <a:buClr>
                <a:srgbClr val="C00000"/>
              </a:buClr>
              <a:buFont typeface="Courier New" panose="02070309020205020404" pitchFamily="49" charset="0"/>
              <a:buChar char="o"/>
            </a:pPr>
            <a:r>
              <a:rPr lang="it-IT" sz="2400" b="0" dirty="0" err="1">
                <a:solidFill>
                  <a:schemeClr val="tx2">
                    <a:lumMod val="75000"/>
                  </a:schemeClr>
                </a:solidFill>
              </a:rPr>
              <a:t>Diagnostics</a:t>
            </a:r>
            <a:r>
              <a:rPr lang="it-IT" sz="2400" b="0" dirty="0">
                <a:solidFill>
                  <a:schemeClr val="tx2">
                    <a:lumMod val="75000"/>
                  </a:schemeClr>
                </a:solidFill>
              </a:rPr>
              <a:t>, </a:t>
            </a:r>
            <a:r>
              <a:rPr lang="it-IT" sz="2400" b="0" dirty="0" err="1">
                <a:solidFill>
                  <a:schemeClr val="tx2">
                    <a:lumMod val="75000"/>
                  </a:schemeClr>
                </a:solidFill>
              </a:rPr>
              <a:t>electronics</a:t>
            </a:r>
            <a:r>
              <a:rPr lang="it-IT" sz="2400" b="0" dirty="0">
                <a:solidFill>
                  <a:schemeClr val="tx2">
                    <a:lumMod val="75000"/>
                  </a:schemeClr>
                </a:solidFill>
              </a:rPr>
              <a:t> and </a:t>
            </a:r>
            <a:r>
              <a:rPr lang="it-IT" sz="2400" b="0" dirty="0" err="1">
                <a:solidFill>
                  <a:schemeClr val="tx2">
                    <a:lumMod val="75000"/>
                  </a:schemeClr>
                </a:solidFill>
              </a:rPr>
              <a:t>other</a:t>
            </a:r>
            <a:r>
              <a:rPr lang="it-IT" sz="2400" b="0" dirty="0">
                <a:solidFill>
                  <a:schemeClr val="tx2">
                    <a:lumMod val="75000"/>
                  </a:schemeClr>
                </a:solidFill>
              </a:rPr>
              <a:t> </a:t>
            </a:r>
            <a:r>
              <a:rPr lang="it-IT" sz="2400" b="0" dirty="0" err="1">
                <a:solidFill>
                  <a:schemeClr val="tx2">
                    <a:lumMod val="75000"/>
                  </a:schemeClr>
                </a:solidFill>
              </a:rPr>
              <a:t>critical</a:t>
            </a:r>
            <a:r>
              <a:rPr lang="it-IT" sz="2400" b="0" dirty="0">
                <a:solidFill>
                  <a:schemeClr val="tx2">
                    <a:lumMod val="75000"/>
                  </a:schemeClr>
                </a:solidFill>
              </a:rPr>
              <a:t> </a:t>
            </a:r>
            <a:r>
              <a:rPr lang="it-IT" sz="2400" b="0" dirty="0" err="1">
                <a:solidFill>
                  <a:schemeClr val="tx2">
                    <a:lumMod val="75000"/>
                  </a:schemeClr>
                </a:solidFill>
              </a:rPr>
              <a:t>systems</a:t>
            </a:r>
            <a:r>
              <a:rPr lang="it-IT" sz="2400" b="0" dirty="0">
                <a:solidFill>
                  <a:schemeClr val="tx2">
                    <a:lumMod val="75000"/>
                  </a:schemeClr>
                </a:solidFill>
              </a:rPr>
              <a:t> </a:t>
            </a:r>
            <a:r>
              <a:rPr lang="it-IT" sz="2400" b="0" dirty="0" err="1">
                <a:solidFill>
                  <a:schemeClr val="tx2">
                    <a:lumMod val="75000"/>
                  </a:schemeClr>
                </a:solidFill>
              </a:rPr>
              <a:t>installed</a:t>
            </a:r>
            <a:r>
              <a:rPr lang="it-IT" sz="2400" b="0" dirty="0">
                <a:solidFill>
                  <a:schemeClr val="tx2">
                    <a:lumMod val="75000"/>
                  </a:schemeClr>
                </a:solidFill>
              </a:rPr>
              <a:t> in ITER </a:t>
            </a:r>
            <a:r>
              <a:rPr lang="it-IT" sz="2400" b="0" dirty="0" err="1">
                <a:solidFill>
                  <a:schemeClr val="tx2">
                    <a:lumMod val="75000"/>
                  </a:schemeClr>
                </a:solidFill>
              </a:rPr>
              <a:t>will</a:t>
            </a:r>
            <a:r>
              <a:rPr lang="it-IT" sz="2400" b="0" dirty="0">
                <a:solidFill>
                  <a:schemeClr val="tx2">
                    <a:lumMod val="75000"/>
                  </a:schemeClr>
                </a:solidFill>
              </a:rPr>
              <a:t> be </a:t>
            </a:r>
            <a:r>
              <a:rPr lang="it-IT" sz="2400" b="0" dirty="0" err="1">
                <a:solidFill>
                  <a:schemeClr val="tx2">
                    <a:lumMod val="75000"/>
                  </a:schemeClr>
                </a:solidFill>
              </a:rPr>
              <a:t>exposed</a:t>
            </a:r>
            <a:r>
              <a:rPr lang="it-IT" sz="2400" b="0" dirty="0">
                <a:solidFill>
                  <a:schemeClr val="tx2">
                    <a:lumMod val="75000"/>
                  </a:schemeClr>
                </a:solidFill>
              </a:rPr>
              <a:t> to </a:t>
            </a:r>
            <a:r>
              <a:rPr lang="it-IT" sz="2400" b="0" dirty="0" err="1">
                <a:solidFill>
                  <a:schemeClr val="tx2">
                    <a:lumMod val="75000"/>
                  </a:schemeClr>
                </a:solidFill>
              </a:rPr>
              <a:t>complex</a:t>
            </a:r>
            <a:r>
              <a:rPr lang="it-IT" sz="2400" b="0" dirty="0">
                <a:solidFill>
                  <a:schemeClr val="tx2">
                    <a:lumMod val="75000"/>
                  </a:schemeClr>
                </a:solidFill>
              </a:rPr>
              <a:t> </a:t>
            </a:r>
            <a:r>
              <a:rPr lang="it-IT" sz="2400" b="0" dirty="0" err="1">
                <a:solidFill>
                  <a:schemeClr val="tx2">
                    <a:lumMod val="75000"/>
                  </a:schemeClr>
                </a:solidFill>
              </a:rPr>
              <a:t>neutron</a:t>
            </a:r>
            <a:r>
              <a:rPr lang="it-IT" sz="2400" b="0" dirty="0">
                <a:solidFill>
                  <a:schemeClr val="tx2">
                    <a:lumMod val="75000"/>
                  </a:schemeClr>
                </a:solidFill>
              </a:rPr>
              <a:t> and gamma </a:t>
            </a:r>
            <a:r>
              <a:rPr lang="it-IT" sz="2400" b="0" dirty="0" err="1">
                <a:solidFill>
                  <a:schemeClr val="tx2">
                    <a:lumMod val="75000"/>
                  </a:schemeClr>
                </a:solidFill>
              </a:rPr>
              <a:t>radiation</a:t>
            </a:r>
            <a:r>
              <a:rPr lang="it-IT" sz="2400" b="0" dirty="0">
                <a:solidFill>
                  <a:schemeClr val="tx2">
                    <a:lumMod val="75000"/>
                  </a:schemeClr>
                </a:solidFill>
              </a:rPr>
              <a:t> </a:t>
            </a:r>
            <a:r>
              <a:rPr lang="it-IT" sz="2400" b="0" dirty="0" err="1">
                <a:solidFill>
                  <a:schemeClr val="tx2">
                    <a:lumMod val="75000"/>
                  </a:schemeClr>
                </a:solidFill>
              </a:rPr>
              <a:t>fields</a:t>
            </a:r>
            <a:endParaRPr lang="it-IT" sz="2400" b="0" dirty="0">
              <a:solidFill>
                <a:schemeClr val="tx2">
                  <a:lumMod val="75000"/>
                </a:schemeClr>
              </a:solidFill>
            </a:endParaRPr>
          </a:p>
          <a:p>
            <a:pPr marL="457189" indent="-457189">
              <a:spcBef>
                <a:spcPts val="800"/>
              </a:spcBef>
              <a:buClr>
                <a:srgbClr val="C00000"/>
              </a:buClr>
              <a:buFont typeface="Courier New" panose="02070309020205020404" pitchFamily="49" charset="0"/>
              <a:buChar char="o"/>
            </a:pPr>
            <a:r>
              <a:rPr lang="it-IT" sz="2400" b="0" dirty="0">
                <a:solidFill>
                  <a:schemeClr val="tx2">
                    <a:lumMod val="75000"/>
                  </a:schemeClr>
                </a:solidFill>
              </a:rPr>
              <a:t>Accurate </a:t>
            </a:r>
            <a:r>
              <a:rPr lang="it-IT" sz="2400" b="0" dirty="0" err="1">
                <a:solidFill>
                  <a:schemeClr val="tx2">
                    <a:lumMod val="75000"/>
                  </a:schemeClr>
                </a:solidFill>
              </a:rPr>
              <a:t>knowledge</a:t>
            </a:r>
            <a:r>
              <a:rPr lang="it-IT" sz="2400" b="0" dirty="0">
                <a:solidFill>
                  <a:schemeClr val="tx2">
                    <a:lumMod val="75000"/>
                  </a:schemeClr>
                </a:solidFill>
              </a:rPr>
              <a:t> of the </a:t>
            </a:r>
            <a:r>
              <a:rPr lang="it-IT" sz="2400" b="0" dirty="0" err="1">
                <a:solidFill>
                  <a:schemeClr val="tx2">
                    <a:lumMod val="75000"/>
                  </a:schemeClr>
                </a:solidFill>
              </a:rPr>
              <a:t>radiation</a:t>
            </a:r>
            <a:r>
              <a:rPr lang="it-IT" sz="2400" b="0" dirty="0">
                <a:solidFill>
                  <a:schemeClr val="tx2">
                    <a:lumMod val="75000"/>
                  </a:schemeClr>
                </a:solidFill>
              </a:rPr>
              <a:t> </a:t>
            </a:r>
            <a:r>
              <a:rPr lang="it-IT" sz="2400" b="0" dirty="0" err="1">
                <a:solidFill>
                  <a:schemeClr val="tx2">
                    <a:lumMod val="75000"/>
                  </a:schemeClr>
                </a:solidFill>
              </a:rPr>
              <a:t>field</a:t>
            </a:r>
            <a:r>
              <a:rPr lang="it-IT" sz="2400" b="0" dirty="0">
                <a:solidFill>
                  <a:schemeClr val="tx2">
                    <a:lumMod val="75000"/>
                  </a:schemeClr>
                </a:solidFill>
              </a:rPr>
              <a:t> and </a:t>
            </a:r>
            <a:r>
              <a:rPr lang="it-IT" sz="2400" b="0" dirty="0" err="1">
                <a:solidFill>
                  <a:schemeClr val="tx2">
                    <a:lumMod val="75000"/>
                  </a:schemeClr>
                </a:solidFill>
              </a:rPr>
              <a:t>its</a:t>
            </a:r>
            <a:r>
              <a:rPr lang="it-IT" sz="2400" b="0" dirty="0">
                <a:solidFill>
                  <a:schemeClr val="tx2">
                    <a:lumMod val="75000"/>
                  </a:schemeClr>
                </a:solidFill>
              </a:rPr>
              <a:t> </a:t>
            </a:r>
            <a:r>
              <a:rPr lang="it-IT" sz="2400" b="0" dirty="0" err="1">
                <a:solidFill>
                  <a:schemeClr val="tx2">
                    <a:lumMod val="75000"/>
                  </a:schemeClr>
                </a:solidFill>
              </a:rPr>
              <a:t>characterization</a:t>
            </a:r>
            <a:r>
              <a:rPr lang="it-IT" sz="2400" b="0" dirty="0">
                <a:solidFill>
                  <a:schemeClr val="tx2">
                    <a:lumMod val="75000"/>
                  </a:schemeClr>
                </a:solidFill>
              </a:rPr>
              <a:t> </a:t>
            </a:r>
            <a:r>
              <a:rPr lang="it-IT" sz="2400" b="0" dirty="0" err="1">
                <a:solidFill>
                  <a:schemeClr val="tx2">
                    <a:lumMod val="75000"/>
                  </a:schemeClr>
                </a:solidFill>
              </a:rPr>
              <a:t>is</a:t>
            </a:r>
            <a:r>
              <a:rPr lang="it-IT" sz="2400" b="0" dirty="0">
                <a:solidFill>
                  <a:schemeClr val="tx2">
                    <a:lumMod val="75000"/>
                  </a:schemeClr>
                </a:solidFill>
              </a:rPr>
              <a:t> </a:t>
            </a:r>
            <a:r>
              <a:rPr lang="it-IT" sz="2400" b="0" dirty="0" err="1">
                <a:solidFill>
                  <a:schemeClr val="tx2">
                    <a:lumMod val="75000"/>
                  </a:schemeClr>
                </a:solidFill>
              </a:rPr>
              <a:t>fundamental</a:t>
            </a:r>
            <a:r>
              <a:rPr lang="it-IT" sz="2400" b="0" dirty="0">
                <a:solidFill>
                  <a:schemeClr val="tx2">
                    <a:lumMod val="75000"/>
                  </a:schemeClr>
                </a:solidFill>
              </a:rPr>
              <a:t> to: </a:t>
            </a:r>
          </a:p>
          <a:p>
            <a:pPr marL="1447764" lvl="1" indent="-457189">
              <a:spcBef>
                <a:spcPts val="800"/>
              </a:spcBef>
              <a:buClr>
                <a:srgbClr val="C00000"/>
              </a:buClr>
              <a:buFont typeface="Wingdings" panose="05000000000000000000" pitchFamily="2" charset="2"/>
              <a:buChar char="ü"/>
            </a:pPr>
            <a:r>
              <a:rPr lang="it-IT" sz="1900" dirty="0" err="1">
                <a:solidFill>
                  <a:schemeClr val="tx2">
                    <a:lumMod val="75000"/>
                  </a:schemeClr>
                </a:solidFill>
              </a:rPr>
              <a:t>Ensure</a:t>
            </a:r>
            <a:r>
              <a:rPr lang="it-IT" sz="1900" dirty="0">
                <a:solidFill>
                  <a:schemeClr val="tx2">
                    <a:lumMod val="75000"/>
                  </a:schemeClr>
                </a:solidFill>
              </a:rPr>
              <a:t> </a:t>
            </a:r>
            <a:r>
              <a:rPr lang="it-IT" sz="1900" dirty="0" err="1">
                <a:solidFill>
                  <a:schemeClr val="tx2">
                    <a:lumMod val="75000"/>
                  </a:schemeClr>
                </a:solidFill>
              </a:rPr>
              <a:t>sufficient</a:t>
            </a:r>
            <a:r>
              <a:rPr lang="it-IT" sz="1900" dirty="0">
                <a:solidFill>
                  <a:schemeClr val="tx2">
                    <a:lumMod val="75000"/>
                  </a:schemeClr>
                </a:solidFill>
              </a:rPr>
              <a:t> </a:t>
            </a:r>
            <a:r>
              <a:rPr lang="it-IT" sz="1900" dirty="0" err="1">
                <a:solidFill>
                  <a:schemeClr val="tx2">
                    <a:lumMod val="75000"/>
                  </a:schemeClr>
                </a:solidFill>
              </a:rPr>
              <a:t>protection</a:t>
            </a:r>
            <a:r>
              <a:rPr lang="it-IT" sz="1900" dirty="0">
                <a:solidFill>
                  <a:schemeClr val="tx2">
                    <a:lumMod val="75000"/>
                  </a:schemeClr>
                </a:solidFill>
              </a:rPr>
              <a:t> &amp; </a:t>
            </a:r>
            <a:r>
              <a:rPr lang="it-IT" sz="1900" dirty="0" err="1">
                <a:solidFill>
                  <a:schemeClr val="tx2">
                    <a:lumMod val="75000"/>
                  </a:schemeClr>
                </a:solidFill>
              </a:rPr>
              <a:t>demonstrate</a:t>
            </a:r>
            <a:r>
              <a:rPr lang="it-IT" sz="1900" dirty="0">
                <a:solidFill>
                  <a:schemeClr val="tx2">
                    <a:lumMod val="75000"/>
                  </a:schemeClr>
                </a:solidFill>
              </a:rPr>
              <a:t> reliability of </a:t>
            </a:r>
            <a:r>
              <a:rPr lang="it-IT" sz="1900" dirty="0" err="1">
                <a:solidFill>
                  <a:schemeClr val="tx2">
                    <a:lumMod val="75000"/>
                  </a:schemeClr>
                </a:solidFill>
              </a:rPr>
              <a:t>diagnostics</a:t>
            </a:r>
            <a:r>
              <a:rPr lang="it-IT" sz="1900" dirty="0">
                <a:solidFill>
                  <a:schemeClr val="tx2">
                    <a:lumMod val="75000"/>
                  </a:schemeClr>
                </a:solidFill>
              </a:rPr>
              <a:t>, </a:t>
            </a:r>
            <a:r>
              <a:rPr lang="it-IT" sz="1900" dirty="0" err="1">
                <a:solidFill>
                  <a:schemeClr val="tx2">
                    <a:lumMod val="75000"/>
                  </a:schemeClr>
                </a:solidFill>
              </a:rPr>
              <a:t>electronics</a:t>
            </a:r>
            <a:r>
              <a:rPr lang="it-IT" sz="1900" dirty="0">
                <a:solidFill>
                  <a:schemeClr val="tx2">
                    <a:lumMod val="75000"/>
                  </a:schemeClr>
                </a:solidFill>
              </a:rPr>
              <a:t> and </a:t>
            </a:r>
            <a:r>
              <a:rPr lang="it-IT" sz="1900" dirty="0" err="1">
                <a:solidFill>
                  <a:schemeClr val="tx2">
                    <a:lumMod val="75000"/>
                  </a:schemeClr>
                </a:solidFill>
              </a:rPr>
              <a:t>critical</a:t>
            </a:r>
            <a:r>
              <a:rPr lang="it-IT" sz="1900" dirty="0">
                <a:solidFill>
                  <a:schemeClr val="tx2">
                    <a:lumMod val="75000"/>
                  </a:schemeClr>
                </a:solidFill>
              </a:rPr>
              <a:t> systems</a:t>
            </a:r>
          </a:p>
          <a:p>
            <a:pPr marL="1447764" lvl="1" indent="-457189">
              <a:spcBef>
                <a:spcPts val="800"/>
              </a:spcBef>
              <a:buClr>
                <a:srgbClr val="C00000"/>
              </a:buClr>
              <a:buFont typeface="Wingdings" panose="05000000000000000000" pitchFamily="2" charset="2"/>
              <a:buChar char="ü"/>
            </a:pPr>
            <a:r>
              <a:rPr lang="it-IT" sz="1900" dirty="0">
                <a:solidFill>
                  <a:schemeClr val="tx2">
                    <a:lumMod val="75000"/>
                  </a:schemeClr>
                </a:solidFill>
              </a:rPr>
              <a:t>Design and in-situ </a:t>
            </a:r>
            <a:r>
              <a:rPr lang="it-IT" sz="1900" dirty="0" err="1">
                <a:solidFill>
                  <a:schemeClr val="tx2">
                    <a:lumMod val="75000"/>
                  </a:schemeClr>
                </a:solidFill>
              </a:rPr>
              <a:t>calibration</a:t>
            </a:r>
            <a:r>
              <a:rPr lang="it-IT" sz="1900" dirty="0">
                <a:solidFill>
                  <a:schemeClr val="tx2">
                    <a:lumMod val="75000"/>
                  </a:schemeClr>
                </a:solidFill>
              </a:rPr>
              <a:t> of </a:t>
            </a:r>
            <a:r>
              <a:rPr lang="it-IT" sz="1900" dirty="0" err="1">
                <a:solidFill>
                  <a:schemeClr val="tx2">
                    <a:lumMod val="75000"/>
                  </a:schemeClr>
                </a:solidFill>
              </a:rPr>
              <a:t>neutron</a:t>
            </a:r>
            <a:r>
              <a:rPr lang="it-IT" sz="1900" dirty="0">
                <a:solidFill>
                  <a:schemeClr val="tx2">
                    <a:lumMod val="75000"/>
                  </a:schemeClr>
                </a:solidFill>
              </a:rPr>
              <a:t> </a:t>
            </a:r>
            <a:r>
              <a:rPr lang="it-IT" sz="1900" dirty="0" err="1">
                <a:solidFill>
                  <a:schemeClr val="tx2">
                    <a:lumMod val="75000"/>
                  </a:schemeClr>
                </a:solidFill>
              </a:rPr>
              <a:t>diagnostic</a:t>
            </a:r>
            <a:r>
              <a:rPr lang="it-IT" sz="1900" dirty="0">
                <a:solidFill>
                  <a:schemeClr val="tx2">
                    <a:lumMod val="75000"/>
                  </a:schemeClr>
                </a:solidFill>
              </a:rPr>
              <a:t> systems by </a:t>
            </a:r>
            <a:r>
              <a:rPr lang="it-IT" sz="1900" dirty="0" err="1">
                <a:solidFill>
                  <a:schemeClr val="tx2">
                    <a:lumMod val="75000"/>
                  </a:schemeClr>
                </a:solidFill>
              </a:rPr>
              <a:t>ensuring</a:t>
            </a:r>
            <a:r>
              <a:rPr lang="it-IT" sz="1900" dirty="0">
                <a:solidFill>
                  <a:schemeClr val="tx2">
                    <a:lumMod val="75000"/>
                  </a:schemeClr>
                </a:solidFill>
              </a:rPr>
              <a:t> the </a:t>
            </a:r>
            <a:r>
              <a:rPr lang="it-IT" sz="1900" dirty="0" err="1">
                <a:solidFill>
                  <a:schemeClr val="tx2">
                    <a:lumMod val="75000"/>
                  </a:schemeClr>
                </a:solidFill>
              </a:rPr>
              <a:t>requested</a:t>
            </a:r>
            <a:r>
              <a:rPr lang="it-IT" sz="1900" dirty="0">
                <a:solidFill>
                  <a:schemeClr val="tx2">
                    <a:lumMod val="75000"/>
                  </a:schemeClr>
                </a:solidFill>
              </a:rPr>
              <a:t> </a:t>
            </a:r>
            <a:r>
              <a:rPr lang="it-IT" sz="1900" dirty="0" err="1">
                <a:solidFill>
                  <a:schemeClr val="tx2">
                    <a:lumMod val="75000"/>
                  </a:schemeClr>
                </a:solidFill>
              </a:rPr>
              <a:t>accuracy</a:t>
            </a:r>
            <a:endParaRPr lang="it-IT" sz="1900" dirty="0">
              <a:solidFill>
                <a:schemeClr val="tx2">
                  <a:lumMod val="75000"/>
                </a:schemeClr>
              </a:solidFill>
            </a:endParaRPr>
          </a:p>
          <a:p>
            <a:pPr marL="457189" indent="-457189">
              <a:spcBef>
                <a:spcPts val="800"/>
              </a:spcBef>
              <a:buClr>
                <a:srgbClr val="C00000"/>
              </a:buClr>
              <a:buFont typeface="Courier New" panose="02070309020205020404" pitchFamily="49" charset="0"/>
              <a:buChar char="o"/>
            </a:pPr>
            <a:r>
              <a:rPr lang="it-IT" sz="2400" b="0" dirty="0">
                <a:solidFill>
                  <a:schemeClr val="tx2">
                    <a:lumMod val="75000"/>
                  </a:schemeClr>
                </a:solidFill>
              </a:rPr>
              <a:t>The </a:t>
            </a:r>
            <a:r>
              <a:rPr lang="it-IT" sz="2400" b="0" dirty="0" err="1">
                <a:solidFill>
                  <a:schemeClr val="tx2">
                    <a:lumMod val="75000"/>
                  </a:schemeClr>
                </a:solidFill>
              </a:rPr>
              <a:t>radiation</a:t>
            </a:r>
            <a:r>
              <a:rPr lang="it-IT" sz="2400" b="0" dirty="0">
                <a:solidFill>
                  <a:schemeClr val="tx2">
                    <a:lumMod val="75000"/>
                  </a:schemeClr>
                </a:solidFill>
              </a:rPr>
              <a:t> </a:t>
            </a:r>
            <a:r>
              <a:rPr lang="it-IT" sz="2400" b="0" dirty="0" err="1">
                <a:solidFill>
                  <a:schemeClr val="tx2">
                    <a:lumMod val="75000"/>
                  </a:schemeClr>
                </a:solidFill>
              </a:rPr>
              <a:t>field</a:t>
            </a:r>
            <a:r>
              <a:rPr lang="it-IT" sz="2400" b="0" dirty="0">
                <a:solidFill>
                  <a:schemeClr val="tx2">
                    <a:lumMod val="75000"/>
                  </a:schemeClr>
                </a:solidFill>
              </a:rPr>
              <a:t> </a:t>
            </a:r>
            <a:r>
              <a:rPr lang="it-IT" sz="2400" b="0" dirty="0" err="1">
                <a:solidFill>
                  <a:schemeClr val="tx2">
                    <a:lumMod val="75000"/>
                  </a:schemeClr>
                </a:solidFill>
              </a:rPr>
              <a:t>has</a:t>
            </a:r>
            <a:r>
              <a:rPr lang="it-IT" sz="2400" b="0" dirty="0">
                <a:solidFill>
                  <a:schemeClr val="tx2">
                    <a:lumMod val="75000"/>
                  </a:schemeClr>
                </a:solidFill>
              </a:rPr>
              <a:t> a </a:t>
            </a:r>
            <a:r>
              <a:rPr lang="it-IT" sz="2400" i="1" dirty="0">
                <a:solidFill>
                  <a:schemeClr val="tx2">
                    <a:lumMod val="75000"/>
                  </a:schemeClr>
                </a:solidFill>
              </a:rPr>
              <a:t>large </a:t>
            </a:r>
            <a:r>
              <a:rPr lang="it-IT" sz="2400" i="1" dirty="0" err="1">
                <a:solidFill>
                  <a:schemeClr val="tx2">
                    <a:lumMod val="75000"/>
                  </a:schemeClr>
                </a:solidFill>
              </a:rPr>
              <a:t>variability</a:t>
            </a:r>
            <a:r>
              <a:rPr lang="it-IT" sz="2400" i="1" dirty="0">
                <a:solidFill>
                  <a:schemeClr val="tx2">
                    <a:lumMod val="75000"/>
                  </a:schemeClr>
                </a:solidFill>
              </a:rPr>
              <a:t> in </a:t>
            </a:r>
            <a:r>
              <a:rPr lang="it-IT" sz="2400" i="1" dirty="0" err="1">
                <a:solidFill>
                  <a:schemeClr val="tx2">
                    <a:lumMod val="75000"/>
                  </a:schemeClr>
                </a:solidFill>
              </a:rPr>
              <a:t>space</a:t>
            </a:r>
            <a:r>
              <a:rPr lang="it-IT" sz="2400" i="1" dirty="0">
                <a:solidFill>
                  <a:schemeClr val="tx2">
                    <a:lumMod val="75000"/>
                  </a:schemeClr>
                </a:solidFill>
              </a:rPr>
              <a:t>, </a:t>
            </a:r>
            <a:r>
              <a:rPr lang="it-IT" sz="2400" i="1" dirty="0" err="1">
                <a:solidFill>
                  <a:schemeClr val="tx2">
                    <a:lumMod val="75000"/>
                  </a:schemeClr>
                </a:solidFill>
              </a:rPr>
              <a:t>energy</a:t>
            </a:r>
            <a:r>
              <a:rPr lang="it-IT" sz="2400" i="1" dirty="0">
                <a:solidFill>
                  <a:schemeClr val="tx2">
                    <a:lumMod val="75000"/>
                  </a:schemeClr>
                </a:solidFill>
              </a:rPr>
              <a:t>, angle &amp; time </a:t>
            </a:r>
            <a:r>
              <a:rPr lang="it-IT" sz="2400" b="0" dirty="0" err="1">
                <a:solidFill>
                  <a:schemeClr val="tx2">
                    <a:lumMod val="75000"/>
                  </a:schemeClr>
                </a:solidFill>
              </a:rPr>
              <a:t>across</a:t>
            </a:r>
            <a:r>
              <a:rPr lang="it-IT" sz="2400" b="0" dirty="0">
                <a:solidFill>
                  <a:schemeClr val="tx2">
                    <a:lumMod val="75000"/>
                  </a:schemeClr>
                </a:solidFill>
              </a:rPr>
              <a:t> ITER plasma </a:t>
            </a:r>
            <a:r>
              <a:rPr lang="it-IT" sz="2400" b="0" dirty="0" err="1">
                <a:solidFill>
                  <a:schemeClr val="tx2">
                    <a:lumMod val="75000"/>
                  </a:schemeClr>
                </a:solidFill>
              </a:rPr>
              <a:t>operations</a:t>
            </a:r>
            <a:r>
              <a:rPr lang="it-IT" sz="2400" b="0" dirty="0">
                <a:solidFill>
                  <a:schemeClr val="tx2">
                    <a:lumMod val="75000"/>
                  </a:schemeClr>
                </a:solidFill>
              </a:rPr>
              <a:t> and </a:t>
            </a:r>
            <a:r>
              <a:rPr lang="it-IT" sz="2400" b="0" dirty="0" err="1">
                <a:solidFill>
                  <a:schemeClr val="tx2">
                    <a:lumMod val="75000"/>
                  </a:schemeClr>
                </a:solidFill>
              </a:rPr>
              <a:t>several</a:t>
            </a:r>
            <a:r>
              <a:rPr lang="it-IT" sz="2400" b="0" dirty="0">
                <a:solidFill>
                  <a:schemeClr val="tx2">
                    <a:lumMod val="75000"/>
                  </a:schemeClr>
                </a:solidFill>
              </a:rPr>
              <a:t> </a:t>
            </a:r>
            <a:r>
              <a:rPr lang="it-IT" sz="2400" b="0" dirty="0" err="1">
                <a:solidFill>
                  <a:schemeClr val="tx2">
                    <a:lumMod val="75000"/>
                  </a:schemeClr>
                </a:solidFill>
              </a:rPr>
              <a:t>responses</a:t>
            </a:r>
            <a:r>
              <a:rPr lang="it-IT" sz="2400" b="0" dirty="0">
                <a:solidFill>
                  <a:schemeClr val="tx2">
                    <a:lumMod val="75000"/>
                  </a:schemeClr>
                </a:solidFill>
              </a:rPr>
              <a:t>/</a:t>
            </a:r>
            <a:r>
              <a:rPr lang="it-IT" sz="2400" b="0" dirty="0" err="1">
                <a:solidFill>
                  <a:schemeClr val="tx2">
                    <a:lumMod val="75000"/>
                  </a:schemeClr>
                </a:solidFill>
              </a:rPr>
              <a:t>effects</a:t>
            </a:r>
            <a:r>
              <a:rPr lang="it-IT" sz="2400" b="0" dirty="0">
                <a:solidFill>
                  <a:schemeClr val="tx2">
                    <a:lumMod val="75000"/>
                  </a:schemeClr>
                </a:solidFill>
              </a:rPr>
              <a:t> </a:t>
            </a:r>
            <a:r>
              <a:rPr lang="it-IT" sz="2400" b="0" dirty="0" err="1">
                <a:solidFill>
                  <a:schemeClr val="tx2">
                    <a:lumMod val="75000"/>
                  </a:schemeClr>
                </a:solidFill>
              </a:rPr>
              <a:t>depends</a:t>
            </a:r>
            <a:r>
              <a:rPr lang="it-IT" sz="2400" b="0" dirty="0">
                <a:solidFill>
                  <a:schemeClr val="tx2">
                    <a:lumMod val="75000"/>
                  </a:schemeClr>
                </a:solidFill>
              </a:rPr>
              <a:t> on the </a:t>
            </a:r>
            <a:r>
              <a:rPr lang="it-IT" sz="2400" dirty="0" err="1">
                <a:solidFill>
                  <a:schemeClr val="tx2">
                    <a:lumMod val="75000"/>
                  </a:schemeClr>
                </a:solidFill>
              </a:rPr>
              <a:t>energy</a:t>
            </a:r>
            <a:r>
              <a:rPr lang="it-IT" sz="2400" dirty="0">
                <a:solidFill>
                  <a:schemeClr val="tx2">
                    <a:lumMod val="75000"/>
                  </a:schemeClr>
                </a:solidFill>
              </a:rPr>
              <a:t> </a:t>
            </a:r>
            <a:r>
              <a:rPr lang="it-IT" sz="2400" dirty="0" err="1">
                <a:solidFill>
                  <a:schemeClr val="tx2">
                    <a:lumMod val="75000"/>
                  </a:schemeClr>
                </a:solidFill>
              </a:rPr>
              <a:t>spectra</a:t>
            </a:r>
            <a:r>
              <a:rPr lang="it-IT" sz="2400" dirty="0">
                <a:solidFill>
                  <a:schemeClr val="tx2">
                    <a:lumMod val="75000"/>
                  </a:schemeClr>
                </a:solidFill>
              </a:rPr>
              <a:t> </a:t>
            </a:r>
            <a:r>
              <a:rPr lang="it-IT" sz="2400" b="0" dirty="0" err="1">
                <a:solidFill>
                  <a:schemeClr val="tx2">
                    <a:lumMod val="75000"/>
                  </a:schemeClr>
                </a:solidFill>
              </a:rPr>
              <a:t>distribution</a:t>
            </a:r>
            <a:r>
              <a:rPr lang="it-IT" sz="2400" b="0" dirty="0">
                <a:solidFill>
                  <a:schemeClr val="tx2">
                    <a:lumMod val="75000"/>
                  </a:schemeClr>
                </a:solidFill>
              </a:rPr>
              <a:t> </a:t>
            </a:r>
            <a:endParaRPr lang="it-IT" sz="2400" dirty="0">
              <a:solidFill>
                <a:schemeClr val="tx2">
                  <a:lumMod val="75000"/>
                </a:schemeClr>
              </a:solidFill>
            </a:endParaRPr>
          </a:p>
          <a:p>
            <a:pPr marL="457189" indent="-457189">
              <a:spcBef>
                <a:spcPts val="800"/>
              </a:spcBef>
              <a:buClr>
                <a:srgbClr val="C00000"/>
              </a:buClr>
              <a:buFont typeface="Courier New" panose="02070309020205020404" pitchFamily="49" charset="0"/>
              <a:buChar char="o"/>
            </a:pPr>
            <a:r>
              <a:rPr lang="it-IT" sz="2400" b="0" dirty="0">
                <a:solidFill>
                  <a:schemeClr val="tx2">
                    <a:lumMod val="75000"/>
                  </a:schemeClr>
                </a:solidFill>
              </a:rPr>
              <a:t>The </a:t>
            </a:r>
            <a:r>
              <a:rPr lang="it-IT" sz="2400" b="0" dirty="0" err="1">
                <a:solidFill>
                  <a:schemeClr val="tx2">
                    <a:lumMod val="75000"/>
                  </a:schemeClr>
                </a:solidFill>
              </a:rPr>
              <a:t>existing</a:t>
            </a:r>
            <a:r>
              <a:rPr lang="it-IT" sz="2400" b="0" dirty="0">
                <a:solidFill>
                  <a:schemeClr val="tx2">
                    <a:lumMod val="75000"/>
                  </a:schemeClr>
                </a:solidFill>
              </a:rPr>
              <a:t> </a:t>
            </a:r>
            <a:r>
              <a:rPr lang="it-IT" sz="2400" b="0" dirty="0" err="1">
                <a:solidFill>
                  <a:schemeClr val="tx2">
                    <a:lumMod val="75000"/>
                  </a:schemeClr>
                </a:solidFill>
              </a:rPr>
              <a:t>neutron</a:t>
            </a:r>
            <a:r>
              <a:rPr lang="it-IT" sz="2400" b="0" dirty="0">
                <a:solidFill>
                  <a:schemeClr val="tx2">
                    <a:lumMod val="75000"/>
                  </a:schemeClr>
                </a:solidFill>
              </a:rPr>
              <a:t> </a:t>
            </a:r>
            <a:r>
              <a:rPr lang="it-IT" sz="2400" b="0" dirty="0" err="1">
                <a:solidFill>
                  <a:schemeClr val="tx2">
                    <a:lumMod val="75000"/>
                  </a:schemeClr>
                </a:solidFill>
              </a:rPr>
              <a:t>facilities</a:t>
            </a:r>
            <a:r>
              <a:rPr lang="it-IT" sz="2400" b="0" dirty="0">
                <a:solidFill>
                  <a:schemeClr val="tx2">
                    <a:lumMod val="75000"/>
                  </a:schemeClr>
                </a:solidFill>
              </a:rPr>
              <a:t> are </a:t>
            </a:r>
            <a:r>
              <a:rPr lang="it-IT" sz="2400" b="0" dirty="0" err="1">
                <a:solidFill>
                  <a:schemeClr val="tx2">
                    <a:lumMod val="75000"/>
                  </a:schemeClr>
                </a:solidFill>
              </a:rPr>
              <a:t>not</a:t>
            </a:r>
            <a:r>
              <a:rPr lang="it-IT" sz="2400" b="0" dirty="0">
                <a:solidFill>
                  <a:schemeClr val="tx2">
                    <a:lumMod val="75000"/>
                  </a:schemeClr>
                </a:solidFill>
              </a:rPr>
              <a:t> </a:t>
            </a:r>
            <a:r>
              <a:rPr lang="it-IT" sz="2400" b="0" dirty="0" err="1">
                <a:solidFill>
                  <a:schemeClr val="tx2">
                    <a:lumMod val="75000"/>
                  </a:schemeClr>
                </a:solidFill>
              </a:rPr>
              <a:t>able</a:t>
            </a:r>
            <a:r>
              <a:rPr lang="it-IT" sz="2400" b="0" dirty="0">
                <a:solidFill>
                  <a:schemeClr val="tx2">
                    <a:lumMod val="75000"/>
                  </a:schemeClr>
                </a:solidFill>
              </a:rPr>
              <a:t> to </a:t>
            </a:r>
            <a:r>
              <a:rPr lang="it-IT" sz="2400" b="0" dirty="0" err="1">
                <a:solidFill>
                  <a:schemeClr val="tx2">
                    <a:lumMod val="75000"/>
                  </a:schemeClr>
                </a:solidFill>
              </a:rPr>
              <a:t>reproduce</a:t>
            </a:r>
            <a:r>
              <a:rPr lang="it-IT" sz="2400" b="0" dirty="0">
                <a:solidFill>
                  <a:schemeClr val="tx2">
                    <a:lumMod val="75000"/>
                  </a:schemeClr>
                </a:solidFill>
              </a:rPr>
              <a:t> the </a:t>
            </a:r>
            <a:r>
              <a:rPr lang="it-IT" sz="2400" b="0" dirty="0" err="1">
                <a:solidFill>
                  <a:schemeClr val="tx2">
                    <a:lumMod val="75000"/>
                  </a:schemeClr>
                </a:solidFill>
              </a:rPr>
              <a:t>complexity</a:t>
            </a:r>
            <a:r>
              <a:rPr lang="it-IT" sz="2400" b="0" dirty="0">
                <a:solidFill>
                  <a:schemeClr val="tx2">
                    <a:lumMod val="75000"/>
                  </a:schemeClr>
                </a:solidFill>
              </a:rPr>
              <a:t> and </a:t>
            </a:r>
            <a:r>
              <a:rPr lang="it-IT" sz="2400" b="0" dirty="0" err="1">
                <a:solidFill>
                  <a:schemeClr val="tx2">
                    <a:lumMod val="75000"/>
                  </a:schemeClr>
                </a:solidFill>
              </a:rPr>
              <a:t>variability</a:t>
            </a:r>
            <a:r>
              <a:rPr lang="it-IT" sz="2400" b="0" dirty="0">
                <a:solidFill>
                  <a:schemeClr val="tx2">
                    <a:lumMod val="75000"/>
                  </a:schemeClr>
                </a:solidFill>
              </a:rPr>
              <a:t> of the </a:t>
            </a:r>
            <a:r>
              <a:rPr lang="it-IT" sz="2400" b="0" dirty="0" err="1">
                <a:solidFill>
                  <a:schemeClr val="tx2">
                    <a:lumMod val="75000"/>
                  </a:schemeClr>
                </a:solidFill>
              </a:rPr>
              <a:t>energy</a:t>
            </a:r>
            <a:r>
              <a:rPr lang="it-IT" sz="2400" b="0" dirty="0">
                <a:solidFill>
                  <a:schemeClr val="tx2">
                    <a:lumMod val="75000"/>
                  </a:schemeClr>
                </a:solidFill>
              </a:rPr>
              <a:t> </a:t>
            </a:r>
            <a:r>
              <a:rPr lang="it-IT" sz="2400" b="0" dirty="0" err="1">
                <a:solidFill>
                  <a:schemeClr val="tx2">
                    <a:lumMod val="75000"/>
                  </a:schemeClr>
                </a:solidFill>
              </a:rPr>
              <a:t>spectra</a:t>
            </a:r>
            <a:r>
              <a:rPr lang="it-IT" sz="2400" b="0" dirty="0">
                <a:solidFill>
                  <a:schemeClr val="tx2">
                    <a:lumMod val="75000"/>
                  </a:schemeClr>
                </a:solidFill>
              </a:rPr>
              <a:t> in the </a:t>
            </a:r>
            <a:r>
              <a:rPr lang="it-IT" sz="2400" b="0" dirty="0" err="1">
                <a:solidFill>
                  <a:schemeClr val="tx2">
                    <a:lumMod val="75000"/>
                  </a:schemeClr>
                </a:solidFill>
              </a:rPr>
              <a:t>locations</a:t>
            </a:r>
            <a:r>
              <a:rPr lang="it-IT" sz="2400" b="0" dirty="0">
                <a:solidFill>
                  <a:schemeClr val="tx2">
                    <a:lumMod val="75000"/>
                  </a:schemeClr>
                </a:solidFill>
              </a:rPr>
              <a:t> </a:t>
            </a:r>
            <a:r>
              <a:rPr lang="it-IT" sz="2400" b="0" dirty="0" err="1">
                <a:solidFill>
                  <a:schemeClr val="tx2">
                    <a:lumMod val="75000"/>
                  </a:schemeClr>
                </a:solidFill>
              </a:rPr>
              <a:t>where</a:t>
            </a:r>
            <a:r>
              <a:rPr lang="it-IT" sz="2400" b="0" dirty="0">
                <a:solidFill>
                  <a:schemeClr val="tx2">
                    <a:lumMod val="75000"/>
                  </a:schemeClr>
                </a:solidFill>
              </a:rPr>
              <a:t> the </a:t>
            </a:r>
            <a:r>
              <a:rPr lang="it-IT" sz="2400" b="0" dirty="0" err="1">
                <a:solidFill>
                  <a:schemeClr val="tx2">
                    <a:lumMod val="75000"/>
                  </a:schemeClr>
                </a:solidFill>
              </a:rPr>
              <a:t>systems</a:t>
            </a:r>
            <a:r>
              <a:rPr lang="it-IT" sz="2400" b="0" dirty="0">
                <a:solidFill>
                  <a:schemeClr val="tx2">
                    <a:lumMod val="75000"/>
                  </a:schemeClr>
                </a:solidFill>
              </a:rPr>
              <a:t> are </a:t>
            </a:r>
            <a:r>
              <a:rPr lang="it-IT" sz="2400" b="0" dirty="0" err="1">
                <a:solidFill>
                  <a:schemeClr val="tx2">
                    <a:lumMod val="75000"/>
                  </a:schemeClr>
                </a:solidFill>
              </a:rPr>
              <a:t>located</a:t>
            </a:r>
            <a:r>
              <a:rPr lang="it-IT" sz="2400" b="0" dirty="0">
                <a:solidFill>
                  <a:schemeClr val="tx2">
                    <a:lumMod val="75000"/>
                  </a:schemeClr>
                </a:solidFill>
              </a:rPr>
              <a:t> in ITER</a:t>
            </a:r>
            <a:endParaRPr lang="it-IT" sz="2400" dirty="0">
              <a:solidFill>
                <a:schemeClr val="tx2">
                  <a:lumMod val="75000"/>
                </a:schemeClr>
              </a:solidFill>
            </a:endParaRPr>
          </a:p>
          <a:p>
            <a:endParaRPr lang="it-IT" dirty="0">
              <a:solidFill>
                <a:schemeClr val="tx2">
                  <a:lumMod val="75000"/>
                </a:schemeClr>
              </a:solidFill>
            </a:endParaRPr>
          </a:p>
          <a:p>
            <a:endParaRPr lang="it-IT" dirty="0">
              <a:solidFill>
                <a:schemeClr val="tx2">
                  <a:lumMod val="75000"/>
                </a:schemeClr>
              </a:solidFill>
            </a:endParaRPr>
          </a:p>
          <a:p>
            <a:endParaRPr lang="it-IT" dirty="0">
              <a:solidFill>
                <a:schemeClr val="tx2">
                  <a:lumMod val="75000"/>
                </a:schemeClr>
              </a:solidFill>
            </a:endParaRPr>
          </a:p>
          <a:p>
            <a:endParaRPr lang="it-IT" dirty="0">
              <a:solidFill>
                <a:schemeClr val="tx2">
                  <a:lumMod val="75000"/>
                </a:schemeClr>
              </a:solidFill>
            </a:endParaRPr>
          </a:p>
        </p:txBody>
      </p:sp>
      <p:sp>
        <p:nvSpPr>
          <p:cNvPr id="5" name="CasellaDiTesto 4"/>
          <p:cNvSpPr txBox="1"/>
          <p:nvPr/>
        </p:nvSpPr>
        <p:spPr>
          <a:xfrm>
            <a:off x="4585340" y="5718430"/>
            <a:ext cx="3151544" cy="369332"/>
          </a:xfrm>
          <a:prstGeom prst="rect">
            <a:avLst/>
          </a:prstGeom>
        </p:spPr>
        <p:txBody>
          <a:bodyPr vert="horz" wrap="square" lIns="121917" tIns="0" rIns="121917" bIns="0" rtlCol="0" anchor="t">
            <a:spAutoFit/>
          </a:bodyPr>
          <a:lstStyle/>
          <a:p>
            <a:r>
              <a:rPr lang="it-IT" sz="2400" b="1" dirty="0">
                <a:solidFill>
                  <a:srgbClr val="C00000"/>
                </a:solidFill>
              </a:rPr>
              <a:t>GENeuSIS </a:t>
            </a:r>
            <a:r>
              <a:rPr lang="it-IT" sz="2400" b="1" dirty="0" err="1">
                <a:solidFill>
                  <a:srgbClr val="C00000"/>
                </a:solidFill>
              </a:rPr>
              <a:t>project</a:t>
            </a:r>
            <a:endParaRPr lang="it-IT" sz="2400" b="1" dirty="0">
              <a:solidFill>
                <a:srgbClr val="C00000"/>
              </a:solidFill>
              <a:cs typeface="Arial"/>
            </a:endParaRPr>
          </a:p>
        </p:txBody>
      </p:sp>
      <p:sp>
        <p:nvSpPr>
          <p:cNvPr id="8" name="Footer Placeholder 5"/>
          <p:cNvSpPr>
            <a:spLocks noGrp="1"/>
          </p:cNvSpPr>
          <p:nvPr>
            <p:ph type="ftr" sz="quarter" idx="11"/>
          </p:nvPr>
        </p:nvSpPr>
        <p:spPr>
          <a:xfrm>
            <a:off x="5231904" y="6528386"/>
            <a:ext cx="6892580" cy="329614"/>
          </a:xfrm>
          <a:prstGeom prst="rect">
            <a:avLst/>
          </a:prstGeom>
        </p:spPr>
        <p:txBody>
          <a:bodyPr/>
          <a:lstStyle/>
          <a:p>
            <a:pPr algn="r"/>
            <a:r>
              <a:rPr lang="en-GB" dirty="0"/>
              <a:t>Marta Damiano| Fusion Neutronics Meeting Madrid 2025| Page </a:t>
            </a:r>
            <a:fld id="{85E9D519-D9B1-496B-9C82-7CE2C0F28AB0}" type="slidenum">
              <a:rPr lang="en-GB" smtClean="0"/>
              <a:t>2</a:t>
            </a:fld>
            <a:endParaRPr lang="en-GB" dirty="0"/>
          </a:p>
        </p:txBody>
      </p:sp>
      <p:pic>
        <p:nvPicPr>
          <p:cNvPr id="7" name="Picture 10"/>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43772" b="33057"/>
          <a:stretch/>
        </p:blipFill>
        <p:spPr bwMode="auto">
          <a:xfrm>
            <a:off x="191344" y="6048392"/>
            <a:ext cx="850265" cy="33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Arrow: Right 8">
            <a:extLst>
              <a:ext uri="{FF2B5EF4-FFF2-40B4-BE49-F238E27FC236}">
                <a16:creationId xmlns:a16="http://schemas.microsoft.com/office/drawing/2014/main" id="{D02B7293-5D45-D83C-0D9F-436D2F39F91A}"/>
              </a:ext>
            </a:extLst>
          </p:cNvPr>
          <p:cNvSpPr/>
          <p:nvPr/>
        </p:nvSpPr>
        <p:spPr>
          <a:xfrm>
            <a:off x="3830238" y="5640890"/>
            <a:ext cx="689989" cy="524413"/>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766181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a:t>GENeuSIS</a:t>
            </a:r>
            <a:r>
              <a:rPr lang="it-IT" dirty="0"/>
              <a:t> project</a:t>
            </a:r>
          </a:p>
        </p:txBody>
      </p:sp>
      <p:sp>
        <p:nvSpPr>
          <p:cNvPr id="5" name="Segnaposto testo 4"/>
          <p:cNvSpPr>
            <a:spLocks noGrp="1"/>
          </p:cNvSpPr>
          <p:nvPr>
            <p:ph idx="1"/>
          </p:nvPr>
        </p:nvSpPr>
        <p:spPr>
          <a:xfrm>
            <a:off x="3071664" y="994840"/>
            <a:ext cx="8640960" cy="5530504"/>
          </a:xfrm>
        </p:spPr>
        <p:txBody>
          <a:bodyPr/>
          <a:lstStyle/>
          <a:p>
            <a:pPr marL="0" indent="0">
              <a:spcBef>
                <a:spcPts val="0"/>
              </a:spcBef>
              <a:buNone/>
            </a:pPr>
            <a:r>
              <a:rPr lang="it-IT" sz="3700" dirty="0"/>
              <a:t> </a:t>
            </a:r>
            <a:endParaRPr lang="it-IT" sz="2400" dirty="0"/>
          </a:p>
          <a:p>
            <a:pPr marL="0" indent="0">
              <a:spcBef>
                <a:spcPts val="0"/>
              </a:spcBef>
              <a:buNone/>
            </a:pPr>
            <a:r>
              <a:rPr lang="it-IT" dirty="0">
                <a:solidFill>
                  <a:schemeClr val="tx2">
                    <a:lumMod val="75000"/>
                  </a:schemeClr>
                </a:solidFill>
              </a:rPr>
              <a:t>Assembly to be </a:t>
            </a:r>
            <a:r>
              <a:rPr lang="it-IT" dirty="0" err="1">
                <a:solidFill>
                  <a:schemeClr val="tx2">
                    <a:lumMod val="75000"/>
                  </a:schemeClr>
                </a:solidFill>
              </a:rPr>
              <a:t>located</a:t>
            </a:r>
            <a:r>
              <a:rPr lang="it-IT" dirty="0">
                <a:solidFill>
                  <a:schemeClr val="tx2">
                    <a:lumMod val="75000"/>
                  </a:schemeClr>
                </a:solidFill>
              </a:rPr>
              <a:t> in front of DT </a:t>
            </a:r>
            <a:r>
              <a:rPr lang="it-IT" dirty="0" err="1">
                <a:solidFill>
                  <a:schemeClr val="tx2">
                    <a:lumMod val="75000"/>
                  </a:schemeClr>
                </a:solidFill>
              </a:rPr>
              <a:t>neutron</a:t>
            </a:r>
            <a:r>
              <a:rPr lang="it-IT" dirty="0">
                <a:solidFill>
                  <a:schemeClr val="tx2">
                    <a:lumMod val="75000"/>
                  </a:schemeClr>
                </a:solidFill>
              </a:rPr>
              <a:t> generator to </a:t>
            </a:r>
            <a:r>
              <a:rPr lang="it-IT" dirty="0" err="1">
                <a:solidFill>
                  <a:schemeClr val="tx2">
                    <a:lumMod val="75000"/>
                  </a:schemeClr>
                </a:solidFill>
              </a:rPr>
              <a:t>reproduce</a:t>
            </a:r>
            <a:r>
              <a:rPr lang="it-IT" dirty="0">
                <a:solidFill>
                  <a:schemeClr val="tx2">
                    <a:lumMod val="75000"/>
                  </a:schemeClr>
                </a:solidFill>
              </a:rPr>
              <a:t> </a:t>
            </a:r>
            <a:r>
              <a:rPr lang="en-US" dirty="0">
                <a:solidFill>
                  <a:schemeClr val="tx2">
                    <a:lumMod val="75000"/>
                  </a:schemeClr>
                </a:solidFill>
              </a:rPr>
              <a:t>in a proper irradiation region the </a:t>
            </a:r>
            <a:r>
              <a:rPr lang="en-US" b="1" dirty="0">
                <a:solidFill>
                  <a:schemeClr val="tx2">
                    <a:lumMod val="75000"/>
                  </a:schemeClr>
                </a:solidFill>
              </a:rPr>
              <a:t>neutron and gamma energy spectra</a:t>
            </a:r>
            <a:r>
              <a:rPr lang="en-US" dirty="0">
                <a:solidFill>
                  <a:schemeClr val="tx2">
                    <a:lumMod val="75000"/>
                  </a:schemeClr>
                </a:solidFill>
              </a:rPr>
              <a:t> (with embedded gamma sources) expected in the positions in which the components/systems of interest will be installed in ITER</a:t>
            </a:r>
            <a:r>
              <a:rPr lang="en-US" dirty="0"/>
              <a:t>. </a:t>
            </a:r>
            <a:endParaRPr lang="it-IT" b="1" dirty="0"/>
          </a:p>
        </p:txBody>
      </p:sp>
      <p:sp>
        <p:nvSpPr>
          <p:cNvPr id="3" name="Rettangolo 2"/>
          <p:cNvSpPr/>
          <p:nvPr/>
        </p:nvSpPr>
        <p:spPr>
          <a:xfrm>
            <a:off x="4169408" y="3829670"/>
            <a:ext cx="8022593" cy="1070482"/>
          </a:xfrm>
          <a:prstGeom prst="rect">
            <a:avLst/>
          </a:prstGeom>
        </p:spPr>
        <p:txBody>
          <a:bodyPr wrap="square" lIns="121917" tIns="60958" rIns="121917" bIns="60958">
            <a:spAutoFit/>
          </a:bodyPr>
          <a:lstStyle/>
          <a:p>
            <a:pPr marL="380990" indent="-380990">
              <a:lnSpc>
                <a:spcPct val="114000"/>
              </a:lnSpc>
              <a:buClr>
                <a:srgbClr val="C00000"/>
              </a:buClr>
              <a:buFont typeface="Courier New" panose="02070309020205020404" pitchFamily="49" charset="0"/>
              <a:buChar char="o"/>
            </a:pPr>
            <a:r>
              <a:rPr lang="it-IT" b="1" dirty="0" err="1">
                <a:solidFill>
                  <a:schemeClr val="tx2">
                    <a:lumMod val="50000"/>
                  </a:schemeClr>
                </a:solidFill>
                <a:latin typeface="+mj-lt"/>
              </a:rPr>
              <a:t>Neutron</a:t>
            </a:r>
            <a:r>
              <a:rPr lang="it-IT" b="1" dirty="0">
                <a:solidFill>
                  <a:schemeClr val="tx2">
                    <a:lumMod val="50000"/>
                  </a:schemeClr>
                </a:solidFill>
                <a:latin typeface="+mj-lt"/>
              </a:rPr>
              <a:t> </a:t>
            </a:r>
            <a:r>
              <a:rPr lang="it-IT" b="1" dirty="0" err="1">
                <a:solidFill>
                  <a:schemeClr val="tx2">
                    <a:lumMod val="50000"/>
                  </a:schemeClr>
                </a:solidFill>
                <a:latin typeface="+mj-lt"/>
              </a:rPr>
              <a:t>diagnostics</a:t>
            </a:r>
            <a:r>
              <a:rPr lang="it-IT" b="1" dirty="0">
                <a:solidFill>
                  <a:schemeClr val="tx2">
                    <a:lumMod val="50000"/>
                  </a:schemeClr>
                </a:solidFill>
                <a:latin typeface="+mj-lt"/>
              </a:rPr>
              <a:t> </a:t>
            </a:r>
            <a:r>
              <a:rPr lang="it-IT" b="1" dirty="0" err="1">
                <a:solidFill>
                  <a:schemeClr val="tx2">
                    <a:lumMod val="50000"/>
                  </a:schemeClr>
                </a:solidFill>
                <a:latin typeface="+mj-lt"/>
              </a:rPr>
              <a:t>calibration</a:t>
            </a:r>
            <a:r>
              <a:rPr lang="it-IT" b="1" dirty="0">
                <a:solidFill>
                  <a:schemeClr val="tx2">
                    <a:lumMod val="50000"/>
                  </a:schemeClr>
                </a:solidFill>
                <a:latin typeface="+mj-lt"/>
              </a:rPr>
              <a:t> </a:t>
            </a:r>
          </a:p>
          <a:p>
            <a:pPr marL="380990" indent="-380990">
              <a:lnSpc>
                <a:spcPct val="114000"/>
              </a:lnSpc>
              <a:buClr>
                <a:srgbClr val="C00000"/>
              </a:buClr>
              <a:buFont typeface="Courier New" panose="02070309020205020404" pitchFamily="49" charset="0"/>
              <a:buChar char="o"/>
            </a:pPr>
            <a:r>
              <a:rPr lang="it-IT" b="1" dirty="0">
                <a:solidFill>
                  <a:schemeClr val="tx2">
                    <a:lumMod val="50000"/>
                  </a:schemeClr>
                </a:solidFill>
                <a:latin typeface="+mj-lt"/>
              </a:rPr>
              <a:t>Test for </a:t>
            </a:r>
            <a:r>
              <a:rPr lang="it-IT" b="1" dirty="0" err="1">
                <a:solidFill>
                  <a:schemeClr val="tx2">
                    <a:lumMod val="50000"/>
                  </a:schemeClr>
                </a:solidFill>
                <a:latin typeface="+mj-lt"/>
              </a:rPr>
              <a:t>critical</a:t>
            </a:r>
            <a:r>
              <a:rPr lang="it-IT" b="1" dirty="0">
                <a:solidFill>
                  <a:schemeClr val="tx2">
                    <a:lumMod val="50000"/>
                  </a:schemeClr>
                </a:solidFill>
                <a:latin typeface="+mj-lt"/>
              </a:rPr>
              <a:t> </a:t>
            </a:r>
            <a:r>
              <a:rPr lang="it-IT" b="1" dirty="0" err="1">
                <a:solidFill>
                  <a:schemeClr val="tx2">
                    <a:lumMod val="50000"/>
                  </a:schemeClr>
                </a:solidFill>
                <a:latin typeface="+mj-lt"/>
              </a:rPr>
              <a:t>diagnostics</a:t>
            </a:r>
            <a:r>
              <a:rPr lang="it-IT" b="1" dirty="0">
                <a:solidFill>
                  <a:schemeClr val="tx2">
                    <a:lumMod val="50000"/>
                  </a:schemeClr>
                </a:solidFill>
                <a:latin typeface="+mj-lt"/>
              </a:rPr>
              <a:t>/ </a:t>
            </a:r>
            <a:r>
              <a:rPr lang="it-IT" b="1" dirty="0" err="1">
                <a:solidFill>
                  <a:schemeClr val="tx2">
                    <a:lumMod val="50000"/>
                  </a:schemeClr>
                </a:solidFill>
                <a:latin typeface="+mj-lt"/>
              </a:rPr>
              <a:t>systems</a:t>
            </a:r>
            <a:r>
              <a:rPr lang="it-IT" b="1" dirty="0">
                <a:solidFill>
                  <a:schemeClr val="tx2">
                    <a:lumMod val="50000"/>
                  </a:schemeClr>
                </a:solidFill>
                <a:latin typeface="+mj-lt"/>
              </a:rPr>
              <a:t> with </a:t>
            </a:r>
            <a:r>
              <a:rPr lang="it-IT" b="1" dirty="0" err="1">
                <a:solidFill>
                  <a:schemeClr val="tx2">
                    <a:lumMod val="50000"/>
                  </a:schemeClr>
                </a:solidFill>
                <a:latin typeface="+mj-lt"/>
              </a:rPr>
              <a:t>low</a:t>
            </a:r>
            <a:r>
              <a:rPr lang="it-IT" b="1" dirty="0">
                <a:solidFill>
                  <a:schemeClr val="tx2">
                    <a:lumMod val="50000"/>
                  </a:schemeClr>
                </a:solidFill>
                <a:latin typeface="+mj-lt"/>
              </a:rPr>
              <a:t> </a:t>
            </a:r>
            <a:r>
              <a:rPr lang="it-IT" b="1" dirty="0" err="1">
                <a:solidFill>
                  <a:schemeClr val="tx2">
                    <a:lumMod val="50000"/>
                  </a:schemeClr>
                </a:solidFill>
                <a:latin typeface="+mj-lt"/>
              </a:rPr>
              <a:t>radiation</a:t>
            </a:r>
            <a:r>
              <a:rPr lang="it-IT" b="1" dirty="0">
                <a:solidFill>
                  <a:schemeClr val="tx2">
                    <a:lumMod val="50000"/>
                  </a:schemeClr>
                </a:solidFill>
                <a:latin typeface="+mj-lt"/>
              </a:rPr>
              <a:t> </a:t>
            </a:r>
            <a:r>
              <a:rPr lang="it-IT" b="1" dirty="0" err="1">
                <a:solidFill>
                  <a:schemeClr val="tx2">
                    <a:lumMod val="50000"/>
                  </a:schemeClr>
                </a:solidFill>
                <a:latin typeface="+mj-lt"/>
              </a:rPr>
              <a:t>tolerance</a:t>
            </a:r>
            <a:endParaRPr lang="it-IT" b="1" dirty="0">
              <a:solidFill>
                <a:schemeClr val="tx2">
                  <a:lumMod val="50000"/>
                </a:schemeClr>
              </a:solidFill>
              <a:latin typeface="+mj-lt"/>
            </a:endParaRPr>
          </a:p>
          <a:p>
            <a:pPr marL="380990" indent="-380990">
              <a:lnSpc>
                <a:spcPct val="114000"/>
              </a:lnSpc>
              <a:buClr>
                <a:srgbClr val="C00000"/>
              </a:buClr>
              <a:buFont typeface="Courier New" panose="02070309020205020404" pitchFamily="49" charset="0"/>
              <a:buChar char="o"/>
            </a:pPr>
            <a:r>
              <a:rPr lang="it-IT" b="1" u="sng" dirty="0">
                <a:solidFill>
                  <a:schemeClr val="tx2">
                    <a:lumMod val="50000"/>
                  </a:schemeClr>
                </a:solidFill>
                <a:latin typeface="+mj-lt"/>
              </a:rPr>
              <a:t>Single </a:t>
            </a:r>
            <a:r>
              <a:rPr lang="it-IT" b="1" u="sng" dirty="0" err="1">
                <a:solidFill>
                  <a:schemeClr val="tx2">
                    <a:lumMod val="50000"/>
                  </a:schemeClr>
                </a:solidFill>
                <a:latin typeface="+mj-lt"/>
              </a:rPr>
              <a:t>Event</a:t>
            </a:r>
            <a:r>
              <a:rPr lang="it-IT" b="1" u="sng" dirty="0">
                <a:solidFill>
                  <a:schemeClr val="tx2">
                    <a:lumMod val="50000"/>
                  </a:schemeClr>
                </a:solidFill>
                <a:latin typeface="+mj-lt"/>
              </a:rPr>
              <a:t> </a:t>
            </a:r>
            <a:r>
              <a:rPr lang="it-IT" b="1" u="sng" dirty="0" err="1">
                <a:solidFill>
                  <a:schemeClr val="tx2">
                    <a:lumMod val="50000"/>
                  </a:schemeClr>
                </a:solidFill>
                <a:latin typeface="+mj-lt"/>
              </a:rPr>
              <a:t>Effects</a:t>
            </a:r>
            <a:r>
              <a:rPr lang="it-IT" b="1" u="sng" dirty="0">
                <a:solidFill>
                  <a:schemeClr val="tx2">
                    <a:lumMod val="50000"/>
                  </a:schemeClr>
                </a:solidFill>
                <a:latin typeface="+mj-lt"/>
              </a:rPr>
              <a:t> </a:t>
            </a:r>
            <a:r>
              <a:rPr lang="it-IT" b="1" u="sng" dirty="0" err="1">
                <a:solidFill>
                  <a:schemeClr val="tx2">
                    <a:lumMod val="50000"/>
                  </a:schemeClr>
                </a:solidFill>
                <a:latin typeface="+mj-lt"/>
              </a:rPr>
              <a:t>study</a:t>
            </a:r>
            <a:r>
              <a:rPr lang="it-IT" b="1" u="sng" dirty="0">
                <a:solidFill>
                  <a:schemeClr val="tx2">
                    <a:lumMod val="50000"/>
                  </a:schemeClr>
                </a:solidFill>
                <a:latin typeface="+mj-lt"/>
              </a:rPr>
              <a:t> on </a:t>
            </a:r>
            <a:r>
              <a:rPr lang="it-IT" b="1" u="sng" dirty="0" err="1">
                <a:solidFill>
                  <a:schemeClr val="tx2">
                    <a:lumMod val="50000"/>
                  </a:schemeClr>
                </a:solidFill>
                <a:latin typeface="+mj-lt"/>
              </a:rPr>
              <a:t>electronics</a:t>
            </a:r>
            <a:r>
              <a:rPr lang="it-IT" b="1" u="sng" dirty="0">
                <a:solidFill>
                  <a:schemeClr val="tx2">
                    <a:lumMod val="50000"/>
                  </a:schemeClr>
                </a:solidFill>
                <a:latin typeface="+mj-lt"/>
              </a:rPr>
              <a:t> </a:t>
            </a:r>
          </a:p>
        </p:txBody>
      </p:sp>
      <p:sp>
        <p:nvSpPr>
          <p:cNvPr id="4" name="Freccia a destra 3"/>
          <p:cNvSpPr/>
          <p:nvPr/>
        </p:nvSpPr>
        <p:spPr>
          <a:xfrm>
            <a:off x="3579870" y="3829670"/>
            <a:ext cx="521817" cy="672999"/>
          </a:xfrm>
          <a:prstGeom prst="rightArrow">
            <a:avLst/>
          </a:prstGeom>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it-IT">
              <a:latin typeface="Titillium"/>
            </a:endParaRPr>
          </a:p>
        </p:txBody>
      </p:sp>
      <p:sp>
        <p:nvSpPr>
          <p:cNvPr id="11" name="Rettangolo 10"/>
          <p:cNvSpPr/>
          <p:nvPr/>
        </p:nvSpPr>
        <p:spPr>
          <a:xfrm>
            <a:off x="4076395" y="788267"/>
            <a:ext cx="6817767" cy="520138"/>
          </a:xfrm>
          <a:prstGeom prst="rect">
            <a:avLst/>
          </a:prstGeom>
        </p:spPr>
        <p:txBody>
          <a:bodyPr wrap="square" lIns="121917" tIns="60958" rIns="121917" bIns="60958">
            <a:spAutoFit/>
          </a:bodyPr>
          <a:lstStyle/>
          <a:p>
            <a:pPr>
              <a:lnSpc>
                <a:spcPct val="114000"/>
              </a:lnSpc>
              <a:buClr>
                <a:srgbClr val="C00000"/>
              </a:buClr>
            </a:pPr>
            <a:r>
              <a:rPr lang="en-US" sz="2400" b="1" dirty="0">
                <a:solidFill>
                  <a:srgbClr val="C00000"/>
                </a:solidFill>
                <a:latin typeface="Titillium"/>
              </a:rPr>
              <a:t>A Novel concept of neutron test bed facility</a:t>
            </a:r>
            <a:endParaRPr lang="it-IT" sz="2400" b="1" dirty="0">
              <a:solidFill>
                <a:srgbClr val="C00000"/>
              </a:solidFill>
              <a:latin typeface="Titillium"/>
            </a:endParaRPr>
          </a:p>
        </p:txBody>
      </p:sp>
      <p:sp>
        <p:nvSpPr>
          <p:cNvPr id="6" name="CasellaDiTesto 5"/>
          <p:cNvSpPr txBox="1"/>
          <p:nvPr/>
        </p:nvSpPr>
        <p:spPr>
          <a:xfrm>
            <a:off x="0" y="5517232"/>
            <a:ext cx="9336360" cy="615553"/>
          </a:xfrm>
          <a:prstGeom prst="rect">
            <a:avLst/>
          </a:prstGeom>
        </p:spPr>
        <p:txBody>
          <a:bodyPr vert="horz" wrap="square" lIns="121917" tIns="0" rIns="121917" bIns="0" rtlCol="0">
            <a:spAutoFit/>
          </a:bodyPr>
          <a:lstStyle/>
          <a:p>
            <a:pPr>
              <a:spcBef>
                <a:spcPts val="800"/>
              </a:spcBef>
              <a:spcAft>
                <a:spcPts val="800"/>
              </a:spcAft>
              <a:buClr>
                <a:srgbClr val="C00000"/>
              </a:buClr>
            </a:pPr>
            <a:r>
              <a:rPr lang="en-US" sz="2000" dirty="0">
                <a:solidFill>
                  <a:srgbClr val="002060"/>
                </a:solidFill>
                <a:latin typeface="+mj-lt"/>
              </a:rPr>
              <a:t>Recent studies focused to reproduce some ITER relevant neutron energy spectra using the 14 MeV neutrons produced at the </a:t>
            </a:r>
            <a:r>
              <a:rPr lang="en-US" sz="2000" b="1" dirty="0">
                <a:solidFill>
                  <a:srgbClr val="002060"/>
                </a:solidFill>
                <a:latin typeface="+mj-lt"/>
              </a:rPr>
              <a:t>Frascati Neutron Generator (FNG)</a:t>
            </a:r>
            <a:r>
              <a:rPr lang="en-US" sz="2000" dirty="0">
                <a:solidFill>
                  <a:srgbClr val="002060"/>
                </a:solidFill>
                <a:latin typeface="+mj-lt"/>
              </a:rPr>
              <a:t>. </a:t>
            </a:r>
            <a:endParaRPr lang="it-IT" sz="2000" dirty="0">
              <a:solidFill>
                <a:srgbClr val="002060"/>
              </a:solidFill>
              <a:latin typeface="+mj-lt"/>
            </a:endParaRPr>
          </a:p>
        </p:txBody>
      </p:sp>
      <p:sp>
        <p:nvSpPr>
          <p:cNvPr id="14" name="Titolo 1"/>
          <p:cNvSpPr txBox="1">
            <a:spLocks/>
          </p:cNvSpPr>
          <p:nvPr/>
        </p:nvSpPr>
        <p:spPr bwMode="auto">
          <a:xfrm>
            <a:off x="115907" y="1169167"/>
            <a:ext cx="2657775" cy="492443"/>
          </a:xfrm>
          <a:prstGeom prst="rect">
            <a:avLst/>
          </a:prstGeom>
          <a:solidFill>
            <a:schemeClr val="accent1">
              <a:lumMod val="50000"/>
            </a:schemeClr>
          </a:solidFill>
          <a:ln>
            <a:solidFill>
              <a:schemeClr val="tx2">
                <a:lumMod val="50000"/>
              </a:schemeClr>
            </a:solidFill>
          </a:ln>
        </p:spPr>
        <p:txBody>
          <a:bodyPr vert="horz" wrap="square" lIns="121917" tIns="0" rIns="121917" bIns="0" numCol="1" anchor="ctr" anchorCtr="0" compatLnSpc="1">
            <a:prstTxWarp prst="textNoShape">
              <a:avLst/>
            </a:prstTxWarp>
            <a:spAutoFit/>
          </a:bodyPr>
          <a:lstStyle>
            <a:lvl1pPr algn="l" defTabSz="457200" rtl="0" fontAlgn="base">
              <a:spcBef>
                <a:spcPct val="0"/>
              </a:spcBef>
              <a:spcAft>
                <a:spcPct val="0"/>
              </a:spcAft>
              <a:defRPr sz="2600" b="1" kern="1200">
                <a:solidFill>
                  <a:srgbClr val="FFFFFF"/>
                </a:solidFill>
                <a:latin typeface="Arial" panose="020B0604020202020204" pitchFamily="34" charset="0"/>
                <a:ea typeface="+mj-ea"/>
                <a:cs typeface="+mj-cs"/>
              </a:defRPr>
            </a:lvl1pPr>
            <a:lvl2pPr algn="l" defTabSz="457200" rtl="0" fontAlgn="base">
              <a:spcBef>
                <a:spcPct val="0"/>
              </a:spcBef>
              <a:spcAft>
                <a:spcPct val="0"/>
              </a:spcAft>
              <a:defRPr sz="2600" b="1">
                <a:solidFill>
                  <a:schemeClr val="tx1"/>
                </a:solidFill>
                <a:latin typeface="Arial" pitchFamily="34" charset="0"/>
              </a:defRPr>
            </a:lvl2pPr>
            <a:lvl3pPr algn="l" defTabSz="457200" rtl="0" fontAlgn="base">
              <a:spcBef>
                <a:spcPct val="0"/>
              </a:spcBef>
              <a:spcAft>
                <a:spcPct val="0"/>
              </a:spcAft>
              <a:defRPr sz="2600" b="1">
                <a:solidFill>
                  <a:schemeClr val="tx1"/>
                </a:solidFill>
                <a:latin typeface="Arial" pitchFamily="34" charset="0"/>
              </a:defRPr>
            </a:lvl3pPr>
            <a:lvl4pPr algn="l" defTabSz="457200" rtl="0" fontAlgn="base">
              <a:spcBef>
                <a:spcPct val="0"/>
              </a:spcBef>
              <a:spcAft>
                <a:spcPct val="0"/>
              </a:spcAft>
              <a:defRPr sz="2600" b="1">
                <a:solidFill>
                  <a:schemeClr val="tx1"/>
                </a:solidFill>
                <a:latin typeface="Arial" pitchFamily="34" charset="0"/>
              </a:defRPr>
            </a:lvl4pPr>
            <a:lvl5pPr algn="l" defTabSz="457200" rtl="0" fontAlgn="base">
              <a:spcBef>
                <a:spcPct val="0"/>
              </a:spcBef>
              <a:spcAft>
                <a:spcPct val="0"/>
              </a:spcAft>
              <a:defRPr sz="2600" b="1">
                <a:solidFill>
                  <a:schemeClr val="tx1"/>
                </a:solidFill>
                <a:latin typeface="Arial" pitchFamily="34" charset="0"/>
              </a:defRPr>
            </a:lvl5pPr>
            <a:lvl6pPr marL="457200" algn="l" defTabSz="457200" rtl="0" fontAlgn="base">
              <a:spcBef>
                <a:spcPct val="0"/>
              </a:spcBef>
              <a:spcAft>
                <a:spcPct val="0"/>
              </a:spcAft>
              <a:defRPr sz="2600" b="1">
                <a:solidFill>
                  <a:schemeClr val="tx1"/>
                </a:solidFill>
                <a:latin typeface="Arial" pitchFamily="34" charset="0"/>
              </a:defRPr>
            </a:lvl6pPr>
            <a:lvl7pPr marL="914400" algn="l" defTabSz="457200" rtl="0" fontAlgn="base">
              <a:spcBef>
                <a:spcPct val="0"/>
              </a:spcBef>
              <a:spcAft>
                <a:spcPct val="0"/>
              </a:spcAft>
              <a:defRPr sz="2600" b="1">
                <a:solidFill>
                  <a:schemeClr val="tx1"/>
                </a:solidFill>
                <a:latin typeface="Arial" pitchFamily="34" charset="0"/>
              </a:defRPr>
            </a:lvl7pPr>
            <a:lvl8pPr marL="1371600" algn="l" defTabSz="457200" rtl="0" fontAlgn="base">
              <a:spcBef>
                <a:spcPct val="0"/>
              </a:spcBef>
              <a:spcAft>
                <a:spcPct val="0"/>
              </a:spcAft>
              <a:defRPr sz="2600" b="1">
                <a:solidFill>
                  <a:schemeClr val="tx1"/>
                </a:solidFill>
                <a:latin typeface="Arial" pitchFamily="34" charset="0"/>
              </a:defRPr>
            </a:lvl8pPr>
            <a:lvl9pPr marL="1828800" algn="l" defTabSz="457200" rtl="0" fontAlgn="base">
              <a:spcBef>
                <a:spcPct val="0"/>
              </a:spcBef>
              <a:spcAft>
                <a:spcPct val="0"/>
              </a:spcAft>
              <a:defRPr sz="2600" b="1">
                <a:solidFill>
                  <a:schemeClr val="tx1"/>
                </a:solidFill>
                <a:latin typeface="Arial" pitchFamily="34" charset="0"/>
              </a:defRPr>
            </a:lvl9pPr>
          </a:lstStyle>
          <a:p>
            <a:r>
              <a:rPr lang="it-IT" sz="3200" err="1">
                <a:solidFill>
                  <a:schemeClr val="bg1">
                    <a:lumMod val="95000"/>
                  </a:schemeClr>
                </a:solidFill>
                <a:latin typeface="+mn-lt"/>
                <a:ea typeface="Verdana" panose="020B0604030504040204" pitchFamily="34" charset="0"/>
              </a:rPr>
              <a:t>GENeuSIS</a:t>
            </a:r>
            <a:endParaRPr lang="it-IT" sz="3200">
              <a:solidFill>
                <a:schemeClr val="bg1">
                  <a:lumMod val="95000"/>
                </a:schemeClr>
              </a:solidFill>
              <a:latin typeface="+mn-lt"/>
              <a:ea typeface="Verdana" panose="020B0604030504040204" pitchFamily="34" charset="0"/>
            </a:endParaRPr>
          </a:p>
        </p:txBody>
      </p:sp>
      <p:sp>
        <p:nvSpPr>
          <p:cNvPr id="15" name="Sottotitolo 2"/>
          <p:cNvSpPr txBox="1">
            <a:spLocks/>
          </p:cNvSpPr>
          <p:nvPr/>
        </p:nvSpPr>
        <p:spPr>
          <a:xfrm>
            <a:off x="115907" y="1809382"/>
            <a:ext cx="2769336" cy="3597119"/>
          </a:xfrm>
          <a:prstGeom prst="rect">
            <a:avLst/>
          </a:prstGeom>
          <a:solidFill>
            <a:schemeClr val="accent1">
              <a:lumMod val="50000"/>
            </a:schemeClr>
          </a:solidFill>
        </p:spPr>
        <p:txBody>
          <a:bodyPr lIns="121917" tIns="60958" rIns="121917" bIns="60958">
            <a:noAutofit/>
          </a:bodyPr>
          <a:lstStyle>
            <a:lvl1pPr marL="342900" indent="-342900" algn="l" defTabSz="457200" rtl="0" fontAlgn="base">
              <a:spcBef>
                <a:spcPct val="20000"/>
              </a:spcBef>
              <a:spcAft>
                <a:spcPct val="0"/>
              </a:spcAft>
              <a:buFont typeface="Arial" pitchFamily="34" charset="0"/>
              <a:buChar char="•"/>
              <a:defRPr sz="2000" kern="1200">
                <a:solidFill>
                  <a:schemeClr val="tx1"/>
                </a:solidFill>
                <a:latin typeface="Arial" panose="020B0604020202020204" pitchFamily="34" charset="0"/>
                <a:ea typeface="+mn-ea"/>
                <a:cs typeface="+mn-cs"/>
              </a:defRPr>
            </a:lvl1pPr>
            <a:lvl2pPr marL="742950" indent="-285750" algn="l" defTabSz="457200" rtl="0" fontAlgn="base">
              <a:spcBef>
                <a:spcPct val="20000"/>
              </a:spcBef>
              <a:spcAft>
                <a:spcPct val="0"/>
              </a:spcAft>
              <a:buFont typeface="Arial" pitchFamily="34" charset="0"/>
              <a:buChar char="–"/>
              <a:defRPr sz="2000" kern="1200">
                <a:solidFill>
                  <a:schemeClr val="tx1"/>
                </a:solidFill>
                <a:latin typeface="Arial" panose="020B0604020202020204" pitchFamily="34" charset="0"/>
                <a:ea typeface="+mn-ea"/>
                <a:cs typeface="+mn-cs"/>
              </a:defRPr>
            </a:lvl2pPr>
            <a:lvl3pPr marL="1143000" indent="-228600" algn="l" defTabSz="457200" rtl="0" fontAlgn="base">
              <a:spcBef>
                <a:spcPct val="20000"/>
              </a:spcBef>
              <a:spcAft>
                <a:spcPct val="0"/>
              </a:spcAft>
              <a:buFont typeface="Arial" pitchFamily="34" charset="0"/>
              <a:buChar char="•"/>
              <a:defRPr sz="2000" kern="1200">
                <a:solidFill>
                  <a:schemeClr val="tx1"/>
                </a:solidFill>
                <a:latin typeface="Arial" panose="020B0604020202020204" pitchFamily="34" charset="0"/>
                <a:ea typeface="+mn-ea"/>
                <a:cs typeface="+mn-cs"/>
              </a:defRPr>
            </a:lvl3pPr>
            <a:lvl4pPr marL="1600200" indent="-228600" algn="l" defTabSz="457200" rtl="0" fontAlgn="base">
              <a:spcBef>
                <a:spcPct val="20000"/>
              </a:spcBef>
              <a:spcAft>
                <a:spcPct val="0"/>
              </a:spcAft>
              <a:buFont typeface="Arial" pitchFamily="34" charset="0"/>
              <a:buChar char="–"/>
              <a:defRPr sz="2000" kern="1200">
                <a:solidFill>
                  <a:schemeClr val="tx1"/>
                </a:solidFill>
                <a:latin typeface="Arial" panose="020B0604020202020204" pitchFamily="34" charset="0"/>
                <a:ea typeface="+mn-ea"/>
                <a:cs typeface="+mn-cs"/>
              </a:defRPr>
            </a:lvl4pPr>
            <a:lvl5pPr marL="2057400" indent="-228600" algn="l" defTabSz="457200" rtl="0" fontAlgn="base">
              <a:spcBef>
                <a:spcPct val="20000"/>
              </a:spcBef>
              <a:spcAft>
                <a:spcPct val="0"/>
              </a:spcAft>
              <a:buFont typeface="Arial" pitchFamily="34" charset="0"/>
              <a:buChar char="»"/>
              <a:defRPr sz="200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200" b="1" dirty="0">
                <a:solidFill>
                  <a:srgbClr val="C00000"/>
                </a:solidFill>
                <a:latin typeface="+mn-lt"/>
              </a:rPr>
              <a:t>G</a:t>
            </a:r>
            <a:r>
              <a:rPr lang="it-IT" sz="3200" dirty="0">
                <a:solidFill>
                  <a:schemeClr val="bg1">
                    <a:lumMod val="95000"/>
                  </a:schemeClr>
                </a:solidFill>
                <a:latin typeface="+mn-lt"/>
              </a:rPr>
              <a:t>eneral</a:t>
            </a:r>
          </a:p>
          <a:p>
            <a:pPr marL="0" indent="0">
              <a:buNone/>
            </a:pPr>
            <a:r>
              <a:rPr lang="it-IT" sz="3200" b="1" dirty="0" err="1">
                <a:solidFill>
                  <a:srgbClr val="C00000"/>
                </a:solidFill>
                <a:latin typeface="+mn-lt"/>
              </a:rPr>
              <a:t>E</a:t>
            </a:r>
            <a:r>
              <a:rPr lang="it-IT" sz="3200" dirty="0" err="1">
                <a:solidFill>
                  <a:schemeClr val="bg1">
                    <a:lumMod val="95000"/>
                  </a:schemeClr>
                </a:solidFill>
                <a:latin typeface="+mn-lt"/>
              </a:rPr>
              <a:t>xperimental</a:t>
            </a:r>
            <a:endParaRPr lang="it-IT" sz="3200" dirty="0">
              <a:solidFill>
                <a:schemeClr val="bg1">
                  <a:lumMod val="95000"/>
                </a:schemeClr>
              </a:solidFill>
              <a:latin typeface="+mn-lt"/>
            </a:endParaRPr>
          </a:p>
          <a:p>
            <a:pPr marL="0" indent="0">
              <a:buNone/>
            </a:pPr>
            <a:r>
              <a:rPr lang="it-IT" sz="3200" b="1" dirty="0" err="1">
                <a:solidFill>
                  <a:srgbClr val="C00000"/>
                </a:solidFill>
                <a:latin typeface="+mn-lt"/>
              </a:rPr>
              <a:t>Neu</a:t>
            </a:r>
            <a:r>
              <a:rPr lang="it-IT" sz="3200" dirty="0" err="1">
                <a:solidFill>
                  <a:schemeClr val="bg1">
                    <a:lumMod val="95000"/>
                  </a:schemeClr>
                </a:solidFill>
                <a:latin typeface="+mn-lt"/>
              </a:rPr>
              <a:t>tron</a:t>
            </a:r>
            <a:endParaRPr lang="it-IT" sz="3200" dirty="0">
              <a:solidFill>
                <a:schemeClr val="bg1">
                  <a:lumMod val="95000"/>
                </a:schemeClr>
              </a:solidFill>
              <a:latin typeface="+mn-lt"/>
            </a:endParaRPr>
          </a:p>
          <a:p>
            <a:pPr marL="0" indent="0">
              <a:buNone/>
            </a:pPr>
            <a:r>
              <a:rPr lang="it-IT" sz="3200" b="1" dirty="0">
                <a:solidFill>
                  <a:srgbClr val="C00000"/>
                </a:solidFill>
                <a:latin typeface="+mn-lt"/>
              </a:rPr>
              <a:t>S</a:t>
            </a:r>
            <a:r>
              <a:rPr lang="it-IT" sz="3200" dirty="0">
                <a:solidFill>
                  <a:schemeClr val="bg1">
                    <a:lumMod val="95000"/>
                  </a:schemeClr>
                </a:solidFill>
                <a:latin typeface="+mn-lt"/>
              </a:rPr>
              <a:t>ystems</a:t>
            </a:r>
          </a:p>
          <a:p>
            <a:pPr marL="0" indent="0">
              <a:buNone/>
            </a:pPr>
            <a:r>
              <a:rPr lang="it-IT" sz="3200" b="1" dirty="0" err="1">
                <a:solidFill>
                  <a:srgbClr val="C00000"/>
                </a:solidFill>
                <a:latin typeface="+mn-lt"/>
              </a:rPr>
              <a:t>I</a:t>
            </a:r>
            <a:r>
              <a:rPr lang="it-IT" sz="3200" dirty="0" err="1">
                <a:solidFill>
                  <a:schemeClr val="bg1">
                    <a:lumMod val="95000"/>
                  </a:schemeClr>
                </a:solidFill>
                <a:latin typeface="+mn-lt"/>
              </a:rPr>
              <a:t>rradiation</a:t>
            </a:r>
            <a:r>
              <a:rPr lang="it-IT" sz="3200" dirty="0">
                <a:solidFill>
                  <a:schemeClr val="bg1">
                    <a:lumMod val="95000"/>
                  </a:schemeClr>
                </a:solidFill>
                <a:latin typeface="+mn-lt"/>
              </a:rPr>
              <a:t> </a:t>
            </a:r>
          </a:p>
          <a:p>
            <a:pPr marL="0" indent="0">
              <a:buNone/>
            </a:pPr>
            <a:r>
              <a:rPr lang="it-IT" sz="3200" b="1" dirty="0">
                <a:solidFill>
                  <a:srgbClr val="C00000"/>
                </a:solidFill>
                <a:latin typeface="+mn-lt"/>
              </a:rPr>
              <a:t>S</a:t>
            </a:r>
            <a:r>
              <a:rPr lang="it-IT" sz="3200" dirty="0">
                <a:solidFill>
                  <a:schemeClr val="bg1">
                    <a:lumMod val="95000"/>
                  </a:schemeClr>
                </a:solidFill>
                <a:latin typeface="+mn-lt"/>
              </a:rPr>
              <a:t>tation</a:t>
            </a:r>
          </a:p>
        </p:txBody>
      </p:sp>
      <p:pic>
        <p:nvPicPr>
          <p:cNvPr id="12" name="Picture 13" descr="C:\Users\cbarbee\Downloads\IMG_3709.JPG">
            <a:extLst>
              <a:ext uri="{FF2B5EF4-FFF2-40B4-BE49-F238E27FC236}">
                <a16:creationId xmlns:a16="http://schemas.microsoft.com/office/drawing/2014/main" id="{E3B5D3E6-B2A2-A64E-9503-774934D2B2C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07293" y="4644857"/>
            <a:ext cx="2405435" cy="1803827"/>
          </a:xfrm>
          <a:prstGeom prst="roundRect">
            <a:avLst>
              <a:gd name="adj" fmla="val 8172"/>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utoShape 2" descr="https://euc-powerpoint.officeapps.live.com/pods/GetClipboardImage.ashx?Id=72363dc2-4c22-4150-b232-b301aeb657eb&amp;DC=GEU8&amp;pkey=51f1d4b8-a8b0-4602-b633-e4735740de75&amp;wdwaccluster=GEU8"/>
          <p:cNvSpPr>
            <a:spLocks noChangeAspect="1" noChangeArrowheads="1"/>
          </p:cNvSpPr>
          <p:nvPr/>
        </p:nvSpPr>
        <p:spPr bwMode="auto">
          <a:xfrm>
            <a:off x="2190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8" name="AutoShape 4" descr="https://euc-powerpoint.officeapps.live.com/pods/GetClipboardImage.ashx?Id=72363dc2-4c22-4150-b232-b301aeb657eb&amp;DC=GEU8&amp;pkey=51f1d4b8-a8b0-4602-b633-e4735740de75&amp;wdwaccluster=GEU8"/>
          <p:cNvSpPr>
            <a:spLocks noChangeAspect="1" noChangeArrowheads="1"/>
          </p:cNvSpPr>
          <p:nvPr/>
        </p:nvSpPr>
        <p:spPr bwMode="auto">
          <a:xfrm>
            <a:off x="3714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17" name="Picture 1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3772" b="33057"/>
          <a:stretch/>
        </p:blipFill>
        <p:spPr bwMode="auto">
          <a:xfrm>
            <a:off x="191344" y="6048392"/>
            <a:ext cx="850265" cy="33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asellaDiTesto 8"/>
          <p:cNvSpPr txBox="1"/>
          <p:nvPr/>
        </p:nvSpPr>
        <p:spPr>
          <a:xfrm>
            <a:off x="1343472" y="6193389"/>
            <a:ext cx="8208912" cy="276999"/>
          </a:xfrm>
          <a:prstGeom prst="rect">
            <a:avLst/>
          </a:prstGeom>
          <a:noFill/>
        </p:spPr>
        <p:txBody>
          <a:bodyPr wrap="square" rtlCol="0">
            <a:spAutoFit/>
          </a:bodyPr>
          <a:lstStyle/>
          <a:p>
            <a:r>
              <a:rPr lang="it-IT" sz="1200" i="1" dirty="0"/>
              <a:t>R. Villari ITPA </a:t>
            </a:r>
            <a:r>
              <a:rPr lang="it-IT" sz="1200" i="1" dirty="0" err="1"/>
              <a:t>Diagnostics</a:t>
            </a:r>
            <a:r>
              <a:rPr lang="it-IT" sz="1200" i="1" dirty="0"/>
              <a:t> -43</a:t>
            </a:r>
            <a:r>
              <a:rPr lang="it-IT" sz="1200" i="1" baseline="30000" dirty="0"/>
              <a:t>rd</a:t>
            </a:r>
            <a:r>
              <a:rPr lang="it-IT" sz="1200" i="1" dirty="0"/>
              <a:t> </a:t>
            </a:r>
            <a:r>
              <a:rPr lang="en-US" sz="1200" i="1" dirty="0"/>
              <a:t>ITPA Diagnostics ​May 2023, Eindhoven</a:t>
            </a:r>
            <a:endParaRPr lang="it-IT" sz="1200" i="1" dirty="0"/>
          </a:p>
        </p:txBody>
      </p:sp>
      <p:sp>
        <p:nvSpPr>
          <p:cNvPr id="13" name="Footer Placeholder 5">
            <a:extLst>
              <a:ext uri="{FF2B5EF4-FFF2-40B4-BE49-F238E27FC236}">
                <a16:creationId xmlns:a16="http://schemas.microsoft.com/office/drawing/2014/main" id="{CA692526-1140-903B-E35F-D94C4643E2D3}"/>
              </a:ext>
            </a:extLst>
          </p:cNvPr>
          <p:cNvSpPr txBox="1">
            <a:spLocks/>
          </p:cNvSpPr>
          <p:nvPr/>
        </p:nvSpPr>
        <p:spPr>
          <a:xfrm>
            <a:off x="5299420" y="6585058"/>
            <a:ext cx="6892580" cy="329614"/>
          </a:xfrm>
          <a:prstGeom prst="rect">
            <a:avLst/>
          </a:prstGeom>
        </p:spPr>
        <p:txBody>
          <a:bodyPr anchor="t"/>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a:t>Marta Damiano| Fusion Neutronics Meeting Madrid 2025| Page </a:t>
            </a:r>
            <a:fld id="{85E9D519-D9B1-496B-9C82-7CE2C0F28AB0}" type="slidenum">
              <a:rPr lang="en-GB" smtClean="0"/>
              <a:pPr algn="r"/>
              <a:t>3</a:t>
            </a:fld>
            <a:endParaRPr lang="en-GB" dirty="0"/>
          </a:p>
        </p:txBody>
      </p:sp>
    </p:spTree>
    <p:extLst>
      <p:ext uri="{BB962C8B-B14F-4D97-AF65-F5344CB8AC3E}">
        <p14:creationId xmlns:p14="http://schemas.microsoft.com/office/powerpoint/2010/main" val="3773103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err="1"/>
              <a:t>GENeuSIS</a:t>
            </a:r>
            <a:r>
              <a:rPr lang="it-IT"/>
              <a:t> Design </a:t>
            </a:r>
            <a:r>
              <a:rPr lang="it-IT" err="1"/>
              <a:t>requirements</a:t>
            </a:r>
            <a:r>
              <a:rPr lang="it-IT"/>
              <a:t> &amp; </a:t>
            </a:r>
            <a:r>
              <a:rPr lang="it-IT" err="1"/>
              <a:t>features</a:t>
            </a:r>
            <a:endParaRPr lang="it-IT"/>
          </a:p>
        </p:txBody>
      </p:sp>
      <p:sp>
        <p:nvSpPr>
          <p:cNvPr id="5" name="Segnaposto testo 4"/>
          <p:cNvSpPr>
            <a:spLocks noGrp="1"/>
          </p:cNvSpPr>
          <p:nvPr>
            <p:ph idx="1"/>
          </p:nvPr>
        </p:nvSpPr>
        <p:spPr>
          <a:xfrm>
            <a:off x="191344" y="692696"/>
            <a:ext cx="11860956" cy="7001913"/>
          </a:xfrm>
        </p:spPr>
        <p:txBody>
          <a:bodyPr vert="horz" wrap="square" lIns="121917" tIns="60958" rIns="121917" bIns="60958" rtlCol="0" anchor="t">
            <a:spAutoFit/>
          </a:bodyPr>
          <a:lstStyle/>
          <a:p>
            <a:pPr>
              <a:buClr>
                <a:srgbClr val="C00000"/>
              </a:buClr>
              <a:buFont typeface="Courier New" panose="02070309020205020404" pitchFamily="49" charset="0"/>
              <a:buChar char="o"/>
            </a:pPr>
            <a:r>
              <a:rPr lang="it-IT" sz="2700" b="1" dirty="0">
                <a:solidFill>
                  <a:schemeClr val="tx2">
                    <a:lumMod val="75000"/>
                  </a:schemeClr>
                </a:solidFill>
              </a:rPr>
              <a:t>Modular</a:t>
            </a:r>
          </a:p>
          <a:p>
            <a:pPr marL="0" indent="0">
              <a:buClr>
                <a:srgbClr val="C00000"/>
              </a:buClr>
              <a:buNone/>
            </a:pPr>
            <a:r>
              <a:rPr lang="it-IT" b="0" dirty="0" err="1">
                <a:solidFill>
                  <a:schemeClr val="tx2">
                    <a:lumMod val="75000"/>
                  </a:schemeClr>
                </a:solidFill>
              </a:rPr>
              <a:t>Bricks</a:t>
            </a:r>
            <a:r>
              <a:rPr lang="it-IT" b="0" dirty="0">
                <a:solidFill>
                  <a:schemeClr val="tx2">
                    <a:lumMod val="75000"/>
                  </a:schemeClr>
                </a:solidFill>
              </a:rPr>
              <a:t> + </a:t>
            </a:r>
            <a:r>
              <a:rPr lang="it-IT" b="0" dirty="0" err="1">
                <a:solidFill>
                  <a:schemeClr val="tx2">
                    <a:lumMod val="75000"/>
                  </a:schemeClr>
                </a:solidFill>
              </a:rPr>
              <a:t>sheets</a:t>
            </a:r>
            <a:r>
              <a:rPr lang="it-IT" b="0" dirty="0">
                <a:solidFill>
                  <a:schemeClr val="tx2">
                    <a:lumMod val="75000"/>
                  </a:schemeClr>
                </a:solidFill>
              </a:rPr>
              <a:t> </a:t>
            </a:r>
            <a:r>
              <a:rPr lang="it-IT" b="0" dirty="0" err="1">
                <a:solidFill>
                  <a:schemeClr val="tx2">
                    <a:lumMod val="75000"/>
                  </a:schemeClr>
                </a:solidFill>
              </a:rPr>
              <a:t>assemby</a:t>
            </a:r>
            <a:endParaRPr lang="it-IT" b="0" dirty="0">
              <a:solidFill>
                <a:schemeClr val="tx2">
                  <a:lumMod val="75000"/>
                </a:schemeClr>
              </a:solidFill>
            </a:endParaRPr>
          </a:p>
          <a:p>
            <a:pPr>
              <a:buClr>
                <a:srgbClr val="C00000"/>
              </a:buClr>
              <a:buFont typeface="Courier New" panose="02070309020205020404" pitchFamily="49" charset="0"/>
              <a:buChar char="o"/>
            </a:pPr>
            <a:r>
              <a:rPr lang="it-IT" sz="2700" b="1" dirty="0">
                <a:solidFill>
                  <a:schemeClr val="tx2">
                    <a:lumMod val="75000"/>
                  </a:schemeClr>
                </a:solidFill>
              </a:rPr>
              <a:t>Combination of common </a:t>
            </a:r>
            <a:r>
              <a:rPr lang="it-IT" sz="2700" b="1" dirty="0" err="1">
                <a:solidFill>
                  <a:schemeClr val="tx2">
                    <a:lumMod val="75000"/>
                  </a:schemeClr>
                </a:solidFill>
              </a:rPr>
              <a:t>materials</a:t>
            </a:r>
            <a:r>
              <a:rPr lang="it-IT" sz="2700" b="1" dirty="0">
                <a:solidFill>
                  <a:schemeClr val="tx2">
                    <a:lumMod val="75000"/>
                  </a:schemeClr>
                </a:solidFill>
              </a:rPr>
              <a:t> </a:t>
            </a:r>
          </a:p>
          <a:p>
            <a:pPr marL="0" indent="0">
              <a:buClr>
                <a:srgbClr val="C00000"/>
              </a:buClr>
              <a:buNone/>
            </a:pPr>
            <a:r>
              <a:rPr lang="it-IT" b="0" dirty="0">
                <a:solidFill>
                  <a:schemeClr val="tx2">
                    <a:lumMod val="75000"/>
                  </a:schemeClr>
                </a:solidFill>
              </a:rPr>
              <a:t>SS316L, </a:t>
            </a:r>
            <a:r>
              <a:rPr lang="it-IT" b="0" dirty="0" err="1">
                <a:solidFill>
                  <a:schemeClr val="tx2">
                    <a:lumMod val="75000"/>
                  </a:schemeClr>
                </a:solidFill>
              </a:rPr>
              <a:t>Perpex</a:t>
            </a:r>
            <a:r>
              <a:rPr lang="it-IT" b="0" dirty="0">
                <a:solidFill>
                  <a:schemeClr val="tx2">
                    <a:lumMod val="75000"/>
                  </a:schemeClr>
                </a:solidFill>
              </a:rPr>
              <a:t>, </a:t>
            </a:r>
            <a:r>
              <a:rPr lang="it-IT" b="0" dirty="0" err="1">
                <a:solidFill>
                  <a:schemeClr val="tx2">
                    <a:lumMod val="75000"/>
                  </a:schemeClr>
                </a:solidFill>
              </a:rPr>
              <a:t>Borated</a:t>
            </a:r>
            <a:r>
              <a:rPr lang="it-IT" b="0" dirty="0">
                <a:solidFill>
                  <a:schemeClr val="tx2">
                    <a:lumMod val="75000"/>
                  </a:schemeClr>
                </a:solidFill>
              </a:rPr>
              <a:t> </a:t>
            </a:r>
            <a:r>
              <a:rPr lang="it-IT" b="0" dirty="0" err="1">
                <a:solidFill>
                  <a:schemeClr val="tx2">
                    <a:lumMod val="75000"/>
                  </a:schemeClr>
                </a:solidFill>
              </a:rPr>
              <a:t>polyethilene</a:t>
            </a:r>
            <a:r>
              <a:rPr lang="it-IT" b="0" dirty="0">
                <a:solidFill>
                  <a:schemeClr val="tx2">
                    <a:lumMod val="75000"/>
                  </a:schemeClr>
                </a:solidFill>
              </a:rPr>
              <a:t>, Lead, </a:t>
            </a:r>
            <a:r>
              <a:rPr lang="it-IT" b="0" dirty="0" err="1">
                <a:solidFill>
                  <a:schemeClr val="tx2">
                    <a:lumMod val="75000"/>
                  </a:schemeClr>
                </a:solidFill>
              </a:rPr>
              <a:t>Tungsten</a:t>
            </a:r>
            <a:r>
              <a:rPr lang="it-IT" b="0" dirty="0">
                <a:solidFill>
                  <a:schemeClr val="tx2">
                    <a:lumMod val="75000"/>
                  </a:schemeClr>
                </a:solidFill>
              </a:rPr>
              <a:t>, </a:t>
            </a:r>
            <a:r>
              <a:rPr lang="it-IT" b="0" dirty="0" err="1">
                <a:solidFill>
                  <a:schemeClr val="tx2">
                    <a:lumMod val="75000"/>
                  </a:schemeClr>
                </a:solidFill>
              </a:rPr>
              <a:t>Copper</a:t>
            </a:r>
            <a:r>
              <a:rPr lang="it-IT" b="0" dirty="0">
                <a:solidFill>
                  <a:schemeClr val="tx2">
                    <a:lumMod val="75000"/>
                  </a:schemeClr>
                </a:solidFill>
              </a:rPr>
              <a:t>, Teflon, </a:t>
            </a:r>
            <a:r>
              <a:rPr lang="it-IT" b="0" dirty="0" err="1">
                <a:solidFill>
                  <a:schemeClr val="tx2">
                    <a:lumMod val="75000"/>
                  </a:schemeClr>
                </a:solidFill>
              </a:rPr>
              <a:t>Cd</a:t>
            </a:r>
            <a:r>
              <a:rPr lang="it-IT" b="0" dirty="0">
                <a:solidFill>
                  <a:schemeClr val="tx2">
                    <a:lumMod val="75000"/>
                  </a:schemeClr>
                </a:solidFill>
              </a:rPr>
              <a:t>, </a:t>
            </a:r>
            <a:r>
              <a:rPr lang="it-IT" b="0" dirty="0" err="1">
                <a:solidFill>
                  <a:schemeClr val="tx2">
                    <a:lumMod val="75000"/>
                  </a:schemeClr>
                </a:solidFill>
              </a:rPr>
              <a:t>Boron</a:t>
            </a:r>
            <a:r>
              <a:rPr lang="it-IT" b="0" dirty="0">
                <a:solidFill>
                  <a:schemeClr val="tx2">
                    <a:lumMod val="75000"/>
                  </a:schemeClr>
                </a:solidFill>
              </a:rPr>
              <a:t> </a:t>
            </a:r>
            <a:r>
              <a:rPr lang="it-IT" b="0" dirty="0" err="1">
                <a:solidFill>
                  <a:schemeClr val="tx2">
                    <a:lumMod val="75000"/>
                  </a:schemeClr>
                </a:solidFill>
              </a:rPr>
              <a:t>Carbide</a:t>
            </a:r>
            <a:r>
              <a:rPr lang="it-IT" b="0" dirty="0">
                <a:solidFill>
                  <a:schemeClr val="tx2">
                    <a:lumMod val="75000"/>
                  </a:schemeClr>
                </a:solidFill>
              </a:rPr>
              <a:t>, etc...</a:t>
            </a:r>
            <a:r>
              <a:rPr lang="it-IT" sz="2700" b="0" dirty="0">
                <a:solidFill>
                  <a:schemeClr val="tx2">
                    <a:lumMod val="60000"/>
                    <a:lumOff val="40000"/>
                  </a:schemeClr>
                </a:solidFill>
              </a:rPr>
              <a:t> </a:t>
            </a:r>
          </a:p>
          <a:p>
            <a:pPr>
              <a:buClr>
                <a:srgbClr val="C00000"/>
              </a:buClr>
              <a:buFont typeface="Courier New" panose="02070309020205020404" pitchFamily="49" charset="0"/>
              <a:buChar char="o"/>
            </a:pPr>
            <a:r>
              <a:rPr lang="it-IT" sz="2700" b="1" dirty="0" err="1">
                <a:solidFill>
                  <a:schemeClr val="tx2">
                    <a:lumMod val="75000"/>
                  </a:schemeClr>
                </a:solidFill>
              </a:rPr>
              <a:t>Trasportable</a:t>
            </a:r>
            <a:endParaRPr lang="it-IT" sz="2700" b="1" dirty="0">
              <a:solidFill>
                <a:schemeClr val="tx2">
                  <a:lumMod val="75000"/>
                </a:schemeClr>
              </a:solidFill>
            </a:endParaRPr>
          </a:p>
          <a:p>
            <a:pPr marL="0" indent="0">
              <a:spcBef>
                <a:spcPts val="0"/>
              </a:spcBef>
              <a:buClr>
                <a:srgbClr val="C00000"/>
              </a:buClr>
              <a:buNone/>
            </a:pPr>
            <a:r>
              <a:rPr lang="en-US" b="0" dirty="0">
                <a:solidFill>
                  <a:schemeClr val="tx2">
                    <a:lumMod val="75000"/>
                  </a:schemeClr>
                </a:solidFill>
              </a:rPr>
              <a:t>Easy mounting/dismounting to be used also in other similar neutron facilities.</a:t>
            </a:r>
            <a:endParaRPr lang="it-IT" b="0" dirty="0">
              <a:solidFill>
                <a:schemeClr val="tx2">
                  <a:lumMod val="75000"/>
                </a:schemeClr>
              </a:solidFill>
            </a:endParaRPr>
          </a:p>
          <a:p>
            <a:pPr>
              <a:buClr>
                <a:srgbClr val="C00000"/>
              </a:buClr>
              <a:buFont typeface="Courier New" panose="02070309020205020404" pitchFamily="49" charset="0"/>
              <a:buChar char="o"/>
            </a:pPr>
            <a:r>
              <a:rPr lang="it-IT" sz="2700" b="1" dirty="0" err="1">
                <a:solidFill>
                  <a:schemeClr val="tx2">
                    <a:lumMod val="75000"/>
                  </a:schemeClr>
                </a:solidFill>
              </a:rPr>
              <a:t>Flexible</a:t>
            </a:r>
            <a:endParaRPr lang="it-IT" sz="2700" b="1" dirty="0">
              <a:solidFill>
                <a:schemeClr val="tx2">
                  <a:lumMod val="75000"/>
                </a:schemeClr>
              </a:solidFill>
            </a:endParaRPr>
          </a:p>
          <a:p>
            <a:pPr marL="0" indent="0">
              <a:buClr>
                <a:srgbClr val="C00000"/>
              </a:buClr>
              <a:buNone/>
            </a:pPr>
            <a:r>
              <a:rPr lang="it-IT" b="0" dirty="0">
                <a:solidFill>
                  <a:schemeClr val="tx2">
                    <a:lumMod val="75000"/>
                  </a:schemeClr>
                </a:solidFill>
              </a:rPr>
              <a:t>The </a:t>
            </a:r>
            <a:r>
              <a:rPr lang="it-IT" b="0" dirty="0" err="1">
                <a:solidFill>
                  <a:schemeClr val="tx2">
                    <a:lumMod val="75000"/>
                  </a:schemeClr>
                </a:solidFill>
              </a:rPr>
              <a:t>replacement</a:t>
            </a:r>
            <a:r>
              <a:rPr lang="it-IT" b="0" dirty="0">
                <a:solidFill>
                  <a:schemeClr val="tx2">
                    <a:lumMod val="75000"/>
                  </a:schemeClr>
                </a:solidFill>
              </a:rPr>
              <a:t>/</a:t>
            </a:r>
            <a:r>
              <a:rPr lang="it-IT" b="0" dirty="0" err="1">
                <a:solidFill>
                  <a:schemeClr val="tx2">
                    <a:lumMod val="75000"/>
                  </a:schemeClr>
                </a:solidFill>
              </a:rPr>
              <a:t>substitution</a:t>
            </a:r>
            <a:r>
              <a:rPr lang="it-IT" b="0" dirty="0">
                <a:solidFill>
                  <a:schemeClr val="tx2">
                    <a:lumMod val="75000"/>
                  </a:schemeClr>
                </a:solidFill>
              </a:rPr>
              <a:t> of </a:t>
            </a:r>
            <a:r>
              <a:rPr lang="it-IT" b="0" dirty="0" err="1">
                <a:solidFill>
                  <a:schemeClr val="tx2">
                    <a:lumMod val="75000"/>
                  </a:schemeClr>
                </a:solidFill>
              </a:rPr>
              <a:t>bricks</a:t>
            </a:r>
            <a:r>
              <a:rPr lang="it-IT" b="0" dirty="0">
                <a:solidFill>
                  <a:schemeClr val="tx2">
                    <a:lumMod val="75000"/>
                  </a:schemeClr>
                </a:solidFill>
              </a:rPr>
              <a:t>/</a:t>
            </a:r>
            <a:r>
              <a:rPr lang="it-IT" b="0" dirty="0" err="1">
                <a:solidFill>
                  <a:schemeClr val="tx2">
                    <a:lumMod val="75000"/>
                  </a:schemeClr>
                </a:solidFill>
              </a:rPr>
              <a:t>layers</a:t>
            </a:r>
            <a:r>
              <a:rPr lang="it-IT" b="0" dirty="0">
                <a:solidFill>
                  <a:schemeClr val="tx2">
                    <a:lumMod val="75000"/>
                  </a:schemeClr>
                </a:solidFill>
              </a:rPr>
              <a:t> to </a:t>
            </a:r>
            <a:r>
              <a:rPr lang="it-IT" b="0" dirty="0" err="1">
                <a:solidFill>
                  <a:schemeClr val="tx2">
                    <a:lumMod val="75000"/>
                  </a:schemeClr>
                </a:solidFill>
              </a:rPr>
              <a:t>reproduce</a:t>
            </a:r>
            <a:r>
              <a:rPr lang="it-IT" b="0" dirty="0">
                <a:solidFill>
                  <a:schemeClr val="tx2">
                    <a:lumMod val="75000"/>
                  </a:schemeClr>
                </a:solidFill>
              </a:rPr>
              <a:t> </a:t>
            </a:r>
            <a:r>
              <a:rPr lang="it-IT" b="0" dirty="0" err="1">
                <a:solidFill>
                  <a:schemeClr val="tx2">
                    <a:lumMod val="75000"/>
                  </a:schemeClr>
                </a:solidFill>
              </a:rPr>
              <a:t>various</a:t>
            </a:r>
            <a:r>
              <a:rPr lang="it-IT" b="0" dirty="0">
                <a:solidFill>
                  <a:schemeClr val="tx2">
                    <a:lumMod val="75000"/>
                  </a:schemeClr>
                </a:solidFill>
              </a:rPr>
              <a:t> </a:t>
            </a:r>
            <a:r>
              <a:rPr lang="it-IT" b="0" dirty="0" err="1">
                <a:solidFill>
                  <a:schemeClr val="tx2">
                    <a:lumMod val="75000"/>
                  </a:schemeClr>
                </a:solidFill>
              </a:rPr>
              <a:t>neutron</a:t>
            </a:r>
            <a:r>
              <a:rPr lang="it-IT" b="0" dirty="0">
                <a:solidFill>
                  <a:schemeClr val="tx2">
                    <a:lumMod val="75000"/>
                  </a:schemeClr>
                </a:solidFill>
              </a:rPr>
              <a:t> </a:t>
            </a:r>
            <a:r>
              <a:rPr lang="it-IT" b="0" dirty="0" err="1">
                <a:solidFill>
                  <a:schemeClr val="tx2">
                    <a:lumMod val="75000"/>
                  </a:schemeClr>
                </a:solidFill>
              </a:rPr>
              <a:t>spectra</a:t>
            </a:r>
            <a:r>
              <a:rPr lang="it-IT" b="0" dirty="0">
                <a:solidFill>
                  <a:schemeClr val="tx2">
                    <a:lumMod val="75000"/>
                  </a:schemeClr>
                </a:solidFill>
              </a:rPr>
              <a:t>. </a:t>
            </a:r>
            <a:r>
              <a:rPr lang="it-IT" b="0" dirty="0" err="1">
                <a:solidFill>
                  <a:schemeClr val="tx2">
                    <a:lumMod val="75000"/>
                  </a:schemeClr>
                </a:solidFill>
              </a:rPr>
              <a:t>Housing</a:t>
            </a:r>
            <a:r>
              <a:rPr lang="it-IT" b="0" dirty="0">
                <a:solidFill>
                  <a:schemeClr val="tx2">
                    <a:lumMod val="75000"/>
                  </a:schemeClr>
                </a:solidFill>
              </a:rPr>
              <a:t> for gamma </a:t>
            </a:r>
            <a:r>
              <a:rPr lang="it-IT" b="0" dirty="0" err="1">
                <a:solidFill>
                  <a:schemeClr val="tx2">
                    <a:lumMod val="75000"/>
                  </a:schemeClr>
                </a:solidFill>
              </a:rPr>
              <a:t>sources</a:t>
            </a:r>
            <a:r>
              <a:rPr lang="it-IT" b="0" dirty="0">
                <a:solidFill>
                  <a:schemeClr val="tx2">
                    <a:lumMod val="75000"/>
                  </a:schemeClr>
                </a:solidFill>
              </a:rPr>
              <a:t> to </a:t>
            </a:r>
            <a:r>
              <a:rPr lang="it-IT" b="0" dirty="0" err="1">
                <a:solidFill>
                  <a:schemeClr val="tx2">
                    <a:lumMod val="75000"/>
                  </a:schemeClr>
                </a:solidFill>
              </a:rPr>
              <a:t>reproduce</a:t>
            </a:r>
            <a:r>
              <a:rPr lang="it-IT" b="0" dirty="0">
                <a:solidFill>
                  <a:schemeClr val="tx2">
                    <a:lumMod val="75000"/>
                  </a:schemeClr>
                </a:solidFill>
              </a:rPr>
              <a:t> </a:t>
            </a:r>
            <a:r>
              <a:rPr lang="it-IT" b="0" dirty="0" err="1">
                <a:solidFill>
                  <a:schemeClr val="tx2">
                    <a:lumMod val="75000"/>
                  </a:schemeClr>
                </a:solidFill>
              </a:rPr>
              <a:t>various</a:t>
            </a:r>
            <a:r>
              <a:rPr lang="it-IT" b="0" dirty="0">
                <a:solidFill>
                  <a:schemeClr val="tx2">
                    <a:lumMod val="75000"/>
                  </a:schemeClr>
                </a:solidFill>
              </a:rPr>
              <a:t> gamma </a:t>
            </a:r>
            <a:r>
              <a:rPr lang="it-IT" b="0" dirty="0" err="1">
                <a:solidFill>
                  <a:schemeClr val="tx2">
                    <a:lumMod val="75000"/>
                  </a:schemeClr>
                </a:solidFill>
              </a:rPr>
              <a:t>spectra</a:t>
            </a:r>
            <a:r>
              <a:rPr lang="it-IT" sz="2700" b="0" dirty="0">
                <a:solidFill>
                  <a:schemeClr val="tx2">
                    <a:lumMod val="75000"/>
                  </a:schemeClr>
                </a:solidFill>
              </a:rPr>
              <a:t> </a:t>
            </a:r>
          </a:p>
          <a:p>
            <a:pPr>
              <a:buClr>
                <a:srgbClr val="C00000"/>
              </a:buClr>
              <a:buFont typeface="Courier New" panose="02070309020205020404" pitchFamily="49" charset="0"/>
              <a:buChar char="o"/>
            </a:pPr>
            <a:r>
              <a:rPr lang="it-IT" sz="2700" b="1" dirty="0">
                <a:solidFill>
                  <a:schemeClr val="tx2">
                    <a:lumMod val="75000"/>
                  </a:schemeClr>
                </a:solidFill>
              </a:rPr>
              <a:t> </a:t>
            </a:r>
            <a:r>
              <a:rPr lang="it-IT" sz="2700" b="1" dirty="0" err="1">
                <a:solidFill>
                  <a:schemeClr val="tx2">
                    <a:lumMod val="75000"/>
                  </a:schemeClr>
                </a:solidFill>
              </a:rPr>
              <a:t>Customizable</a:t>
            </a:r>
            <a:r>
              <a:rPr lang="it-IT" sz="2700" dirty="0">
                <a:solidFill>
                  <a:schemeClr val="tx2">
                    <a:lumMod val="75000"/>
                  </a:schemeClr>
                </a:solidFill>
              </a:rPr>
              <a:t>  </a:t>
            </a:r>
          </a:p>
          <a:p>
            <a:pPr marL="0" indent="0">
              <a:buClr>
                <a:srgbClr val="C00000"/>
              </a:buClr>
              <a:buNone/>
            </a:pPr>
            <a:r>
              <a:rPr lang="it-IT" b="0" dirty="0" err="1">
                <a:solidFill>
                  <a:schemeClr val="tx2">
                    <a:lumMod val="75000"/>
                  </a:schemeClr>
                </a:solidFill>
              </a:rPr>
              <a:t>Experimental</a:t>
            </a:r>
            <a:r>
              <a:rPr lang="it-IT" b="0" dirty="0">
                <a:solidFill>
                  <a:schemeClr val="tx2">
                    <a:lumMod val="75000"/>
                  </a:schemeClr>
                </a:solidFill>
              </a:rPr>
              <a:t> </a:t>
            </a:r>
            <a:r>
              <a:rPr lang="it-IT" b="0" dirty="0" err="1">
                <a:solidFill>
                  <a:schemeClr val="tx2">
                    <a:lumMod val="75000"/>
                  </a:schemeClr>
                </a:solidFill>
              </a:rPr>
              <a:t>cavity</a:t>
            </a:r>
            <a:r>
              <a:rPr lang="it-IT" b="0" dirty="0">
                <a:solidFill>
                  <a:schemeClr val="tx2">
                    <a:lumMod val="75000"/>
                  </a:schemeClr>
                </a:solidFill>
              </a:rPr>
              <a:t> (</a:t>
            </a:r>
            <a:r>
              <a:rPr lang="it-IT" b="0" dirty="0" err="1">
                <a:solidFill>
                  <a:schemeClr val="tx2">
                    <a:lumMod val="75000"/>
                  </a:schemeClr>
                </a:solidFill>
              </a:rPr>
              <a:t>ies</a:t>
            </a:r>
            <a:r>
              <a:rPr lang="it-IT" b="0" dirty="0">
                <a:solidFill>
                  <a:schemeClr val="tx2">
                    <a:lumMod val="75000"/>
                  </a:schemeClr>
                </a:solidFill>
              </a:rPr>
              <a:t>) </a:t>
            </a:r>
            <a:r>
              <a:rPr lang="it-IT" b="0" dirty="0" err="1">
                <a:solidFill>
                  <a:schemeClr val="tx2">
                    <a:lumMod val="75000"/>
                  </a:schemeClr>
                </a:solidFill>
              </a:rPr>
              <a:t>adjustable</a:t>
            </a:r>
            <a:r>
              <a:rPr lang="it-IT" b="0" dirty="0">
                <a:solidFill>
                  <a:schemeClr val="tx2">
                    <a:lumMod val="75000"/>
                  </a:schemeClr>
                </a:solidFill>
              </a:rPr>
              <a:t> and </a:t>
            </a:r>
            <a:r>
              <a:rPr lang="it-IT" b="0" dirty="0" err="1">
                <a:solidFill>
                  <a:schemeClr val="tx2">
                    <a:lumMod val="75000"/>
                  </a:schemeClr>
                </a:solidFill>
              </a:rPr>
              <a:t>customizable</a:t>
            </a:r>
            <a:r>
              <a:rPr lang="it-IT" b="0" dirty="0">
                <a:solidFill>
                  <a:schemeClr val="tx2">
                    <a:lumMod val="75000"/>
                  </a:schemeClr>
                </a:solidFill>
              </a:rPr>
              <a:t> to the </a:t>
            </a:r>
            <a:r>
              <a:rPr lang="it-IT" b="0" dirty="0" err="1">
                <a:solidFill>
                  <a:schemeClr val="tx2">
                    <a:lumMod val="75000"/>
                  </a:schemeClr>
                </a:solidFill>
              </a:rPr>
              <a:t>system</a:t>
            </a:r>
            <a:r>
              <a:rPr lang="it-IT" b="0" dirty="0">
                <a:solidFill>
                  <a:schemeClr val="tx2">
                    <a:lumMod val="75000"/>
                  </a:schemeClr>
                </a:solidFill>
              </a:rPr>
              <a:t>/component under test</a:t>
            </a:r>
          </a:p>
          <a:p>
            <a:pPr>
              <a:buFont typeface="Courier New" panose="02070309020205020404" pitchFamily="49" charset="0"/>
              <a:buChar char="o"/>
            </a:pPr>
            <a:r>
              <a:rPr lang="it-IT" sz="2700" b="1" dirty="0">
                <a:solidFill>
                  <a:schemeClr val="tx2">
                    <a:lumMod val="75000"/>
                  </a:schemeClr>
                </a:solidFill>
              </a:rPr>
              <a:t>Multi-</a:t>
            </a:r>
            <a:r>
              <a:rPr lang="it-IT" sz="2700" b="1" dirty="0" err="1">
                <a:solidFill>
                  <a:schemeClr val="tx2">
                    <a:lumMod val="75000"/>
                  </a:schemeClr>
                </a:solidFill>
              </a:rPr>
              <a:t>purpose</a:t>
            </a:r>
            <a:endParaRPr lang="it-IT" sz="2700" b="1" dirty="0">
              <a:solidFill>
                <a:schemeClr val="tx2">
                  <a:lumMod val="75000"/>
                </a:schemeClr>
              </a:solidFill>
            </a:endParaRPr>
          </a:p>
          <a:p>
            <a:pPr marL="0" indent="0">
              <a:buNone/>
            </a:pPr>
            <a:endParaRPr lang="it-IT" sz="2700" dirty="0"/>
          </a:p>
          <a:p>
            <a:pPr>
              <a:buFont typeface="Courier New" panose="02070309020205020404" pitchFamily="49" charset="0"/>
              <a:buChar char="o"/>
            </a:pPr>
            <a:endParaRPr lang="it-IT" sz="2700" dirty="0"/>
          </a:p>
        </p:txBody>
      </p:sp>
      <p:pic>
        <p:nvPicPr>
          <p:cNvPr id="522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79967" y="1190683"/>
            <a:ext cx="1491491" cy="841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8" name="Picture 2" descr="Cheap Heavy Duty Hydraulic Utility Paving Slabs | AWB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69033" y="1057173"/>
            <a:ext cx="1583267" cy="11082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43772" b="33057"/>
          <a:stretch/>
        </p:blipFill>
        <p:spPr bwMode="auto">
          <a:xfrm>
            <a:off x="11064552" y="6093296"/>
            <a:ext cx="850265" cy="33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5">
            <a:extLst>
              <a:ext uri="{FF2B5EF4-FFF2-40B4-BE49-F238E27FC236}">
                <a16:creationId xmlns:a16="http://schemas.microsoft.com/office/drawing/2014/main" id="{DA83BDC3-9186-D0E1-7F4E-B2FFD6A27E09}"/>
              </a:ext>
            </a:extLst>
          </p:cNvPr>
          <p:cNvSpPr txBox="1">
            <a:spLocks/>
          </p:cNvSpPr>
          <p:nvPr/>
        </p:nvSpPr>
        <p:spPr>
          <a:xfrm>
            <a:off x="5169545" y="6565281"/>
            <a:ext cx="6892580" cy="329614"/>
          </a:xfrm>
          <a:prstGeom prst="rect">
            <a:avLst/>
          </a:prstGeom>
        </p:spPr>
        <p:txBody>
          <a:bodyPr anchor="t"/>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a:t>Marta Damiano| Fusion Neutronics Meeting Madrid 2025| Page </a:t>
            </a:r>
            <a:fld id="{85E9D519-D9B1-496B-9C82-7CE2C0F28AB0}" type="slidenum">
              <a:rPr lang="en-GB" smtClean="0"/>
              <a:pPr algn="r"/>
              <a:t>4</a:t>
            </a:fld>
            <a:endParaRPr lang="en-GB" dirty="0"/>
          </a:p>
        </p:txBody>
      </p:sp>
    </p:spTree>
    <p:extLst>
      <p:ext uri="{BB962C8B-B14F-4D97-AF65-F5344CB8AC3E}">
        <p14:creationId xmlns:p14="http://schemas.microsoft.com/office/powerpoint/2010/main" val="1701986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a:t>ITER </a:t>
            </a:r>
            <a:r>
              <a:rPr lang="it-IT" dirty="0" err="1"/>
              <a:t>Diagnostics</a:t>
            </a:r>
            <a:r>
              <a:rPr lang="it-IT" dirty="0"/>
              <a:t> EP#12 </a:t>
            </a:r>
            <a:r>
              <a:rPr lang="it-IT" dirty="0" err="1"/>
              <a:t>spectra</a:t>
            </a:r>
            <a:r>
              <a:rPr lang="it-IT" dirty="0"/>
              <a:t> for GENeuSIS</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6637" y="2403372"/>
            <a:ext cx="5685367" cy="3719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Tabella 5"/>
          <p:cNvGraphicFramePr>
            <a:graphicFrameLocks noGrp="1"/>
          </p:cNvGraphicFramePr>
          <p:nvPr/>
        </p:nvGraphicFramePr>
        <p:xfrm>
          <a:off x="5890948" y="692696"/>
          <a:ext cx="2653323" cy="1649476"/>
        </p:xfrm>
        <a:graphic>
          <a:graphicData uri="http://schemas.openxmlformats.org/drawingml/2006/table">
            <a:tbl>
              <a:tblPr firstRow="1" bandRow="1">
                <a:tableStyleId>{5C22544A-7EE6-4342-B048-85BDC9FD1C3A}</a:tableStyleId>
              </a:tblPr>
              <a:tblGrid>
                <a:gridCol w="1551945">
                  <a:extLst>
                    <a:ext uri="{9D8B030D-6E8A-4147-A177-3AD203B41FA5}">
                      <a16:colId xmlns:a16="http://schemas.microsoft.com/office/drawing/2014/main" val="20000"/>
                    </a:ext>
                  </a:extLst>
                </a:gridCol>
                <a:gridCol w="1101378">
                  <a:extLst>
                    <a:ext uri="{9D8B030D-6E8A-4147-A177-3AD203B41FA5}">
                      <a16:colId xmlns:a16="http://schemas.microsoft.com/office/drawing/2014/main" val="20001"/>
                    </a:ext>
                  </a:extLst>
                </a:gridCol>
              </a:tblGrid>
              <a:tr h="560832">
                <a:tc>
                  <a:txBody>
                    <a:bodyPr/>
                    <a:lstStyle/>
                    <a:p>
                      <a:pPr algn="ctr">
                        <a:lnSpc>
                          <a:spcPct val="115000"/>
                        </a:lnSpc>
                        <a:spcAft>
                          <a:spcPts val="0"/>
                        </a:spcAft>
                      </a:pPr>
                      <a:r>
                        <a:rPr lang="it-IT" sz="1600" b="1" dirty="0">
                          <a:effectLst/>
                          <a:latin typeface="Calibri" panose="020F0502020204030204" pitchFamily="34" charset="0"/>
                          <a:ea typeface="Calibri" panose="020F0502020204030204" pitchFamily="34" charset="0"/>
                          <a:cs typeface="Calibri" panose="020F0502020204030204" pitchFamily="34" charset="0"/>
                        </a:rPr>
                        <a:t>Location</a:t>
                      </a:r>
                    </a:p>
                  </a:txBody>
                  <a:tcPr marT="0" marB="0"/>
                </a:tc>
                <a:tc>
                  <a:txBody>
                    <a:bodyPr/>
                    <a:lstStyle/>
                    <a:p>
                      <a:pPr algn="ctr">
                        <a:lnSpc>
                          <a:spcPct val="115000"/>
                        </a:lnSpc>
                        <a:spcAft>
                          <a:spcPts val="0"/>
                        </a:spcAft>
                      </a:pPr>
                      <a:r>
                        <a:rPr lang="it-IT" sz="1600" b="1">
                          <a:effectLst/>
                          <a:latin typeface="Calibri" panose="020F0502020204030204" pitchFamily="34" charset="0"/>
                          <a:ea typeface="Calibri" panose="020F0502020204030204" pitchFamily="34" charset="0"/>
                          <a:cs typeface="Calibri" panose="020F0502020204030204" pitchFamily="34" charset="0"/>
                        </a:rPr>
                        <a:t>N </a:t>
                      </a:r>
                      <a:r>
                        <a:rPr lang="it-IT" sz="1600" b="1" err="1">
                          <a:effectLst/>
                          <a:latin typeface="Calibri" panose="020F0502020204030204" pitchFamily="34" charset="0"/>
                          <a:ea typeface="Calibri" panose="020F0502020204030204" pitchFamily="34" charset="0"/>
                          <a:cs typeface="Calibri" panose="020F0502020204030204" pitchFamily="34" charset="0"/>
                        </a:rPr>
                        <a:t>flux</a:t>
                      </a:r>
                      <a:r>
                        <a:rPr lang="it-IT" sz="1600" b="1">
                          <a:effectLst/>
                          <a:latin typeface="Calibri" panose="020F0502020204030204" pitchFamily="34" charset="0"/>
                          <a:ea typeface="Calibri" panose="020F0502020204030204" pitchFamily="34" charset="0"/>
                          <a:cs typeface="Calibri" panose="020F0502020204030204" pitchFamily="34" charset="0"/>
                        </a:rPr>
                        <a:t> @ 500 MW</a:t>
                      </a:r>
                      <a:r>
                        <a:rPr lang="it-IT" sz="1600" b="1" baseline="0">
                          <a:effectLst/>
                          <a:latin typeface="Calibri" panose="020F0502020204030204" pitchFamily="34" charset="0"/>
                          <a:ea typeface="Calibri" panose="020F0502020204030204" pitchFamily="34" charset="0"/>
                          <a:cs typeface="Calibri" panose="020F0502020204030204" pitchFamily="34" charset="0"/>
                        </a:rPr>
                        <a:t> (n/cm</a:t>
                      </a:r>
                      <a:r>
                        <a:rPr lang="it-IT" sz="1600" b="1" baseline="30000">
                          <a:effectLst/>
                          <a:latin typeface="Calibri" panose="020F0502020204030204" pitchFamily="34" charset="0"/>
                          <a:ea typeface="Calibri" panose="020F0502020204030204" pitchFamily="34" charset="0"/>
                          <a:cs typeface="Calibri" panose="020F0502020204030204" pitchFamily="34" charset="0"/>
                        </a:rPr>
                        <a:t>2</a:t>
                      </a:r>
                      <a:r>
                        <a:rPr lang="it-IT" sz="1600" b="1" baseline="0">
                          <a:effectLst/>
                          <a:latin typeface="Calibri" panose="020F0502020204030204" pitchFamily="34" charset="0"/>
                          <a:ea typeface="Calibri" panose="020F0502020204030204" pitchFamily="34" charset="0"/>
                          <a:cs typeface="Calibri" panose="020F0502020204030204" pitchFamily="34" charset="0"/>
                        </a:rPr>
                        <a:t>/s)</a:t>
                      </a:r>
                      <a:endParaRPr lang="it-IT" sz="1600" b="1">
                        <a:effectLst/>
                        <a:latin typeface="Calibri" panose="020F0502020204030204" pitchFamily="34" charset="0"/>
                        <a:ea typeface="Calibri" panose="020F0502020204030204" pitchFamily="34" charset="0"/>
                        <a:cs typeface="Calibri" panose="020F0502020204030204" pitchFamily="34" charset="0"/>
                      </a:endParaRPr>
                    </a:p>
                  </a:txBody>
                  <a:tcPr marT="0" marB="0" anchor="b"/>
                </a:tc>
                <a:extLst>
                  <a:ext uri="{0D108BD9-81ED-4DB2-BD59-A6C34878D82A}">
                    <a16:rowId xmlns:a16="http://schemas.microsoft.com/office/drawing/2014/main" val="10000"/>
                  </a:ext>
                </a:extLst>
              </a:tr>
              <a:tr h="280416">
                <a:tc>
                  <a:txBody>
                    <a:bodyPr/>
                    <a:lstStyle/>
                    <a:p>
                      <a:pPr algn="ctr">
                        <a:lnSpc>
                          <a:spcPct val="115000"/>
                        </a:lnSpc>
                        <a:spcAft>
                          <a:spcPts val="0"/>
                        </a:spcAft>
                      </a:pPr>
                      <a:r>
                        <a:rPr lang="en-US" sz="1600" b="1">
                          <a:effectLst/>
                          <a:latin typeface="Calibri" panose="020F0502020204030204" pitchFamily="34" charset="0"/>
                          <a:ea typeface="Calibri" panose="020F0502020204030204" pitchFamily="34" charset="0"/>
                          <a:cs typeface="Calibri" panose="020F0502020204030204" pitchFamily="34" charset="0"/>
                        </a:rPr>
                        <a:t>PI-ISS behind Closure plate</a:t>
                      </a:r>
                      <a:endParaRPr lang="it-IT" sz="1600" b="1">
                        <a:effectLst/>
                        <a:latin typeface="Calibri" panose="020F0502020204030204" pitchFamily="34" charset="0"/>
                        <a:ea typeface="Calibri" panose="020F0502020204030204" pitchFamily="34" charset="0"/>
                        <a:cs typeface="Calibri" panose="020F0502020204030204" pitchFamily="34" charset="0"/>
                      </a:endParaRPr>
                    </a:p>
                  </a:txBody>
                  <a:tcPr marT="0" marB="0"/>
                </a:tc>
                <a:tc>
                  <a:txBody>
                    <a:bodyPr/>
                    <a:lstStyle/>
                    <a:p>
                      <a:pPr algn="ctr">
                        <a:lnSpc>
                          <a:spcPct val="115000"/>
                        </a:lnSpc>
                        <a:spcAft>
                          <a:spcPts val="0"/>
                        </a:spcAft>
                      </a:pPr>
                      <a:r>
                        <a:rPr lang="it-IT" sz="1600" b="1">
                          <a:effectLst/>
                          <a:latin typeface="Calibri" panose="020F0502020204030204" pitchFamily="34" charset="0"/>
                          <a:ea typeface="Calibri" panose="020F0502020204030204" pitchFamily="34" charset="0"/>
                          <a:cs typeface="Calibri" panose="020F0502020204030204" pitchFamily="34" charset="0"/>
                        </a:rPr>
                        <a:t>7.62x10</a:t>
                      </a:r>
                      <a:r>
                        <a:rPr lang="it-IT" sz="1600" b="1" baseline="30000">
                          <a:effectLst/>
                          <a:latin typeface="Calibri" panose="020F0502020204030204" pitchFamily="34" charset="0"/>
                          <a:ea typeface="Calibri" panose="020F0502020204030204" pitchFamily="34" charset="0"/>
                          <a:cs typeface="Calibri" panose="020F0502020204030204" pitchFamily="34" charset="0"/>
                        </a:rPr>
                        <a:t>8</a:t>
                      </a:r>
                    </a:p>
                  </a:txBody>
                  <a:tcPr marT="0" marB="0" anchor="b"/>
                </a:tc>
                <a:extLst>
                  <a:ext uri="{0D108BD9-81ED-4DB2-BD59-A6C34878D82A}">
                    <a16:rowId xmlns:a16="http://schemas.microsoft.com/office/drawing/2014/main" val="10001"/>
                  </a:ext>
                </a:extLst>
              </a:tr>
              <a:tr h="280416">
                <a:tc>
                  <a:txBody>
                    <a:bodyPr/>
                    <a:lstStyle/>
                    <a:p>
                      <a:pPr algn="ctr">
                        <a:lnSpc>
                          <a:spcPct val="115000"/>
                        </a:lnSpc>
                        <a:spcAft>
                          <a:spcPts val="0"/>
                        </a:spcAft>
                      </a:pPr>
                      <a:r>
                        <a:rPr lang="en-US" sz="1600" b="1">
                          <a:effectLst/>
                          <a:latin typeface="Calibri" panose="020F0502020204030204" pitchFamily="34" charset="0"/>
                          <a:ea typeface="Calibri" panose="020F0502020204030204" pitchFamily="34" charset="0"/>
                          <a:cs typeface="Calibri" panose="020F0502020204030204" pitchFamily="34" charset="0"/>
                        </a:rPr>
                        <a:t>PC#1</a:t>
                      </a:r>
                      <a:endParaRPr lang="it-IT" sz="1600" b="1">
                        <a:effectLst/>
                        <a:latin typeface="Calibri" panose="020F0502020204030204" pitchFamily="34" charset="0"/>
                        <a:ea typeface="Calibri" panose="020F0502020204030204" pitchFamily="34" charset="0"/>
                        <a:cs typeface="Calibri" panose="020F0502020204030204" pitchFamily="34" charset="0"/>
                      </a:endParaRPr>
                    </a:p>
                  </a:txBody>
                  <a:tcPr marT="0" marB="0"/>
                </a:tc>
                <a:tc>
                  <a:txBody>
                    <a:bodyPr/>
                    <a:lstStyle/>
                    <a:p>
                      <a:pPr algn="ctr">
                        <a:lnSpc>
                          <a:spcPct val="115000"/>
                        </a:lnSpc>
                        <a:spcAft>
                          <a:spcPts val="0"/>
                        </a:spcAft>
                      </a:pPr>
                      <a:r>
                        <a:rPr lang="it-IT" sz="1600" b="1" dirty="0">
                          <a:effectLst/>
                          <a:latin typeface="Calibri" panose="020F0502020204030204" pitchFamily="34" charset="0"/>
                          <a:ea typeface="Calibri" panose="020F0502020204030204" pitchFamily="34" charset="0"/>
                          <a:cs typeface="Calibri" panose="020F0502020204030204" pitchFamily="34" charset="0"/>
                        </a:rPr>
                        <a:t>5.61x10</a:t>
                      </a:r>
                      <a:r>
                        <a:rPr lang="it-IT" sz="1600" b="1" baseline="30000" dirty="0">
                          <a:effectLst/>
                          <a:latin typeface="Calibri" panose="020F0502020204030204" pitchFamily="34" charset="0"/>
                          <a:ea typeface="Calibri" panose="020F0502020204030204" pitchFamily="34" charset="0"/>
                          <a:cs typeface="Calibri" panose="020F0502020204030204" pitchFamily="34" charset="0"/>
                        </a:rPr>
                        <a:t>5</a:t>
                      </a:r>
                    </a:p>
                  </a:txBody>
                  <a:tcPr marT="0" marB="0" anchor="b"/>
                </a:tc>
                <a:extLst>
                  <a:ext uri="{0D108BD9-81ED-4DB2-BD59-A6C34878D82A}">
                    <a16:rowId xmlns:a16="http://schemas.microsoft.com/office/drawing/2014/main" val="10002"/>
                  </a:ext>
                </a:extLst>
              </a:tr>
            </a:tbl>
          </a:graphicData>
        </a:graphic>
      </p:graphicFrame>
      <p:pic>
        <p:nvPicPr>
          <p:cNvPr id="8" name="Picture 11">
            <a:extLst>
              <a:ext uri="{FF2B5EF4-FFF2-40B4-BE49-F238E27FC236}">
                <a16:creationId xmlns:a16="http://schemas.microsoft.com/office/drawing/2014/main" id="{4A9552A5-6AE5-284A-226A-497B8535310E}"/>
              </a:ext>
            </a:extLst>
          </p:cNvPr>
          <p:cNvPicPr>
            <a:picLocks noChangeAspect="1"/>
          </p:cNvPicPr>
          <p:nvPr/>
        </p:nvPicPr>
        <p:blipFill>
          <a:blip r:embed="rId3"/>
          <a:stretch>
            <a:fillRect/>
          </a:stretch>
        </p:blipFill>
        <p:spPr>
          <a:xfrm>
            <a:off x="6073249" y="3641846"/>
            <a:ext cx="2810401" cy="2863607"/>
          </a:xfrm>
          <a:prstGeom prst="rect">
            <a:avLst/>
          </a:prstGeom>
        </p:spPr>
      </p:pic>
      <p:pic>
        <p:nvPicPr>
          <p:cNvPr id="12" name="Picture 7">
            <a:extLst>
              <a:ext uri="{FF2B5EF4-FFF2-40B4-BE49-F238E27FC236}">
                <a16:creationId xmlns:a16="http://schemas.microsoft.com/office/drawing/2014/main" id="{83286823-A690-AA21-6F51-44615D48B3E5}"/>
              </a:ext>
            </a:extLst>
          </p:cNvPr>
          <p:cNvPicPr>
            <a:picLocks noChangeAspect="1"/>
          </p:cNvPicPr>
          <p:nvPr/>
        </p:nvPicPr>
        <p:blipFill rotWithShape="1">
          <a:blip r:embed="rId4"/>
          <a:srcRect l="1396"/>
          <a:stretch/>
        </p:blipFill>
        <p:spPr>
          <a:xfrm rot="5400000">
            <a:off x="9284966" y="4590925"/>
            <a:ext cx="1718097" cy="2110959"/>
          </a:xfrm>
          <a:prstGeom prst="rect">
            <a:avLst/>
          </a:prstGeom>
        </p:spPr>
      </p:pic>
      <p:graphicFrame>
        <p:nvGraphicFramePr>
          <p:cNvPr id="15" name="Tabella 14"/>
          <p:cNvGraphicFramePr>
            <a:graphicFrameLocks noGrp="1"/>
          </p:cNvGraphicFramePr>
          <p:nvPr/>
        </p:nvGraphicFramePr>
        <p:xfrm>
          <a:off x="8883649" y="1223952"/>
          <a:ext cx="2997200" cy="2971800"/>
        </p:xfrm>
        <a:graphic>
          <a:graphicData uri="http://schemas.openxmlformats.org/drawingml/2006/table">
            <a:tbl>
              <a:tblPr firstRow="1">
                <a:tableStyleId>{5C22544A-7EE6-4342-B048-85BDC9FD1C3A}</a:tableStyleId>
              </a:tblPr>
              <a:tblGrid>
                <a:gridCol w="749300">
                  <a:extLst>
                    <a:ext uri="{9D8B030D-6E8A-4147-A177-3AD203B41FA5}">
                      <a16:colId xmlns:a16="http://schemas.microsoft.com/office/drawing/2014/main" val="20000"/>
                    </a:ext>
                  </a:extLst>
                </a:gridCol>
                <a:gridCol w="749300">
                  <a:extLst>
                    <a:ext uri="{9D8B030D-6E8A-4147-A177-3AD203B41FA5}">
                      <a16:colId xmlns:a16="http://schemas.microsoft.com/office/drawing/2014/main" val="20001"/>
                    </a:ext>
                  </a:extLst>
                </a:gridCol>
                <a:gridCol w="749300">
                  <a:extLst>
                    <a:ext uri="{9D8B030D-6E8A-4147-A177-3AD203B41FA5}">
                      <a16:colId xmlns:a16="http://schemas.microsoft.com/office/drawing/2014/main" val="20002"/>
                    </a:ext>
                  </a:extLst>
                </a:gridCol>
                <a:gridCol w="749300">
                  <a:extLst>
                    <a:ext uri="{9D8B030D-6E8A-4147-A177-3AD203B41FA5}">
                      <a16:colId xmlns:a16="http://schemas.microsoft.com/office/drawing/2014/main" val="20003"/>
                    </a:ext>
                  </a:extLst>
                </a:gridCol>
              </a:tblGrid>
              <a:tr h="447040">
                <a:tc>
                  <a:txBody>
                    <a:bodyPr/>
                    <a:lstStyle/>
                    <a:p>
                      <a:pPr algn="ctr" fontAlgn="b"/>
                      <a:r>
                        <a:rPr lang="it-IT" sz="1500" b="1" i="0" u="none" strike="noStrike"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E</a:t>
                      </a:r>
                      <a:r>
                        <a:rPr lang="it-IT" sz="1500" b="1" i="0" u="none" strike="noStrike" baseline="-250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min</a:t>
                      </a:r>
                      <a:r>
                        <a:rPr lang="it-IT" sz="1500" b="1"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r>
                        <a:rPr lang="it-IT" sz="1500" b="1" i="0" u="none" strike="noStrike"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MeV</a:t>
                      </a:r>
                      <a:r>
                        <a:rPr lang="it-IT" sz="1500" b="1"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t>
                      </a:r>
                    </a:p>
                  </a:txBody>
                  <a:tcPr marL="0" marR="0" marT="0" marB="0" anchor="ctr"/>
                </a:tc>
                <a:tc>
                  <a:txBody>
                    <a:bodyPr/>
                    <a:lstStyle/>
                    <a:p>
                      <a:pPr algn="ctr" fontAlgn="b"/>
                      <a:r>
                        <a:rPr lang="it-IT" sz="1500" b="1" i="0" u="none" strike="noStrike"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E</a:t>
                      </a:r>
                      <a:r>
                        <a:rPr lang="it-IT" sz="1500" b="1" i="0" u="none" strike="noStrike" baseline="-25000"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max</a:t>
                      </a:r>
                      <a:r>
                        <a:rPr lang="it-IT" sz="1500" b="1"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r>
                        <a:rPr lang="it-IT" sz="1500" b="1" i="0" u="none" strike="noStrike"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MeV</a:t>
                      </a:r>
                      <a:r>
                        <a:rPr lang="it-IT" sz="1500" b="1"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t>
                      </a:r>
                    </a:p>
                  </a:txBody>
                  <a:tcPr marL="0" marR="0" marT="0" marB="0" anchor="ctr"/>
                </a:tc>
                <a:tc>
                  <a:txBody>
                    <a:bodyPr/>
                    <a:lstStyle/>
                    <a:p>
                      <a:pPr algn="ctr" fontAlgn="b"/>
                      <a:r>
                        <a:rPr lang="it-IT" sz="15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PI</a:t>
                      </a:r>
                    </a:p>
                    <a:p>
                      <a:pPr algn="ctr" fontAlgn="b"/>
                      <a:r>
                        <a:rPr lang="it-IT" sz="15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 % E</a:t>
                      </a:r>
                    </a:p>
                  </a:txBody>
                  <a:tcPr marL="0" marR="0" marT="0" marB="0" anchor="ct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it-IT" sz="15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PC</a:t>
                      </a:r>
                    </a:p>
                    <a:p>
                      <a:pPr marL="0" marR="0" indent="0" algn="ctr" defTabSz="457200" rtl="0" eaLnBrk="1" fontAlgn="b" latinLnBrk="0" hangingPunct="1">
                        <a:lnSpc>
                          <a:spcPct val="100000"/>
                        </a:lnSpc>
                        <a:spcBef>
                          <a:spcPts val="0"/>
                        </a:spcBef>
                        <a:spcAft>
                          <a:spcPts val="0"/>
                        </a:spcAft>
                        <a:buClrTx/>
                        <a:buSzTx/>
                        <a:buFontTx/>
                        <a:buNone/>
                        <a:tabLst/>
                        <a:defRPr/>
                      </a:pPr>
                      <a:r>
                        <a:rPr lang="it-IT" sz="15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 % E</a:t>
                      </a:r>
                    </a:p>
                  </a:txBody>
                  <a:tcPr marL="0" marR="0" marT="0" marB="0" anchor="ctr"/>
                </a:tc>
                <a:extLst>
                  <a:ext uri="{0D108BD9-81ED-4DB2-BD59-A6C34878D82A}">
                    <a16:rowId xmlns:a16="http://schemas.microsoft.com/office/drawing/2014/main" val="10000"/>
                  </a:ext>
                </a:extLst>
              </a:tr>
              <a:tr h="223520">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1E-11</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1E-07</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0.1</a:t>
                      </a: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4.1</a:t>
                      </a:r>
                    </a:p>
                  </a:txBody>
                  <a:tcPr marL="0" marR="0" marT="0" marB="0" anchor="ctr"/>
                </a:tc>
                <a:extLst>
                  <a:ext uri="{0D108BD9-81ED-4DB2-BD59-A6C34878D82A}">
                    <a16:rowId xmlns:a16="http://schemas.microsoft.com/office/drawing/2014/main" val="10001"/>
                  </a:ext>
                </a:extLst>
              </a:tr>
              <a:tr h="223520">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1E-07</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1E-06</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0.4</a:t>
                      </a: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4.6</a:t>
                      </a:r>
                    </a:p>
                  </a:txBody>
                  <a:tcPr marL="0" marR="0" marT="0" marB="0" anchor="ctr"/>
                </a:tc>
                <a:extLst>
                  <a:ext uri="{0D108BD9-81ED-4DB2-BD59-A6C34878D82A}">
                    <a16:rowId xmlns:a16="http://schemas.microsoft.com/office/drawing/2014/main" val="10002"/>
                  </a:ext>
                </a:extLst>
              </a:tr>
              <a:tr h="223520">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1E-06</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1E-05</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1.9</a:t>
                      </a: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8.1</a:t>
                      </a:r>
                    </a:p>
                  </a:txBody>
                  <a:tcPr marL="0" marR="0" marT="0" marB="0" anchor="ctr"/>
                </a:tc>
                <a:extLst>
                  <a:ext uri="{0D108BD9-81ED-4DB2-BD59-A6C34878D82A}">
                    <a16:rowId xmlns:a16="http://schemas.microsoft.com/office/drawing/2014/main" val="10003"/>
                  </a:ext>
                </a:extLst>
              </a:tr>
              <a:tr h="223520">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1E-05</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1E-04</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4.3</a:t>
                      </a: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11.8</a:t>
                      </a:r>
                    </a:p>
                  </a:txBody>
                  <a:tcPr marL="0" marR="0" marT="0" marB="0" anchor="ctr"/>
                </a:tc>
                <a:extLst>
                  <a:ext uri="{0D108BD9-81ED-4DB2-BD59-A6C34878D82A}">
                    <a16:rowId xmlns:a16="http://schemas.microsoft.com/office/drawing/2014/main" val="10004"/>
                  </a:ext>
                </a:extLst>
              </a:tr>
              <a:tr h="223520">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1E-04</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1E-03</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8.5</a:t>
                      </a: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15.3</a:t>
                      </a:r>
                    </a:p>
                  </a:txBody>
                  <a:tcPr marL="0" marR="0" marT="0" marB="0" anchor="ctr"/>
                </a:tc>
                <a:extLst>
                  <a:ext uri="{0D108BD9-81ED-4DB2-BD59-A6C34878D82A}">
                    <a16:rowId xmlns:a16="http://schemas.microsoft.com/office/drawing/2014/main" val="10005"/>
                  </a:ext>
                </a:extLst>
              </a:tr>
              <a:tr h="223520">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1E-03</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1E-02</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11.0</a:t>
                      </a: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14.3</a:t>
                      </a:r>
                    </a:p>
                  </a:txBody>
                  <a:tcPr marL="0" marR="0" marT="0" marB="0" anchor="ctr"/>
                </a:tc>
                <a:extLst>
                  <a:ext uri="{0D108BD9-81ED-4DB2-BD59-A6C34878D82A}">
                    <a16:rowId xmlns:a16="http://schemas.microsoft.com/office/drawing/2014/main" val="10006"/>
                  </a:ext>
                </a:extLst>
              </a:tr>
              <a:tr h="223520">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1E-02</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1E-01</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26.7</a:t>
                      </a: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20.7</a:t>
                      </a:r>
                    </a:p>
                  </a:txBody>
                  <a:tcPr marL="0" marR="0" marT="0" marB="0" anchor="ctr"/>
                </a:tc>
                <a:extLst>
                  <a:ext uri="{0D108BD9-81ED-4DB2-BD59-A6C34878D82A}">
                    <a16:rowId xmlns:a16="http://schemas.microsoft.com/office/drawing/2014/main" val="10007"/>
                  </a:ext>
                </a:extLst>
              </a:tr>
              <a:tr h="223520">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1E-01</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41.9</a:t>
                      </a: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19.2</a:t>
                      </a:r>
                    </a:p>
                  </a:txBody>
                  <a:tcPr marL="0" marR="0" marT="0" marB="0" anchor="ctr"/>
                </a:tc>
                <a:extLst>
                  <a:ext uri="{0D108BD9-81ED-4DB2-BD59-A6C34878D82A}">
                    <a16:rowId xmlns:a16="http://schemas.microsoft.com/office/drawing/2014/main" val="10008"/>
                  </a:ext>
                </a:extLst>
              </a:tr>
              <a:tr h="223520">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5</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3.6</a:t>
                      </a: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1.3</a:t>
                      </a:r>
                    </a:p>
                  </a:txBody>
                  <a:tcPr marL="0" marR="0" marT="0" marB="0" anchor="ctr"/>
                </a:tc>
                <a:extLst>
                  <a:ext uri="{0D108BD9-81ED-4DB2-BD59-A6C34878D82A}">
                    <a16:rowId xmlns:a16="http://schemas.microsoft.com/office/drawing/2014/main" val="10009"/>
                  </a:ext>
                </a:extLst>
              </a:tr>
              <a:tr h="223520">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5</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10</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0.3</a:t>
                      </a: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0.2</a:t>
                      </a:r>
                    </a:p>
                  </a:txBody>
                  <a:tcPr marL="0" marR="0" marT="0" marB="0" anchor="ctr"/>
                </a:tc>
                <a:extLst>
                  <a:ext uri="{0D108BD9-81ED-4DB2-BD59-A6C34878D82A}">
                    <a16:rowId xmlns:a16="http://schemas.microsoft.com/office/drawing/2014/main" val="10010"/>
                  </a:ext>
                </a:extLst>
              </a:tr>
              <a:tr h="223520">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10</a:t>
                      </a:r>
                      <a:endParaRPr lang="it-IT" sz="15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u="none" strike="noStrike">
                          <a:effectLst/>
                          <a:latin typeface="Calibri" panose="020F0502020204030204" pitchFamily="34" charset="0"/>
                          <a:ea typeface="Calibri" panose="020F0502020204030204" pitchFamily="34" charset="0"/>
                          <a:cs typeface="Calibri" panose="020F0502020204030204" pitchFamily="34" charset="0"/>
                        </a:rPr>
                        <a:t>20</a:t>
                      </a:r>
                      <a:endParaRPr lang="it-IT" sz="1500" b="0" i="0" u="none" strike="noStrike">
                        <a:solidFill>
                          <a:srgbClr val="0563C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1.4</a:t>
                      </a:r>
                    </a:p>
                  </a:txBody>
                  <a:tcPr marL="0" marR="0" marT="0" marB="0" anchor="ctr"/>
                </a:tc>
                <a:tc>
                  <a:txBody>
                    <a:bodyPr/>
                    <a:lstStyle/>
                    <a:p>
                      <a:pPr algn="ctr" fontAlgn="b"/>
                      <a:r>
                        <a:rPr lang="it-IT" sz="15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0.7</a:t>
                      </a:r>
                    </a:p>
                  </a:txBody>
                  <a:tcPr marL="0" marR="0" marT="0" marB="0" anchor="ctr"/>
                </a:tc>
                <a:extLst>
                  <a:ext uri="{0D108BD9-81ED-4DB2-BD59-A6C34878D82A}">
                    <a16:rowId xmlns:a16="http://schemas.microsoft.com/office/drawing/2014/main" val="10011"/>
                  </a:ext>
                </a:extLst>
              </a:tr>
            </a:tbl>
          </a:graphicData>
        </a:graphic>
      </p:graphicFrame>
      <p:cxnSp>
        <p:nvCxnSpPr>
          <p:cNvPr id="16" name="Connettore 2 15"/>
          <p:cNvCxnSpPr/>
          <p:nvPr/>
        </p:nvCxnSpPr>
        <p:spPr>
          <a:xfrm flipH="1">
            <a:off x="7620000" y="3187701"/>
            <a:ext cx="25400" cy="1790700"/>
          </a:xfrm>
          <a:prstGeom prst="straightConnector1">
            <a:avLst/>
          </a:prstGeom>
          <a:ln>
            <a:solidFill>
              <a:schemeClr val="accent6">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17" name="CasellaDiTesto 16"/>
          <p:cNvSpPr txBox="1"/>
          <p:nvPr/>
        </p:nvSpPr>
        <p:spPr>
          <a:xfrm>
            <a:off x="5890949" y="2781300"/>
            <a:ext cx="2757752" cy="276999"/>
          </a:xfrm>
          <a:prstGeom prst="rect">
            <a:avLst/>
          </a:prstGeom>
          <a:ln>
            <a:solidFill>
              <a:schemeClr val="accent6">
                <a:lumMod val="75000"/>
              </a:schemeClr>
            </a:solidFill>
          </a:ln>
        </p:spPr>
        <p:txBody>
          <a:bodyPr vert="horz" wrap="square" lIns="121917" tIns="0" rIns="121917" bIns="0" rtlCol="0">
            <a:spAutoFit/>
          </a:bodyPr>
          <a:lstStyle/>
          <a:p>
            <a:r>
              <a:rPr lang="it-IT">
                <a:solidFill>
                  <a:schemeClr val="accent6">
                    <a:lumMod val="75000"/>
                  </a:schemeClr>
                </a:solidFill>
              </a:rPr>
              <a:t>PI- </a:t>
            </a:r>
            <a:r>
              <a:rPr lang="it-IT" err="1">
                <a:solidFill>
                  <a:schemeClr val="accent6">
                    <a:lumMod val="75000"/>
                  </a:schemeClr>
                </a:solidFill>
              </a:rPr>
              <a:t>behind</a:t>
            </a:r>
            <a:r>
              <a:rPr lang="it-IT">
                <a:solidFill>
                  <a:schemeClr val="accent6">
                    <a:lumMod val="75000"/>
                  </a:schemeClr>
                </a:solidFill>
              </a:rPr>
              <a:t> </a:t>
            </a:r>
            <a:r>
              <a:rPr lang="it-IT" err="1">
                <a:solidFill>
                  <a:schemeClr val="accent6">
                    <a:lumMod val="75000"/>
                  </a:schemeClr>
                </a:solidFill>
              </a:rPr>
              <a:t>closure</a:t>
            </a:r>
            <a:r>
              <a:rPr lang="it-IT">
                <a:solidFill>
                  <a:schemeClr val="accent6">
                    <a:lumMod val="75000"/>
                  </a:schemeClr>
                </a:solidFill>
              </a:rPr>
              <a:t> </a:t>
            </a:r>
            <a:r>
              <a:rPr lang="it-IT" err="1">
                <a:solidFill>
                  <a:schemeClr val="accent6">
                    <a:lumMod val="75000"/>
                  </a:schemeClr>
                </a:solidFill>
              </a:rPr>
              <a:t>plate</a:t>
            </a:r>
            <a:endParaRPr lang="it-IT">
              <a:solidFill>
                <a:schemeClr val="accent6">
                  <a:lumMod val="75000"/>
                </a:schemeClr>
              </a:solidFill>
            </a:endParaRPr>
          </a:p>
        </p:txBody>
      </p:sp>
      <p:cxnSp>
        <p:nvCxnSpPr>
          <p:cNvPr id="19" name="Connettore 2 18"/>
          <p:cNvCxnSpPr/>
          <p:nvPr/>
        </p:nvCxnSpPr>
        <p:spPr>
          <a:xfrm flipH="1">
            <a:off x="9895841" y="5422901"/>
            <a:ext cx="1457961" cy="419100"/>
          </a:xfrm>
          <a:prstGeom prst="straightConnector1">
            <a:avLst/>
          </a:prstGeom>
          <a:ln>
            <a:solidFill>
              <a:schemeClr val="accent4">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20" name="CasellaDiTesto 19"/>
          <p:cNvSpPr txBox="1"/>
          <p:nvPr/>
        </p:nvSpPr>
        <p:spPr>
          <a:xfrm>
            <a:off x="11137901" y="5073649"/>
            <a:ext cx="1054100" cy="328295"/>
          </a:xfrm>
          <a:prstGeom prst="rect">
            <a:avLst/>
          </a:prstGeom>
          <a:ln>
            <a:solidFill>
              <a:schemeClr val="accent4">
                <a:lumMod val="75000"/>
              </a:schemeClr>
            </a:solidFill>
          </a:ln>
        </p:spPr>
        <p:txBody>
          <a:bodyPr vert="horz" wrap="square" lIns="121917" tIns="0" rIns="121917" bIns="0" rtlCol="0">
            <a:spAutoFit/>
          </a:bodyPr>
          <a:lstStyle/>
          <a:p>
            <a:r>
              <a:rPr lang="it-IT" sz="2100">
                <a:solidFill>
                  <a:schemeClr val="accent4">
                    <a:lumMod val="75000"/>
                  </a:schemeClr>
                </a:solidFill>
              </a:rPr>
              <a:t>PC #1</a:t>
            </a:r>
          </a:p>
        </p:txBody>
      </p:sp>
      <p:sp>
        <p:nvSpPr>
          <p:cNvPr id="21" name="Rettangolo arrotondato 20"/>
          <p:cNvSpPr/>
          <p:nvPr/>
        </p:nvSpPr>
        <p:spPr>
          <a:xfrm>
            <a:off x="8648701" y="1111899"/>
            <a:ext cx="3543299" cy="3180701"/>
          </a:xfrm>
          <a:prstGeom prst="roundRect">
            <a:avLst/>
          </a:prstGeom>
          <a:no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it-IT"/>
          </a:p>
        </p:txBody>
      </p:sp>
      <p:sp>
        <p:nvSpPr>
          <p:cNvPr id="29" name="Rettangolo arrotondato 28"/>
          <p:cNvSpPr/>
          <p:nvPr/>
        </p:nvSpPr>
        <p:spPr>
          <a:xfrm>
            <a:off x="10420350" y="1249195"/>
            <a:ext cx="1504951" cy="3042203"/>
          </a:xfrm>
          <a:prstGeom prst="roundRect">
            <a:avLst/>
          </a:prstGeom>
          <a:no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it-IT"/>
          </a:p>
        </p:txBody>
      </p:sp>
      <p:pic>
        <p:nvPicPr>
          <p:cNvPr id="33" name="Picture 15" descr="A diagram of a structure&#10;&#10;Description automatically generated">
            <a:extLst>
              <a:ext uri="{FF2B5EF4-FFF2-40B4-BE49-F238E27FC236}">
                <a16:creationId xmlns:a16="http://schemas.microsoft.com/office/drawing/2014/main" id="{F68FF67F-A393-60BC-A813-C9390FE81D9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3392" y="764704"/>
            <a:ext cx="2376264" cy="1638668"/>
          </a:xfrm>
          <a:prstGeom prst="rect">
            <a:avLst/>
          </a:prstGeom>
        </p:spPr>
      </p:pic>
      <p:sp>
        <p:nvSpPr>
          <p:cNvPr id="4" name="CasellaDiTesto 3"/>
          <p:cNvSpPr txBox="1"/>
          <p:nvPr/>
        </p:nvSpPr>
        <p:spPr>
          <a:xfrm>
            <a:off x="3215680" y="1340768"/>
            <a:ext cx="2592288" cy="646331"/>
          </a:xfrm>
          <a:prstGeom prst="rect">
            <a:avLst/>
          </a:prstGeom>
          <a:noFill/>
        </p:spPr>
        <p:txBody>
          <a:bodyPr wrap="square" rtlCol="0">
            <a:spAutoFit/>
          </a:bodyPr>
          <a:lstStyle/>
          <a:p>
            <a:pPr marL="285750" indent="-285750">
              <a:buFont typeface="Arial" panose="020B0604020202020204" pitchFamily="34" charset="0"/>
              <a:buChar char="•"/>
            </a:pPr>
            <a:r>
              <a:rPr lang="it-IT" dirty="0"/>
              <a:t>PI: </a:t>
            </a:r>
            <a:r>
              <a:rPr lang="it-IT" dirty="0" err="1"/>
              <a:t>diagnostics</a:t>
            </a:r>
            <a:endParaRPr lang="it-IT" dirty="0"/>
          </a:p>
          <a:p>
            <a:pPr marL="285750" indent="-285750">
              <a:buFont typeface="Arial" panose="020B0604020202020204" pitchFamily="34" charset="0"/>
              <a:buChar char="•"/>
            </a:pPr>
            <a:r>
              <a:rPr lang="it-IT" dirty="0"/>
              <a:t>PC: </a:t>
            </a:r>
            <a:r>
              <a:rPr lang="it-IT" dirty="0" err="1"/>
              <a:t>electronics</a:t>
            </a:r>
            <a:endParaRPr lang="it-IT" dirty="0"/>
          </a:p>
        </p:txBody>
      </p:sp>
      <p:pic>
        <p:nvPicPr>
          <p:cNvPr id="22" name="Picture 10"/>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43772" b="33057"/>
          <a:stretch/>
        </p:blipFill>
        <p:spPr bwMode="auto">
          <a:xfrm>
            <a:off x="191344" y="6048392"/>
            <a:ext cx="850265" cy="33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8">
            <a:extLst>
              <a:ext uri="{FF2B5EF4-FFF2-40B4-BE49-F238E27FC236}">
                <a16:creationId xmlns:a16="http://schemas.microsoft.com/office/drawing/2014/main" id="{ABBC057D-4D6A-0D08-F0B9-12414AADD8B4}"/>
              </a:ext>
            </a:extLst>
          </p:cNvPr>
          <p:cNvSpPr txBox="1"/>
          <p:nvPr/>
        </p:nvSpPr>
        <p:spPr>
          <a:xfrm>
            <a:off x="8976320" y="6238932"/>
            <a:ext cx="8208912" cy="276999"/>
          </a:xfrm>
          <a:prstGeom prst="rect">
            <a:avLst/>
          </a:prstGeom>
          <a:noFill/>
        </p:spPr>
        <p:txBody>
          <a:bodyPr wrap="square" rtlCol="0">
            <a:spAutoFit/>
          </a:bodyPr>
          <a:lstStyle/>
          <a:p>
            <a:r>
              <a:rPr lang="it-IT" sz="1200" i="1" dirty="0"/>
              <a:t>R. Villari Semi-</a:t>
            </a:r>
            <a:r>
              <a:rPr lang="it-IT" sz="1200" i="1" dirty="0" err="1"/>
              <a:t>Annual</a:t>
            </a:r>
            <a:r>
              <a:rPr lang="it-IT" sz="1200" i="1" dirty="0"/>
              <a:t> Meeting </a:t>
            </a:r>
            <a:r>
              <a:rPr lang="it-IT" sz="1200" i="1" dirty="0" err="1"/>
              <a:t>PrIO</a:t>
            </a:r>
            <a:r>
              <a:rPr lang="it-IT" sz="1200" i="1" dirty="0"/>
              <a:t> SP5, </a:t>
            </a:r>
            <a:r>
              <a:rPr lang="it-IT" sz="1200" i="1" dirty="0" err="1"/>
              <a:t>July</a:t>
            </a:r>
            <a:r>
              <a:rPr lang="it-IT" sz="1200" i="1" dirty="0"/>
              <a:t> 2024 </a:t>
            </a:r>
          </a:p>
        </p:txBody>
      </p:sp>
      <p:sp>
        <p:nvSpPr>
          <p:cNvPr id="5" name="Footer Placeholder 5">
            <a:extLst>
              <a:ext uri="{FF2B5EF4-FFF2-40B4-BE49-F238E27FC236}">
                <a16:creationId xmlns:a16="http://schemas.microsoft.com/office/drawing/2014/main" id="{23074032-8EE2-1C8D-4485-8A46B6CAC0C1}"/>
              </a:ext>
            </a:extLst>
          </p:cNvPr>
          <p:cNvSpPr txBox="1">
            <a:spLocks/>
          </p:cNvSpPr>
          <p:nvPr/>
        </p:nvSpPr>
        <p:spPr>
          <a:xfrm>
            <a:off x="5202411" y="6601613"/>
            <a:ext cx="6892580" cy="329614"/>
          </a:xfrm>
          <a:prstGeom prst="rect">
            <a:avLst/>
          </a:prstGeom>
        </p:spPr>
        <p:txBody>
          <a:bodyPr anchor="t"/>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a:t>Marta Damiano| Fusion Neutronics Meeting Madrid 2025| Page </a:t>
            </a:r>
            <a:fld id="{85E9D519-D9B1-496B-9C82-7CE2C0F28AB0}" type="slidenum">
              <a:rPr lang="en-GB" smtClean="0"/>
              <a:pPr algn="r"/>
              <a:t>5</a:t>
            </a:fld>
            <a:endParaRPr lang="en-GB" dirty="0"/>
          </a:p>
        </p:txBody>
      </p:sp>
    </p:spTree>
    <p:extLst>
      <p:ext uri="{BB962C8B-B14F-4D97-AF65-F5344CB8AC3E}">
        <p14:creationId xmlns:p14="http://schemas.microsoft.com/office/powerpoint/2010/main" val="3241791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FE04985-0E87-22E4-1ED8-43019C9E9AB9}"/>
              </a:ext>
            </a:extLst>
          </p:cNvPr>
          <p:cNvSpPr>
            <a:spLocks noGrp="1"/>
          </p:cNvSpPr>
          <p:nvPr>
            <p:ph type="title"/>
          </p:nvPr>
        </p:nvSpPr>
        <p:spPr/>
        <p:txBody>
          <a:bodyPr/>
          <a:lstStyle/>
          <a:p>
            <a:r>
              <a:rPr lang="it-IT" dirty="0"/>
              <a:t>GENeuSIS design to replicate ITER Port </a:t>
            </a:r>
            <a:r>
              <a:rPr lang="it-IT" dirty="0" err="1"/>
              <a:t>Interspace</a:t>
            </a:r>
            <a:r>
              <a:rPr lang="it-IT" dirty="0"/>
              <a:t> &amp; Port Cell</a:t>
            </a:r>
          </a:p>
        </p:txBody>
      </p:sp>
      <p:pic>
        <p:nvPicPr>
          <p:cNvPr id="23" name="Immagine 22">
            <a:extLst>
              <a:ext uri="{FF2B5EF4-FFF2-40B4-BE49-F238E27FC236}">
                <a16:creationId xmlns:a16="http://schemas.microsoft.com/office/drawing/2014/main" id="{9ABF3DBB-85D3-160D-33F1-814A68958FF5}"/>
              </a:ext>
            </a:extLst>
          </p:cNvPr>
          <p:cNvPicPr>
            <a:picLocks noChangeAspect="1"/>
          </p:cNvPicPr>
          <p:nvPr/>
        </p:nvPicPr>
        <p:blipFill rotWithShape="1">
          <a:blip r:embed="rId2"/>
          <a:srcRect l="34687" b="15090"/>
          <a:stretch/>
        </p:blipFill>
        <p:spPr>
          <a:xfrm>
            <a:off x="3595460" y="3389198"/>
            <a:ext cx="4678964" cy="2830343"/>
          </a:xfrm>
          <a:prstGeom prst="rect">
            <a:avLst/>
          </a:prstGeom>
        </p:spPr>
      </p:pic>
      <p:pic>
        <p:nvPicPr>
          <p:cNvPr id="24" name="Immagine 23">
            <a:extLst>
              <a:ext uri="{FF2B5EF4-FFF2-40B4-BE49-F238E27FC236}">
                <a16:creationId xmlns:a16="http://schemas.microsoft.com/office/drawing/2014/main" id="{57D9491B-E805-A93D-A890-6D299D2A4083}"/>
              </a:ext>
            </a:extLst>
          </p:cNvPr>
          <p:cNvPicPr>
            <a:picLocks noChangeAspect="1"/>
          </p:cNvPicPr>
          <p:nvPr/>
        </p:nvPicPr>
        <p:blipFill rotWithShape="1">
          <a:blip r:embed="rId3"/>
          <a:srcRect r="68632"/>
          <a:stretch/>
        </p:blipFill>
        <p:spPr>
          <a:xfrm>
            <a:off x="1123266" y="1143967"/>
            <a:ext cx="1646487" cy="1984328"/>
          </a:xfrm>
          <a:prstGeom prst="rect">
            <a:avLst/>
          </a:prstGeom>
        </p:spPr>
      </p:pic>
      <p:pic>
        <p:nvPicPr>
          <p:cNvPr id="28" name="Immagine 27">
            <a:extLst>
              <a:ext uri="{FF2B5EF4-FFF2-40B4-BE49-F238E27FC236}">
                <a16:creationId xmlns:a16="http://schemas.microsoft.com/office/drawing/2014/main" id="{F41E5098-F906-9165-1500-BF9CF03D3C19}"/>
              </a:ext>
            </a:extLst>
          </p:cNvPr>
          <p:cNvPicPr>
            <a:picLocks noChangeAspect="1"/>
          </p:cNvPicPr>
          <p:nvPr/>
        </p:nvPicPr>
        <p:blipFill rotWithShape="1">
          <a:blip r:embed="rId2"/>
          <a:srcRect r="65590"/>
          <a:stretch/>
        </p:blipFill>
        <p:spPr>
          <a:xfrm>
            <a:off x="839416" y="3678379"/>
            <a:ext cx="2016224" cy="2523231"/>
          </a:xfrm>
          <a:prstGeom prst="rect">
            <a:avLst/>
          </a:prstGeom>
        </p:spPr>
      </p:pic>
      <p:pic>
        <p:nvPicPr>
          <p:cNvPr id="29" name="Immagine 28">
            <a:extLst>
              <a:ext uri="{FF2B5EF4-FFF2-40B4-BE49-F238E27FC236}">
                <a16:creationId xmlns:a16="http://schemas.microsoft.com/office/drawing/2014/main" id="{C9EBB00E-B67C-1C79-2BBB-B5BA62898FF1}"/>
              </a:ext>
            </a:extLst>
          </p:cNvPr>
          <p:cNvPicPr>
            <a:picLocks noChangeAspect="1"/>
          </p:cNvPicPr>
          <p:nvPr/>
        </p:nvPicPr>
        <p:blipFill rotWithShape="1">
          <a:blip r:embed="rId3"/>
          <a:srcRect l="31763" b="12567"/>
          <a:stretch/>
        </p:blipFill>
        <p:spPr>
          <a:xfrm>
            <a:off x="3533833" y="620688"/>
            <a:ext cx="4725100" cy="2876977"/>
          </a:xfrm>
          <a:prstGeom prst="rect">
            <a:avLst/>
          </a:prstGeom>
        </p:spPr>
      </p:pic>
      <p:sp>
        <p:nvSpPr>
          <p:cNvPr id="30" name="CasellaDiTesto 29">
            <a:extLst>
              <a:ext uri="{FF2B5EF4-FFF2-40B4-BE49-F238E27FC236}">
                <a16:creationId xmlns:a16="http://schemas.microsoft.com/office/drawing/2014/main" id="{B3DD1D9E-CCE4-7A35-2D2E-F915B56C0315}"/>
              </a:ext>
            </a:extLst>
          </p:cNvPr>
          <p:cNvSpPr txBox="1"/>
          <p:nvPr/>
        </p:nvSpPr>
        <p:spPr>
          <a:xfrm>
            <a:off x="4098180" y="2505501"/>
            <a:ext cx="1791835" cy="400110"/>
          </a:xfrm>
          <a:prstGeom prst="rect">
            <a:avLst/>
          </a:prstGeom>
          <a:noFill/>
        </p:spPr>
        <p:txBody>
          <a:bodyPr wrap="square">
            <a:spAutoFit/>
          </a:bodyPr>
          <a:lstStyle/>
          <a:p>
            <a:pPr algn="ctr"/>
            <a:r>
              <a:rPr lang="en-US" sz="2000" b="1" dirty="0">
                <a:solidFill>
                  <a:schemeClr val="tx2">
                    <a:lumMod val="75000"/>
                  </a:schemeClr>
                </a:solidFill>
              </a:rPr>
              <a:t>GENeuSIS-I</a:t>
            </a:r>
            <a:endParaRPr lang="it-IT" sz="2000" b="1" dirty="0"/>
          </a:p>
        </p:txBody>
      </p:sp>
      <p:sp>
        <p:nvSpPr>
          <p:cNvPr id="31" name="CasellaDiTesto 30">
            <a:extLst>
              <a:ext uri="{FF2B5EF4-FFF2-40B4-BE49-F238E27FC236}">
                <a16:creationId xmlns:a16="http://schemas.microsoft.com/office/drawing/2014/main" id="{A9452A2D-5225-0E7E-4E9E-E98E4FA1EC2C}"/>
              </a:ext>
            </a:extLst>
          </p:cNvPr>
          <p:cNvSpPr txBox="1"/>
          <p:nvPr/>
        </p:nvSpPr>
        <p:spPr>
          <a:xfrm>
            <a:off x="4313932" y="5278262"/>
            <a:ext cx="1554379" cy="400110"/>
          </a:xfrm>
          <a:prstGeom prst="rect">
            <a:avLst/>
          </a:prstGeom>
          <a:noFill/>
        </p:spPr>
        <p:txBody>
          <a:bodyPr wrap="square">
            <a:spAutoFit/>
          </a:bodyPr>
          <a:lstStyle>
            <a:defPPr>
              <a:defRPr lang="it-IT"/>
            </a:defPPr>
            <a:lvl1pPr>
              <a:defRPr sz="1200">
                <a:solidFill>
                  <a:schemeClr val="tx2">
                    <a:lumMod val="75000"/>
                  </a:schemeClr>
                </a:solidFill>
              </a:defRPr>
            </a:lvl1pPr>
          </a:lstStyle>
          <a:p>
            <a:pPr algn="ctr"/>
            <a:r>
              <a:rPr lang="en-US" sz="2000" b="1" dirty="0"/>
              <a:t>GENeuSIS-II</a:t>
            </a:r>
            <a:endParaRPr lang="it-IT" sz="2000" b="1" dirty="0"/>
          </a:p>
        </p:txBody>
      </p:sp>
      <p:sp>
        <p:nvSpPr>
          <p:cNvPr id="3" name="Rettangolo 2"/>
          <p:cNvSpPr/>
          <p:nvPr/>
        </p:nvSpPr>
        <p:spPr>
          <a:xfrm>
            <a:off x="623392" y="805413"/>
            <a:ext cx="2646237" cy="338554"/>
          </a:xfrm>
          <a:prstGeom prst="rect">
            <a:avLst/>
          </a:prstGeom>
        </p:spPr>
        <p:txBody>
          <a:bodyPr wrap="none">
            <a:spAutoFit/>
          </a:bodyPr>
          <a:lstStyle/>
          <a:p>
            <a:pPr lvl="0">
              <a:spcBef>
                <a:spcPts val="800"/>
              </a:spcBef>
              <a:spcAft>
                <a:spcPts val="800"/>
              </a:spcAft>
              <a:buClr>
                <a:srgbClr val="C00000"/>
              </a:buClr>
            </a:pPr>
            <a:r>
              <a:rPr lang="en-US" sz="1600" b="1" dirty="0">
                <a:solidFill>
                  <a:prstClr val="black"/>
                </a:solidFill>
                <a:latin typeface="Calibri" panose="020F0502020204030204" pitchFamily="34" charset="0"/>
                <a:ea typeface="Calibri" panose="020F0502020204030204" pitchFamily="34" charset="0"/>
                <a:cs typeface="Calibri" panose="020F0502020204030204" pitchFamily="34" charset="0"/>
              </a:rPr>
              <a:t>Port Interspace (GENeuSIS-I) </a:t>
            </a:r>
          </a:p>
        </p:txBody>
      </p:sp>
      <p:sp>
        <p:nvSpPr>
          <p:cNvPr id="4" name="Rettangolo 3"/>
          <p:cNvSpPr/>
          <p:nvPr/>
        </p:nvSpPr>
        <p:spPr>
          <a:xfrm>
            <a:off x="871856" y="3309986"/>
            <a:ext cx="2077685" cy="338554"/>
          </a:xfrm>
          <a:prstGeom prst="rect">
            <a:avLst/>
          </a:prstGeom>
        </p:spPr>
        <p:txBody>
          <a:bodyPr wrap="none">
            <a:spAutoFit/>
          </a:bodyPr>
          <a:lstStyle/>
          <a:p>
            <a:pPr lvl="0">
              <a:spcBef>
                <a:spcPts val="800"/>
              </a:spcBef>
              <a:spcAft>
                <a:spcPts val="800"/>
              </a:spcAft>
              <a:buClr>
                <a:srgbClr val="C00000"/>
              </a:buClr>
            </a:pPr>
            <a:r>
              <a:rPr lang="en-US" sz="1600" b="1" dirty="0">
                <a:solidFill>
                  <a:prstClr val="black"/>
                </a:solidFill>
                <a:latin typeface="Calibri" panose="020F0502020204030204" pitchFamily="34" charset="0"/>
                <a:ea typeface="Calibri" panose="020F0502020204030204" pitchFamily="34" charset="0"/>
                <a:cs typeface="Calibri" panose="020F0502020204030204" pitchFamily="34" charset="0"/>
              </a:rPr>
              <a:t>Port Cell (GENeuSIS-II)</a:t>
            </a:r>
            <a:endParaRPr lang="en-US" sz="1500" dirty="0">
              <a:solidFill>
                <a:prstClr val="black"/>
              </a:solidFill>
              <a:latin typeface="Calibri" panose="020F0502020204030204" pitchFamily="34" charset="0"/>
              <a:ea typeface="Calibri" panose="020F0502020204030204" pitchFamily="34" charset="0"/>
              <a:cs typeface="Calibri" panose="020F0502020204030204" pitchFamily="34" charset="0"/>
            </a:endParaRPr>
          </a:p>
        </p:txBody>
      </p:sp>
      <p:pic>
        <p:nvPicPr>
          <p:cNvPr id="2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21274"/>
          <a:stretch/>
        </p:blipFill>
        <p:spPr bwMode="auto">
          <a:xfrm>
            <a:off x="8339388" y="4011995"/>
            <a:ext cx="3204234" cy="2470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CasellaDiTesto 20"/>
          <p:cNvSpPr txBox="1"/>
          <p:nvPr/>
        </p:nvSpPr>
        <p:spPr>
          <a:xfrm>
            <a:off x="10385540" y="6118304"/>
            <a:ext cx="2316163" cy="246221"/>
          </a:xfrm>
          <a:prstGeom prst="rect">
            <a:avLst/>
          </a:prstGeom>
        </p:spPr>
        <p:txBody>
          <a:bodyPr vert="horz" wrap="square" lIns="91440" tIns="0" rIns="91440" bIns="0" rtlCol="0">
            <a:spAutoFit/>
          </a:bodyPr>
          <a:lstStyle/>
          <a:p>
            <a:r>
              <a:rPr lang="it-IT" sz="1600" dirty="0"/>
              <a:t>@5x10</a:t>
            </a:r>
            <a:r>
              <a:rPr lang="it-IT" sz="1600" baseline="30000" dirty="0"/>
              <a:t>10</a:t>
            </a:r>
            <a:r>
              <a:rPr lang="it-IT" sz="1600" dirty="0"/>
              <a:t> n/s - FNG</a:t>
            </a:r>
          </a:p>
        </p:txBody>
      </p:sp>
      <p:pic>
        <p:nvPicPr>
          <p:cNvPr id="35"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86225"/>
          <a:stretch/>
        </p:blipFill>
        <p:spPr bwMode="auto">
          <a:xfrm>
            <a:off x="7983881" y="3429000"/>
            <a:ext cx="4208119" cy="56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r="4540" b="79614"/>
          <a:stretch/>
        </p:blipFill>
        <p:spPr bwMode="auto">
          <a:xfrm>
            <a:off x="8274424" y="496489"/>
            <a:ext cx="3698637" cy="84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t="22532" r="1786"/>
          <a:stretch/>
        </p:blipFill>
        <p:spPr bwMode="auto">
          <a:xfrm>
            <a:off x="8581038" y="1077799"/>
            <a:ext cx="2950711" cy="2487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10"/>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43772" b="33057"/>
          <a:stretch/>
        </p:blipFill>
        <p:spPr bwMode="auto">
          <a:xfrm>
            <a:off x="47328" y="6118304"/>
            <a:ext cx="850265" cy="33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CasellaDiTesto 17"/>
          <p:cNvSpPr txBox="1"/>
          <p:nvPr/>
        </p:nvSpPr>
        <p:spPr>
          <a:xfrm>
            <a:off x="923926" y="6226025"/>
            <a:ext cx="8208912" cy="276999"/>
          </a:xfrm>
          <a:prstGeom prst="rect">
            <a:avLst/>
          </a:prstGeom>
          <a:noFill/>
        </p:spPr>
        <p:txBody>
          <a:bodyPr wrap="square" rtlCol="0">
            <a:spAutoFit/>
          </a:bodyPr>
          <a:lstStyle/>
          <a:p>
            <a:r>
              <a:rPr lang="it-IT" sz="1200" i="1" dirty="0"/>
              <a:t>R. Villari ITPA </a:t>
            </a:r>
            <a:r>
              <a:rPr lang="it-IT" sz="1200" i="1" dirty="0" err="1"/>
              <a:t>Diagnostics</a:t>
            </a:r>
            <a:r>
              <a:rPr lang="it-IT" sz="1200" i="1" dirty="0"/>
              <a:t> -44</a:t>
            </a:r>
            <a:r>
              <a:rPr lang="it-IT" sz="1200" i="1" baseline="30000" dirty="0"/>
              <a:t>th</a:t>
            </a:r>
            <a:r>
              <a:rPr lang="it-IT" sz="1200" i="1" dirty="0"/>
              <a:t> </a:t>
            </a:r>
            <a:r>
              <a:rPr lang="en-US" sz="1200" i="1" dirty="0"/>
              <a:t>ITPA Diagnostics ​Nov 2023, </a:t>
            </a:r>
            <a:r>
              <a:rPr lang="en-US" sz="1200" i="1" dirty="0" err="1"/>
              <a:t>Cadarache</a:t>
            </a:r>
            <a:endParaRPr lang="it-IT" sz="1200" i="1" dirty="0"/>
          </a:p>
        </p:txBody>
      </p:sp>
      <p:sp>
        <p:nvSpPr>
          <p:cNvPr id="5" name="Footer Placeholder 5">
            <a:extLst>
              <a:ext uri="{FF2B5EF4-FFF2-40B4-BE49-F238E27FC236}">
                <a16:creationId xmlns:a16="http://schemas.microsoft.com/office/drawing/2014/main" id="{0E216938-E0C1-5D8A-FADA-0182E2CE361B}"/>
              </a:ext>
            </a:extLst>
          </p:cNvPr>
          <p:cNvSpPr txBox="1">
            <a:spLocks/>
          </p:cNvSpPr>
          <p:nvPr/>
        </p:nvSpPr>
        <p:spPr>
          <a:xfrm>
            <a:off x="5220402" y="6560328"/>
            <a:ext cx="6892580" cy="329614"/>
          </a:xfrm>
          <a:prstGeom prst="rect">
            <a:avLst/>
          </a:prstGeom>
        </p:spPr>
        <p:txBody>
          <a:bodyPr anchor="t"/>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a:t>Marta Damiano| Fusion Neutronics Meeting Madrid 2025| Page </a:t>
            </a:r>
            <a:fld id="{85E9D519-D9B1-496B-9C82-7CE2C0F28AB0}" type="slidenum">
              <a:rPr lang="en-GB" smtClean="0"/>
              <a:pPr algn="r"/>
              <a:t>6</a:t>
            </a:fld>
            <a:endParaRPr lang="en-GB" dirty="0"/>
          </a:p>
        </p:txBody>
      </p:sp>
    </p:spTree>
    <p:extLst>
      <p:ext uri="{BB962C8B-B14F-4D97-AF65-F5344CB8AC3E}">
        <p14:creationId xmlns:p14="http://schemas.microsoft.com/office/powerpoint/2010/main" val="1653175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Arrow Connector 24">
            <a:extLst>
              <a:ext uri="{FF2B5EF4-FFF2-40B4-BE49-F238E27FC236}">
                <a16:creationId xmlns:a16="http://schemas.microsoft.com/office/drawing/2014/main" id="{6DB3A021-AB2B-1E5C-FF37-A38AFAE266D1}"/>
              </a:ext>
            </a:extLst>
          </p:cNvPr>
          <p:cNvCxnSpPr>
            <a:cxnSpLocks/>
            <a:endCxn id="6" idx="2"/>
          </p:cNvCxnSpPr>
          <p:nvPr/>
        </p:nvCxnSpPr>
        <p:spPr>
          <a:xfrm flipH="1" flipV="1">
            <a:off x="1652380" y="5466042"/>
            <a:ext cx="33130" cy="50782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 name="Titolo 1"/>
          <p:cNvSpPr>
            <a:spLocks noGrp="1"/>
          </p:cNvSpPr>
          <p:nvPr>
            <p:ph type="title"/>
          </p:nvPr>
        </p:nvSpPr>
        <p:spPr>
          <a:xfrm>
            <a:off x="1012210" y="314584"/>
            <a:ext cx="10801200" cy="457200"/>
          </a:xfrm>
        </p:spPr>
        <p:txBody>
          <a:bodyPr/>
          <a:lstStyle/>
          <a:p>
            <a:r>
              <a:rPr lang="it-IT" dirty="0" err="1"/>
              <a:t>Optimization</a:t>
            </a:r>
            <a:r>
              <a:rPr lang="it-IT" dirty="0"/>
              <a:t> of  </a:t>
            </a:r>
            <a:r>
              <a:rPr lang="it-IT" dirty="0" err="1"/>
              <a:t>GENeuSIS</a:t>
            </a:r>
            <a:r>
              <a:rPr lang="it-IT" dirty="0"/>
              <a:t>-II design</a:t>
            </a:r>
            <a:br>
              <a:rPr lang="it-IT" dirty="0"/>
            </a:br>
            <a:endParaRPr lang="it-IT" dirty="0"/>
          </a:p>
        </p:txBody>
      </p:sp>
      <p:sp>
        <p:nvSpPr>
          <p:cNvPr id="3" name="Segnaposto contenuto 2"/>
          <p:cNvSpPr>
            <a:spLocks noGrp="1"/>
          </p:cNvSpPr>
          <p:nvPr>
            <p:ph idx="1"/>
          </p:nvPr>
        </p:nvSpPr>
        <p:spPr>
          <a:xfrm>
            <a:off x="2603612" y="722966"/>
            <a:ext cx="11103024" cy="5688632"/>
          </a:xfrm>
        </p:spPr>
        <p:txBody>
          <a:bodyPr/>
          <a:lstStyle/>
          <a:p>
            <a:pPr marL="585788" lvl="1" indent="-285750">
              <a:buFontTx/>
              <a:buChar char="-"/>
            </a:pPr>
            <a:r>
              <a:rPr lang="it-IT" dirty="0" err="1"/>
              <a:t>Reduced</a:t>
            </a:r>
            <a:r>
              <a:rPr lang="it-IT" dirty="0"/>
              <a:t> </a:t>
            </a:r>
            <a:r>
              <a:rPr lang="it-IT" dirty="0" err="1"/>
              <a:t>dimension</a:t>
            </a:r>
            <a:r>
              <a:rPr lang="it-IT" dirty="0"/>
              <a:t>, weight &amp; cost</a:t>
            </a:r>
          </a:p>
          <a:p>
            <a:pPr marL="585788" lvl="1" indent="-285750">
              <a:buFontTx/>
              <a:buChar char="-"/>
            </a:pPr>
            <a:r>
              <a:rPr lang="it-IT" dirty="0" err="1"/>
              <a:t>Enabled</a:t>
            </a:r>
            <a:r>
              <a:rPr lang="it-IT" dirty="0"/>
              <a:t> the </a:t>
            </a:r>
            <a:r>
              <a:rPr lang="it-IT" dirty="0" err="1"/>
              <a:t>electronics</a:t>
            </a:r>
            <a:r>
              <a:rPr lang="it-IT" dirty="0"/>
              <a:t> </a:t>
            </a:r>
            <a:r>
              <a:rPr lang="it-IT" dirty="0" err="1"/>
              <a:t>installation</a:t>
            </a:r>
            <a:r>
              <a:rPr lang="it-IT" dirty="0"/>
              <a:t> &amp; cables connection</a:t>
            </a:r>
          </a:p>
          <a:p>
            <a:pPr marL="300038" lvl="1" indent="0">
              <a:buNone/>
            </a:pPr>
            <a:r>
              <a:rPr lang="it-IT" dirty="0"/>
              <a:t>  </a:t>
            </a:r>
          </a:p>
        </p:txBody>
      </p:sp>
      <p:sp>
        <p:nvSpPr>
          <p:cNvPr id="5" name="Segnaposto numero diapositiva 4"/>
          <p:cNvSpPr>
            <a:spLocks noGrp="1"/>
          </p:cNvSpPr>
          <p:nvPr>
            <p:ph type="sldNum" sz="quarter" idx="12"/>
          </p:nvPr>
        </p:nvSpPr>
        <p:spPr>
          <a:xfrm>
            <a:off x="0" y="6110146"/>
            <a:ext cx="720080" cy="199174"/>
          </a:xfrm>
        </p:spPr>
        <p:txBody>
          <a:bodyPr/>
          <a:lstStyle/>
          <a:p>
            <a:fld id="{6A6D9FA1-99C7-4910-8E32-B85D378B0060}" type="slidenum">
              <a:rPr lang="en-GB" smtClean="0">
                <a:solidFill>
                  <a:prstClr val="white"/>
                </a:solidFill>
              </a:rPr>
              <a:pPr/>
              <a:t>7</a:t>
            </a:fld>
            <a:endParaRPr lang="en-GB" dirty="0">
              <a:solidFill>
                <a:prstClr val="white"/>
              </a:solidFill>
            </a:endParaRPr>
          </a:p>
        </p:txBody>
      </p:sp>
      <p:pic>
        <p:nvPicPr>
          <p:cNvPr id="6" name="Picture 2" descr="Image previ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60" y="2229029"/>
            <a:ext cx="2634040" cy="3237013"/>
          </a:xfrm>
          <a:prstGeom prst="rect">
            <a:avLst/>
          </a:prstGeom>
          <a:noFill/>
          <a:extLst>
            <a:ext uri="{909E8E84-426E-40DD-AFC4-6F175D3DCCD1}">
              <a14:hiddenFill xmlns:a14="http://schemas.microsoft.com/office/drawing/2010/main">
                <a:solidFill>
                  <a:srgbClr val="FFFFFF"/>
                </a:solidFill>
              </a14:hiddenFill>
            </a:ext>
          </a:extLst>
        </p:spPr>
      </p:pic>
      <p:cxnSp>
        <p:nvCxnSpPr>
          <p:cNvPr id="8" name="Connettore 2 7"/>
          <p:cNvCxnSpPr/>
          <p:nvPr/>
        </p:nvCxnSpPr>
        <p:spPr>
          <a:xfrm flipH="1">
            <a:off x="2711624" y="5109349"/>
            <a:ext cx="648072"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3269686" y="4891960"/>
            <a:ext cx="1008112" cy="369332"/>
          </a:xfrm>
          <a:prstGeom prst="rect">
            <a:avLst/>
          </a:prstGeom>
          <a:noFill/>
        </p:spPr>
        <p:txBody>
          <a:bodyPr wrap="square" rtlCol="0">
            <a:spAutoFit/>
          </a:bodyPr>
          <a:lstStyle/>
          <a:p>
            <a:r>
              <a:rPr lang="it-IT" dirty="0"/>
              <a:t>Cu</a:t>
            </a:r>
          </a:p>
        </p:txBody>
      </p:sp>
      <p:cxnSp>
        <p:nvCxnSpPr>
          <p:cNvPr id="11" name="Connettore 2 10"/>
          <p:cNvCxnSpPr/>
          <p:nvPr/>
        </p:nvCxnSpPr>
        <p:spPr>
          <a:xfrm flipH="1">
            <a:off x="2567608" y="4749309"/>
            <a:ext cx="540060"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a:off x="3016495" y="4541180"/>
            <a:ext cx="1584176" cy="369332"/>
          </a:xfrm>
          <a:prstGeom prst="rect">
            <a:avLst/>
          </a:prstGeom>
          <a:noFill/>
        </p:spPr>
        <p:txBody>
          <a:bodyPr wrap="square" rtlCol="0">
            <a:spAutoFit/>
          </a:bodyPr>
          <a:lstStyle/>
          <a:p>
            <a:r>
              <a:rPr lang="it-IT" dirty="0"/>
              <a:t>W- </a:t>
            </a:r>
            <a:r>
              <a:rPr lang="it-IT" dirty="0" err="1"/>
              <a:t>Densimet</a:t>
            </a:r>
            <a:endParaRPr lang="it-IT" dirty="0"/>
          </a:p>
        </p:txBody>
      </p:sp>
      <p:cxnSp>
        <p:nvCxnSpPr>
          <p:cNvPr id="14" name="Connettore 2 13"/>
          <p:cNvCxnSpPr/>
          <p:nvPr/>
        </p:nvCxnSpPr>
        <p:spPr>
          <a:xfrm flipH="1">
            <a:off x="2711624" y="4317261"/>
            <a:ext cx="648072"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3359696" y="4173245"/>
            <a:ext cx="576064" cy="369332"/>
          </a:xfrm>
          <a:prstGeom prst="rect">
            <a:avLst/>
          </a:prstGeom>
          <a:noFill/>
        </p:spPr>
        <p:txBody>
          <a:bodyPr wrap="square" rtlCol="0">
            <a:spAutoFit/>
          </a:bodyPr>
          <a:lstStyle/>
          <a:p>
            <a:r>
              <a:rPr lang="it-IT" dirty="0"/>
              <a:t>Pb</a:t>
            </a:r>
          </a:p>
        </p:txBody>
      </p:sp>
      <p:cxnSp>
        <p:nvCxnSpPr>
          <p:cNvPr id="17" name="Connettore 2 16"/>
          <p:cNvCxnSpPr/>
          <p:nvPr/>
        </p:nvCxnSpPr>
        <p:spPr>
          <a:xfrm flipH="1">
            <a:off x="2711624" y="3847535"/>
            <a:ext cx="720080" cy="2537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3465990" y="3662869"/>
            <a:ext cx="1296144" cy="369332"/>
          </a:xfrm>
          <a:prstGeom prst="rect">
            <a:avLst/>
          </a:prstGeom>
          <a:noFill/>
        </p:spPr>
        <p:txBody>
          <a:bodyPr wrap="square" rtlCol="0">
            <a:spAutoFit/>
          </a:bodyPr>
          <a:lstStyle/>
          <a:p>
            <a:r>
              <a:rPr lang="it-IT" dirty="0"/>
              <a:t>SS</a:t>
            </a:r>
          </a:p>
        </p:txBody>
      </p:sp>
      <p:cxnSp>
        <p:nvCxnSpPr>
          <p:cNvPr id="20" name="Connettore 2 19"/>
          <p:cNvCxnSpPr>
            <a:stCxn id="33" idx="2"/>
          </p:cNvCxnSpPr>
          <p:nvPr/>
        </p:nvCxnSpPr>
        <p:spPr>
          <a:xfrm>
            <a:off x="335360" y="3662869"/>
            <a:ext cx="684076" cy="2107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431704" y="3232220"/>
            <a:ext cx="1152128" cy="369332"/>
          </a:xfrm>
          <a:prstGeom prst="rect">
            <a:avLst/>
          </a:prstGeom>
          <a:noFill/>
        </p:spPr>
        <p:txBody>
          <a:bodyPr wrap="square" rtlCol="0">
            <a:spAutoFit/>
          </a:bodyPr>
          <a:lstStyle/>
          <a:p>
            <a:r>
              <a:rPr lang="it-IT" dirty="0"/>
              <a:t>Teflon</a:t>
            </a:r>
          </a:p>
        </p:txBody>
      </p:sp>
      <p:cxnSp>
        <p:nvCxnSpPr>
          <p:cNvPr id="23" name="Connettore 2 22"/>
          <p:cNvCxnSpPr/>
          <p:nvPr/>
        </p:nvCxnSpPr>
        <p:spPr>
          <a:xfrm>
            <a:off x="1775520" y="2013005"/>
            <a:ext cx="7200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CasellaDiTesto 23"/>
          <p:cNvSpPr txBox="1"/>
          <p:nvPr/>
        </p:nvSpPr>
        <p:spPr>
          <a:xfrm>
            <a:off x="1628630" y="1933070"/>
            <a:ext cx="1193880" cy="369332"/>
          </a:xfrm>
          <a:prstGeom prst="rect">
            <a:avLst/>
          </a:prstGeom>
          <a:noFill/>
        </p:spPr>
        <p:txBody>
          <a:bodyPr wrap="square" rtlCol="0">
            <a:spAutoFit/>
          </a:bodyPr>
          <a:lstStyle/>
          <a:p>
            <a:r>
              <a:rPr lang="it-IT" dirty="0"/>
              <a:t>Air</a:t>
            </a:r>
          </a:p>
        </p:txBody>
      </p:sp>
      <p:cxnSp>
        <p:nvCxnSpPr>
          <p:cNvPr id="26" name="Connettore 2 25"/>
          <p:cNvCxnSpPr/>
          <p:nvPr/>
        </p:nvCxnSpPr>
        <p:spPr>
          <a:xfrm flipH="1" flipV="1">
            <a:off x="2783632" y="2805093"/>
            <a:ext cx="504056" cy="270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flipH="1">
            <a:off x="2135560" y="3075993"/>
            <a:ext cx="1152128" cy="8452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CasellaDiTesto 28"/>
          <p:cNvSpPr txBox="1"/>
          <p:nvPr/>
        </p:nvSpPr>
        <p:spPr>
          <a:xfrm>
            <a:off x="3359696" y="2810707"/>
            <a:ext cx="1152128" cy="369332"/>
          </a:xfrm>
          <a:prstGeom prst="rect">
            <a:avLst/>
          </a:prstGeom>
          <a:noFill/>
        </p:spPr>
        <p:txBody>
          <a:bodyPr wrap="square" rtlCol="0">
            <a:spAutoFit/>
          </a:bodyPr>
          <a:lstStyle/>
          <a:p>
            <a:r>
              <a:rPr lang="it-IT" dirty="0" err="1"/>
              <a:t>Perpex</a:t>
            </a:r>
            <a:endParaRPr lang="it-IT" dirty="0"/>
          </a:p>
        </p:txBody>
      </p:sp>
      <p:sp>
        <p:nvSpPr>
          <p:cNvPr id="33" name="CasellaDiTesto 32"/>
          <p:cNvSpPr txBox="1"/>
          <p:nvPr/>
        </p:nvSpPr>
        <p:spPr>
          <a:xfrm>
            <a:off x="119336" y="3293537"/>
            <a:ext cx="432048" cy="369332"/>
          </a:xfrm>
          <a:prstGeom prst="rect">
            <a:avLst/>
          </a:prstGeom>
          <a:noFill/>
        </p:spPr>
        <p:txBody>
          <a:bodyPr wrap="square" rtlCol="0">
            <a:spAutoFit/>
          </a:bodyPr>
          <a:lstStyle/>
          <a:p>
            <a:r>
              <a:rPr lang="it-IT" dirty="0" err="1"/>
              <a:t>Cd</a:t>
            </a:r>
            <a:endParaRPr lang="it-IT" dirty="0"/>
          </a:p>
        </p:txBody>
      </p:sp>
      <p:cxnSp>
        <p:nvCxnSpPr>
          <p:cNvPr id="35" name="Connettore 2 34"/>
          <p:cNvCxnSpPr>
            <a:stCxn id="21" idx="1"/>
          </p:cNvCxnSpPr>
          <p:nvPr/>
        </p:nvCxnSpPr>
        <p:spPr>
          <a:xfrm flipH="1">
            <a:off x="2711624" y="3416886"/>
            <a:ext cx="720080" cy="3007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CasellaDiTesto 36"/>
          <p:cNvSpPr txBox="1"/>
          <p:nvPr/>
        </p:nvSpPr>
        <p:spPr>
          <a:xfrm>
            <a:off x="1163452" y="2752828"/>
            <a:ext cx="1044116" cy="646331"/>
          </a:xfrm>
          <a:prstGeom prst="rect">
            <a:avLst/>
          </a:prstGeom>
          <a:noFill/>
        </p:spPr>
        <p:txBody>
          <a:bodyPr wrap="square" rtlCol="0">
            <a:spAutoFit/>
          </a:bodyPr>
          <a:lstStyle/>
          <a:p>
            <a:r>
              <a:rPr lang="it-IT" b="1" dirty="0">
                <a:solidFill>
                  <a:schemeClr val="bg1"/>
                </a:solidFill>
              </a:rPr>
              <a:t>TEST</a:t>
            </a:r>
          </a:p>
          <a:p>
            <a:r>
              <a:rPr lang="it-IT" b="1" dirty="0">
                <a:solidFill>
                  <a:schemeClr val="bg1"/>
                </a:solidFill>
              </a:rPr>
              <a:t>AREA</a:t>
            </a:r>
          </a:p>
        </p:txBody>
      </p:sp>
      <p:sp>
        <p:nvSpPr>
          <p:cNvPr id="38" name="CasellaDiTesto 37"/>
          <p:cNvSpPr txBox="1"/>
          <p:nvPr/>
        </p:nvSpPr>
        <p:spPr>
          <a:xfrm>
            <a:off x="930780" y="5789198"/>
            <a:ext cx="1944216" cy="369332"/>
          </a:xfrm>
          <a:prstGeom prst="rect">
            <a:avLst/>
          </a:prstGeom>
          <a:noFill/>
        </p:spPr>
        <p:txBody>
          <a:bodyPr wrap="square" rtlCol="0">
            <a:spAutoFit/>
          </a:bodyPr>
          <a:lstStyle/>
          <a:p>
            <a:r>
              <a:rPr lang="it-IT" b="1" dirty="0"/>
              <a:t>FNG DT target</a:t>
            </a:r>
          </a:p>
        </p:txBody>
      </p:sp>
      <p:sp>
        <p:nvSpPr>
          <p:cNvPr id="39" name="CasellaDiTesto 38"/>
          <p:cNvSpPr txBox="1"/>
          <p:nvPr/>
        </p:nvSpPr>
        <p:spPr>
          <a:xfrm>
            <a:off x="163820" y="1770600"/>
            <a:ext cx="4483541" cy="230832"/>
          </a:xfrm>
          <a:prstGeom prst="rect">
            <a:avLst/>
          </a:prstGeom>
        </p:spPr>
        <p:txBody>
          <a:bodyPr vert="horz" wrap="square" lIns="121917" tIns="0" rIns="121917" bIns="0" rtlCol="0">
            <a:spAutoFit/>
          </a:bodyPr>
          <a:lstStyle/>
          <a:p>
            <a:r>
              <a:rPr lang="it-IT" sz="1500" b="1" dirty="0">
                <a:solidFill>
                  <a:schemeClr val="tx2"/>
                </a:solidFill>
              </a:rPr>
              <a:t>Assembly 45x80x47 cm3, </a:t>
            </a:r>
            <a:r>
              <a:rPr lang="it-IT" sz="1500" b="1" dirty="0" err="1">
                <a:solidFill>
                  <a:schemeClr val="tx2"/>
                </a:solidFill>
              </a:rPr>
              <a:t>wt</a:t>
            </a:r>
            <a:r>
              <a:rPr lang="it-IT" sz="1500" b="1" dirty="0">
                <a:solidFill>
                  <a:schemeClr val="tx2"/>
                </a:solidFill>
              </a:rPr>
              <a:t>. 1 ton</a:t>
            </a:r>
          </a:p>
        </p:txBody>
      </p:sp>
      <p:graphicFrame>
        <p:nvGraphicFramePr>
          <p:cNvPr id="41" name="Tabella 40"/>
          <p:cNvGraphicFramePr>
            <a:graphicFrameLocks noGrp="1"/>
          </p:cNvGraphicFramePr>
          <p:nvPr/>
        </p:nvGraphicFramePr>
        <p:xfrm>
          <a:off x="9443080" y="1753508"/>
          <a:ext cx="2600960" cy="3657600"/>
        </p:xfrm>
        <a:graphic>
          <a:graphicData uri="http://schemas.openxmlformats.org/drawingml/2006/table">
            <a:tbl>
              <a:tblPr firstRow="1">
                <a:tableStyleId>{5C22544A-7EE6-4342-B048-85BDC9FD1C3A}</a:tableStyleId>
              </a:tblPr>
              <a:tblGrid>
                <a:gridCol w="866987">
                  <a:extLst>
                    <a:ext uri="{9D8B030D-6E8A-4147-A177-3AD203B41FA5}">
                      <a16:colId xmlns:a16="http://schemas.microsoft.com/office/drawing/2014/main" val="20000"/>
                    </a:ext>
                  </a:extLst>
                </a:gridCol>
                <a:gridCol w="768772">
                  <a:extLst>
                    <a:ext uri="{9D8B030D-6E8A-4147-A177-3AD203B41FA5}">
                      <a16:colId xmlns:a16="http://schemas.microsoft.com/office/drawing/2014/main" val="20001"/>
                    </a:ext>
                  </a:extLst>
                </a:gridCol>
                <a:gridCol w="965201">
                  <a:extLst>
                    <a:ext uri="{9D8B030D-6E8A-4147-A177-3AD203B41FA5}">
                      <a16:colId xmlns:a16="http://schemas.microsoft.com/office/drawing/2014/main" val="20002"/>
                    </a:ext>
                  </a:extLst>
                </a:gridCol>
              </a:tblGrid>
              <a:tr h="869245">
                <a:tc>
                  <a:txBody>
                    <a:bodyPr/>
                    <a:lstStyle/>
                    <a:p>
                      <a:pPr algn="ctr" fontAlgn="b"/>
                      <a:r>
                        <a:rPr lang="it-IT" sz="1600" b="1" i="0" u="none" strike="noStrike"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Emin</a:t>
                      </a:r>
                      <a:r>
                        <a:rPr lang="it-IT" sz="1600" b="1"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r>
                        <a:rPr lang="it-IT" sz="1600" b="1" i="0" u="none" strike="noStrike"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MeV</a:t>
                      </a:r>
                      <a:r>
                        <a:rPr lang="it-IT" sz="1600" b="1"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t>
                      </a:r>
                    </a:p>
                  </a:txBody>
                  <a:tcPr marL="0" marR="0" marT="0" marB="0" anchor="ctr"/>
                </a:tc>
                <a:tc>
                  <a:txBody>
                    <a:bodyPr/>
                    <a:lstStyle/>
                    <a:p>
                      <a:pPr algn="ctr" fontAlgn="b"/>
                      <a:r>
                        <a:rPr lang="it-IT" sz="1600" b="1" i="0" u="none" strike="noStrike" err="1">
                          <a:solidFill>
                            <a:schemeClr val="bg1"/>
                          </a:solidFill>
                          <a:effectLst/>
                          <a:latin typeface="Calibri" panose="020F0502020204030204" pitchFamily="34" charset="0"/>
                          <a:ea typeface="Calibri" panose="020F0502020204030204" pitchFamily="34" charset="0"/>
                          <a:cs typeface="Calibri" panose="020F0502020204030204" pitchFamily="34" charset="0"/>
                        </a:rPr>
                        <a:t>Emax</a:t>
                      </a:r>
                      <a:r>
                        <a:rPr lang="it-IT" sz="16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r>
                        <a:rPr lang="it-IT" sz="1600" b="1" i="0" u="none" strike="noStrike" err="1">
                          <a:solidFill>
                            <a:schemeClr val="bg1"/>
                          </a:solidFill>
                          <a:effectLst/>
                          <a:latin typeface="Calibri" panose="020F0502020204030204" pitchFamily="34" charset="0"/>
                          <a:ea typeface="Calibri" panose="020F0502020204030204" pitchFamily="34" charset="0"/>
                          <a:cs typeface="Calibri" panose="020F0502020204030204" pitchFamily="34" charset="0"/>
                        </a:rPr>
                        <a:t>MeV</a:t>
                      </a:r>
                      <a:r>
                        <a:rPr lang="it-IT" sz="16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a:t>
                      </a:r>
                    </a:p>
                  </a:txBody>
                  <a:tcPr marL="0" marR="0" marT="0" marB="0" anchor="ctr"/>
                </a:tc>
                <a:tc>
                  <a:txBody>
                    <a:bodyPr/>
                    <a:lstStyle/>
                    <a:p>
                      <a:pPr algn="ctr" fontAlgn="b"/>
                      <a:r>
                        <a:rPr lang="it-IT" sz="16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N </a:t>
                      </a:r>
                      <a:r>
                        <a:rPr lang="it-IT" sz="1600" b="1" i="0" u="none" strike="noStrike" err="1">
                          <a:solidFill>
                            <a:schemeClr val="bg1"/>
                          </a:solidFill>
                          <a:effectLst/>
                          <a:latin typeface="Calibri" panose="020F0502020204030204" pitchFamily="34" charset="0"/>
                          <a:ea typeface="Calibri" panose="020F0502020204030204" pitchFamily="34" charset="0"/>
                          <a:cs typeface="Calibri" panose="020F0502020204030204" pitchFamily="34" charset="0"/>
                        </a:rPr>
                        <a:t>flux</a:t>
                      </a:r>
                      <a:r>
                        <a:rPr lang="it-IT" sz="16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r>
                        <a:rPr lang="it-IT" sz="1600" b="1" i="0" u="none" strike="noStrike" err="1">
                          <a:solidFill>
                            <a:schemeClr val="bg1"/>
                          </a:solidFill>
                          <a:effectLst/>
                          <a:latin typeface="Calibri" panose="020F0502020204030204" pitchFamily="34" charset="0"/>
                          <a:ea typeface="Calibri" panose="020F0502020204030204" pitchFamily="34" charset="0"/>
                          <a:cs typeface="Calibri" panose="020F0502020204030204" pitchFamily="34" charset="0"/>
                        </a:rPr>
                        <a:t>normalised</a:t>
                      </a:r>
                      <a:r>
                        <a:rPr lang="it-IT" sz="16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 GENeuSIS/</a:t>
                      </a:r>
                    </a:p>
                    <a:p>
                      <a:pPr algn="ctr" fontAlgn="b"/>
                      <a:r>
                        <a:rPr lang="it-IT" sz="16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ITER</a:t>
                      </a:r>
                    </a:p>
                  </a:txBody>
                  <a:tcPr marL="0" marR="0" marT="0" marB="0" anchor="ctr"/>
                </a:tc>
                <a:extLst>
                  <a:ext uri="{0D108BD9-81ED-4DB2-BD59-A6C34878D82A}">
                    <a16:rowId xmlns:a16="http://schemas.microsoft.com/office/drawing/2014/main" val="10000"/>
                  </a:ext>
                </a:extLst>
              </a:tr>
              <a:tr h="217311">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1E-11</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1E-07</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r" fontAlgn="b"/>
                      <a:r>
                        <a:rPr lang="it-IT" sz="1600" b="0" i="0" u="none" strike="noStrike">
                          <a:solidFill>
                            <a:srgbClr val="000000"/>
                          </a:solidFill>
                          <a:effectLst/>
                          <a:latin typeface="Calibri"/>
                        </a:rPr>
                        <a:t>1.07</a:t>
                      </a:r>
                    </a:p>
                  </a:txBody>
                  <a:tcPr marL="0" marR="0" marT="0" marB="0" anchor="b"/>
                </a:tc>
                <a:extLst>
                  <a:ext uri="{0D108BD9-81ED-4DB2-BD59-A6C34878D82A}">
                    <a16:rowId xmlns:a16="http://schemas.microsoft.com/office/drawing/2014/main" val="10001"/>
                  </a:ext>
                </a:extLst>
              </a:tr>
              <a:tr h="217311">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1E-07</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1E-06</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r" fontAlgn="b"/>
                      <a:r>
                        <a:rPr lang="it-IT" sz="1600" b="0" i="0" u="none" strike="noStrike">
                          <a:solidFill>
                            <a:srgbClr val="000000"/>
                          </a:solidFill>
                          <a:effectLst/>
                          <a:latin typeface="Calibri"/>
                        </a:rPr>
                        <a:t>0.97</a:t>
                      </a:r>
                    </a:p>
                  </a:txBody>
                  <a:tcPr marL="0" marR="0" marT="0" marB="0" anchor="b"/>
                </a:tc>
                <a:extLst>
                  <a:ext uri="{0D108BD9-81ED-4DB2-BD59-A6C34878D82A}">
                    <a16:rowId xmlns:a16="http://schemas.microsoft.com/office/drawing/2014/main" val="10002"/>
                  </a:ext>
                </a:extLst>
              </a:tr>
              <a:tr h="217311">
                <a:tc>
                  <a:txBody>
                    <a:bodyPr/>
                    <a:lstStyle/>
                    <a:p>
                      <a:pPr algn="ctr" fontAlgn="b"/>
                      <a:r>
                        <a:rPr lang="it-IT" sz="1600" b="0" u="none" strike="noStrike" dirty="0">
                          <a:effectLst/>
                          <a:latin typeface="Calibri" panose="020F0502020204030204" pitchFamily="34" charset="0"/>
                          <a:ea typeface="Calibri" panose="020F0502020204030204" pitchFamily="34" charset="0"/>
                          <a:cs typeface="Calibri" panose="020F0502020204030204" pitchFamily="34" charset="0"/>
                        </a:rPr>
                        <a:t>1E-06</a:t>
                      </a:r>
                      <a:endParaRPr lang="it-IT"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1E-05</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r" fontAlgn="b"/>
                      <a:r>
                        <a:rPr lang="it-IT" sz="1600" b="0" i="0" u="none" strike="noStrike">
                          <a:solidFill>
                            <a:srgbClr val="000000"/>
                          </a:solidFill>
                          <a:effectLst/>
                          <a:latin typeface="Calibri"/>
                        </a:rPr>
                        <a:t>0.78</a:t>
                      </a:r>
                    </a:p>
                  </a:txBody>
                  <a:tcPr marL="0" marR="0" marT="0" marB="0" anchor="b"/>
                </a:tc>
                <a:extLst>
                  <a:ext uri="{0D108BD9-81ED-4DB2-BD59-A6C34878D82A}">
                    <a16:rowId xmlns:a16="http://schemas.microsoft.com/office/drawing/2014/main" val="10003"/>
                  </a:ext>
                </a:extLst>
              </a:tr>
              <a:tr h="217311">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1E-05</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1E-04</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r" fontAlgn="b"/>
                      <a:r>
                        <a:rPr lang="it-IT" sz="1600" b="0" i="0" u="none" strike="noStrike">
                          <a:solidFill>
                            <a:srgbClr val="000000"/>
                          </a:solidFill>
                          <a:effectLst/>
                          <a:latin typeface="Calibri"/>
                        </a:rPr>
                        <a:t>0.74</a:t>
                      </a:r>
                    </a:p>
                  </a:txBody>
                  <a:tcPr marL="0" marR="0" marT="0" marB="0" anchor="b"/>
                </a:tc>
                <a:extLst>
                  <a:ext uri="{0D108BD9-81ED-4DB2-BD59-A6C34878D82A}">
                    <a16:rowId xmlns:a16="http://schemas.microsoft.com/office/drawing/2014/main" val="10004"/>
                  </a:ext>
                </a:extLst>
              </a:tr>
              <a:tr h="217311">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1E-04</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1E-03</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r" fontAlgn="b"/>
                      <a:r>
                        <a:rPr lang="it-IT" sz="1600" b="0" i="0" u="none" strike="noStrike">
                          <a:solidFill>
                            <a:srgbClr val="000000"/>
                          </a:solidFill>
                          <a:effectLst/>
                          <a:latin typeface="Calibri"/>
                        </a:rPr>
                        <a:t>0.78</a:t>
                      </a:r>
                    </a:p>
                  </a:txBody>
                  <a:tcPr marL="0" marR="0" marT="0" marB="0" anchor="b"/>
                </a:tc>
                <a:extLst>
                  <a:ext uri="{0D108BD9-81ED-4DB2-BD59-A6C34878D82A}">
                    <a16:rowId xmlns:a16="http://schemas.microsoft.com/office/drawing/2014/main" val="10005"/>
                  </a:ext>
                </a:extLst>
              </a:tr>
              <a:tr h="217311">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1E-03</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1E-02</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r" fontAlgn="b"/>
                      <a:r>
                        <a:rPr lang="it-IT" sz="1600" b="0" i="0" u="none" strike="noStrike">
                          <a:solidFill>
                            <a:srgbClr val="000000"/>
                          </a:solidFill>
                          <a:effectLst/>
                          <a:latin typeface="Calibri"/>
                        </a:rPr>
                        <a:t>1.11</a:t>
                      </a:r>
                    </a:p>
                  </a:txBody>
                  <a:tcPr marL="0" marR="0" marT="0" marB="0" anchor="b"/>
                </a:tc>
                <a:extLst>
                  <a:ext uri="{0D108BD9-81ED-4DB2-BD59-A6C34878D82A}">
                    <a16:rowId xmlns:a16="http://schemas.microsoft.com/office/drawing/2014/main" val="10006"/>
                  </a:ext>
                </a:extLst>
              </a:tr>
              <a:tr h="217311">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1E-02</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600" b="0" u="none" strike="noStrike" dirty="0">
                          <a:effectLst/>
                          <a:latin typeface="Calibri" panose="020F0502020204030204" pitchFamily="34" charset="0"/>
                          <a:ea typeface="Calibri" panose="020F0502020204030204" pitchFamily="34" charset="0"/>
                          <a:cs typeface="Calibri" panose="020F0502020204030204" pitchFamily="34" charset="0"/>
                        </a:rPr>
                        <a:t>1E-01</a:t>
                      </a:r>
                      <a:endParaRPr lang="it-IT"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r" fontAlgn="b"/>
                      <a:r>
                        <a:rPr lang="it-IT" sz="1600" b="0" i="0" u="none" strike="noStrike">
                          <a:solidFill>
                            <a:srgbClr val="000000"/>
                          </a:solidFill>
                          <a:effectLst/>
                          <a:latin typeface="Calibri"/>
                        </a:rPr>
                        <a:t>1.14</a:t>
                      </a:r>
                    </a:p>
                  </a:txBody>
                  <a:tcPr marL="0" marR="0" marT="0" marB="0" anchor="b"/>
                </a:tc>
                <a:extLst>
                  <a:ext uri="{0D108BD9-81ED-4DB2-BD59-A6C34878D82A}">
                    <a16:rowId xmlns:a16="http://schemas.microsoft.com/office/drawing/2014/main" val="10007"/>
                  </a:ext>
                </a:extLst>
              </a:tr>
              <a:tr h="217311">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1E-01</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r" fontAlgn="b"/>
                      <a:r>
                        <a:rPr lang="it-IT" sz="1600" b="0" i="0" u="none" strike="noStrike">
                          <a:solidFill>
                            <a:srgbClr val="000000"/>
                          </a:solidFill>
                          <a:effectLst/>
                          <a:latin typeface="Calibri"/>
                        </a:rPr>
                        <a:t>1.15</a:t>
                      </a:r>
                    </a:p>
                  </a:txBody>
                  <a:tcPr marL="0" marR="0" marT="0" marB="0" anchor="b"/>
                </a:tc>
                <a:extLst>
                  <a:ext uri="{0D108BD9-81ED-4DB2-BD59-A6C34878D82A}">
                    <a16:rowId xmlns:a16="http://schemas.microsoft.com/office/drawing/2014/main" val="10008"/>
                  </a:ext>
                </a:extLst>
              </a:tr>
              <a:tr h="217311">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5</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r" fontAlgn="b"/>
                      <a:r>
                        <a:rPr lang="it-IT" sz="1600" b="0" i="0" u="none" strike="noStrike">
                          <a:solidFill>
                            <a:srgbClr val="000000"/>
                          </a:solidFill>
                          <a:effectLst/>
                          <a:latin typeface="Calibri"/>
                        </a:rPr>
                        <a:t>1.61</a:t>
                      </a:r>
                    </a:p>
                  </a:txBody>
                  <a:tcPr marL="0" marR="0" marT="0" marB="0" anchor="b"/>
                </a:tc>
                <a:extLst>
                  <a:ext uri="{0D108BD9-81ED-4DB2-BD59-A6C34878D82A}">
                    <a16:rowId xmlns:a16="http://schemas.microsoft.com/office/drawing/2014/main" val="10009"/>
                  </a:ext>
                </a:extLst>
              </a:tr>
              <a:tr h="217311">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5</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10</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r" fontAlgn="b"/>
                      <a:r>
                        <a:rPr lang="it-IT" sz="1600" b="0" i="0" u="none" strike="noStrike">
                          <a:solidFill>
                            <a:srgbClr val="000000"/>
                          </a:solidFill>
                          <a:effectLst/>
                          <a:latin typeface="Calibri"/>
                        </a:rPr>
                        <a:t>0.93</a:t>
                      </a:r>
                    </a:p>
                  </a:txBody>
                  <a:tcPr marL="0" marR="0" marT="0" marB="0" anchor="b"/>
                </a:tc>
                <a:extLst>
                  <a:ext uri="{0D108BD9-81ED-4DB2-BD59-A6C34878D82A}">
                    <a16:rowId xmlns:a16="http://schemas.microsoft.com/office/drawing/2014/main" val="10010"/>
                  </a:ext>
                </a:extLst>
              </a:tr>
              <a:tr h="217311">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10</a:t>
                      </a:r>
                      <a:endParaRPr lang="it-IT"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ctr" fontAlgn="b"/>
                      <a:r>
                        <a:rPr lang="it-IT" sz="1600" b="0" u="none" strike="noStrike">
                          <a:effectLst/>
                          <a:latin typeface="Calibri" panose="020F0502020204030204" pitchFamily="34" charset="0"/>
                          <a:ea typeface="Calibri" panose="020F0502020204030204" pitchFamily="34" charset="0"/>
                          <a:cs typeface="Calibri" panose="020F0502020204030204" pitchFamily="34" charset="0"/>
                        </a:rPr>
                        <a:t>20</a:t>
                      </a:r>
                      <a:endParaRPr lang="it-IT" sz="1600" b="0" i="0" u="none" strike="noStrike">
                        <a:solidFill>
                          <a:srgbClr val="0563C1"/>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algn="r" fontAlgn="b"/>
                      <a:r>
                        <a:rPr lang="it-IT" sz="1600" b="0" i="0" u="none" strike="noStrike" dirty="0">
                          <a:solidFill>
                            <a:srgbClr val="000000"/>
                          </a:solidFill>
                          <a:effectLst/>
                          <a:latin typeface="Calibri"/>
                        </a:rPr>
                        <a:t>0.85</a:t>
                      </a:r>
                    </a:p>
                  </a:txBody>
                  <a:tcPr marL="0" marR="0" marT="0" marB="0" anchor="b"/>
                </a:tc>
                <a:extLst>
                  <a:ext uri="{0D108BD9-81ED-4DB2-BD59-A6C34878D82A}">
                    <a16:rowId xmlns:a16="http://schemas.microsoft.com/office/drawing/2014/main" val="10011"/>
                  </a:ext>
                </a:extLst>
              </a:tr>
            </a:tbl>
          </a:graphicData>
        </a:graphic>
      </p:graphicFrame>
      <p:sp>
        <p:nvSpPr>
          <p:cNvPr id="42" name="CasellaDiTesto 41"/>
          <p:cNvSpPr txBox="1"/>
          <p:nvPr/>
        </p:nvSpPr>
        <p:spPr>
          <a:xfrm>
            <a:off x="10128448" y="1148965"/>
            <a:ext cx="2814320" cy="553998"/>
          </a:xfrm>
          <a:prstGeom prst="rect">
            <a:avLst/>
          </a:prstGeom>
        </p:spPr>
        <p:txBody>
          <a:bodyPr vert="horz" wrap="square" lIns="121917" tIns="0" rIns="121917" bIns="0" rtlCol="0">
            <a:spAutoFit/>
          </a:bodyPr>
          <a:lstStyle/>
          <a:p>
            <a:r>
              <a:rPr lang="it-IT" dirty="0" err="1"/>
              <a:t>Average</a:t>
            </a:r>
            <a:r>
              <a:rPr lang="it-IT" dirty="0"/>
              <a:t> ratio </a:t>
            </a:r>
          </a:p>
          <a:p>
            <a:r>
              <a:rPr lang="it-IT" dirty="0"/>
              <a:t>1.01  </a:t>
            </a:r>
            <a:r>
              <a:rPr lang="it-IT" dirty="0">
                <a:latin typeface="Symbol" panose="05050102010706020507" pitchFamily="18" charset="2"/>
              </a:rPr>
              <a:t>s</a:t>
            </a:r>
            <a:r>
              <a:rPr lang="it-IT" dirty="0"/>
              <a:t> 0.25</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2371" y="1889381"/>
            <a:ext cx="4866468" cy="317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CasellaDiTesto 47"/>
          <p:cNvSpPr txBox="1"/>
          <p:nvPr/>
        </p:nvSpPr>
        <p:spPr>
          <a:xfrm>
            <a:off x="3725484" y="5299005"/>
            <a:ext cx="8259337" cy="553998"/>
          </a:xfrm>
          <a:prstGeom prst="rect">
            <a:avLst/>
          </a:prstGeom>
        </p:spPr>
        <p:txBody>
          <a:bodyPr vert="horz" wrap="square" lIns="121917" tIns="0" rIns="121917" bIns="0" rtlCol="0">
            <a:spAutoFit/>
          </a:bodyPr>
          <a:lstStyle/>
          <a:p>
            <a:r>
              <a:rPr lang="it-IT" dirty="0"/>
              <a:t>Total </a:t>
            </a:r>
            <a:r>
              <a:rPr lang="it-IT" dirty="0" err="1"/>
              <a:t>Neutron</a:t>
            </a:r>
            <a:r>
              <a:rPr lang="it-IT" dirty="0"/>
              <a:t> </a:t>
            </a:r>
            <a:r>
              <a:rPr lang="it-IT" dirty="0" err="1"/>
              <a:t>flux</a:t>
            </a:r>
            <a:r>
              <a:rPr lang="it-IT" dirty="0"/>
              <a:t> in Test </a:t>
            </a:r>
            <a:r>
              <a:rPr lang="it-IT" dirty="0" err="1"/>
              <a:t>cavity</a:t>
            </a:r>
            <a:r>
              <a:rPr lang="it-IT" dirty="0"/>
              <a:t>:  2.9x10</a:t>
            </a:r>
            <a:r>
              <a:rPr lang="it-IT" baseline="30000" dirty="0"/>
              <a:t>-5</a:t>
            </a:r>
            <a:r>
              <a:rPr lang="it-IT" dirty="0"/>
              <a:t> n/cm</a:t>
            </a:r>
            <a:r>
              <a:rPr lang="it-IT" baseline="30000" dirty="0"/>
              <a:t>2</a:t>
            </a:r>
            <a:r>
              <a:rPr lang="it-IT" dirty="0"/>
              <a:t>/source</a:t>
            </a:r>
          </a:p>
          <a:p>
            <a:r>
              <a:rPr lang="it-IT" b="1" dirty="0"/>
              <a:t>5.61x10</a:t>
            </a:r>
            <a:r>
              <a:rPr lang="it-IT" b="1" baseline="30000" dirty="0"/>
              <a:t>5</a:t>
            </a:r>
            <a:r>
              <a:rPr lang="it-IT" b="1" dirty="0"/>
              <a:t> n/cm</a:t>
            </a:r>
            <a:r>
              <a:rPr lang="it-IT" b="1" baseline="30000" dirty="0"/>
              <a:t>2</a:t>
            </a:r>
            <a:r>
              <a:rPr lang="it-IT" b="1" dirty="0"/>
              <a:t>/s </a:t>
            </a:r>
            <a:r>
              <a:rPr lang="it-IT" b="1" dirty="0" err="1"/>
              <a:t>same</a:t>
            </a:r>
            <a:r>
              <a:rPr lang="it-IT" b="1" dirty="0"/>
              <a:t> N </a:t>
            </a:r>
            <a:r>
              <a:rPr lang="it-IT" b="1" dirty="0" err="1"/>
              <a:t>flux</a:t>
            </a:r>
            <a:r>
              <a:rPr lang="it-IT" b="1" dirty="0"/>
              <a:t> of ITER Port Cell @ FNG DT </a:t>
            </a:r>
            <a:r>
              <a:rPr lang="it-IT" b="1" dirty="0" err="1"/>
              <a:t>intensity</a:t>
            </a:r>
            <a:r>
              <a:rPr lang="it-IT" b="1" dirty="0"/>
              <a:t>  ~2x10</a:t>
            </a:r>
            <a:r>
              <a:rPr lang="it-IT" b="1" baseline="30000" dirty="0"/>
              <a:t>10</a:t>
            </a:r>
            <a:r>
              <a:rPr lang="it-IT" b="1" dirty="0"/>
              <a:t> n/s</a:t>
            </a:r>
          </a:p>
        </p:txBody>
      </p:sp>
      <p:cxnSp>
        <p:nvCxnSpPr>
          <p:cNvPr id="50" name="Connettore 2 49"/>
          <p:cNvCxnSpPr/>
          <p:nvPr/>
        </p:nvCxnSpPr>
        <p:spPr>
          <a:xfrm flipV="1">
            <a:off x="440498" y="3853855"/>
            <a:ext cx="38878" cy="159137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CasellaDiTesto 51"/>
          <p:cNvSpPr txBox="1"/>
          <p:nvPr/>
        </p:nvSpPr>
        <p:spPr>
          <a:xfrm rot="5400000">
            <a:off x="-317194" y="4545288"/>
            <a:ext cx="1082640" cy="338554"/>
          </a:xfrm>
          <a:prstGeom prst="rect">
            <a:avLst/>
          </a:prstGeom>
          <a:noFill/>
        </p:spPr>
        <p:txBody>
          <a:bodyPr wrap="square" rtlCol="0">
            <a:spAutoFit/>
          </a:bodyPr>
          <a:lstStyle/>
          <a:p>
            <a:r>
              <a:rPr lang="it-IT" sz="1600" dirty="0"/>
              <a:t>39 cm</a:t>
            </a:r>
          </a:p>
        </p:txBody>
      </p:sp>
      <p:cxnSp>
        <p:nvCxnSpPr>
          <p:cNvPr id="56" name="Connettore 2 55"/>
          <p:cNvCxnSpPr>
            <a:stCxn id="33" idx="0"/>
          </p:cNvCxnSpPr>
          <p:nvPr/>
        </p:nvCxnSpPr>
        <p:spPr>
          <a:xfrm flipV="1">
            <a:off x="335360" y="2708920"/>
            <a:ext cx="684076" cy="5846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 name="CasellaDiTesto 51">
            <a:extLst>
              <a:ext uri="{FF2B5EF4-FFF2-40B4-BE49-F238E27FC236}">
                <a16:creationId xmlns:a16="http://schemas.microsoft.com/office/drawing/2014/main" id="{26BCE86C-6754-E63A-C662-7C46C8ECA2D6}"/>
              </a:ext>
            </a:extLst>
          </p:cNvPr>
          <p:cNvSpPr txBox="1"/>
          <p:nvPr/>
        </p:nvSpPr>
        <p:spPr>
          <a:xfrm rot="5400000">
            <a:off x="-338672" y="2869072"/>
            <a:ext cx="1082640" cy="338554"/>
          </a:xfrm>
          <a:prstGeom prst="rect">
            <a:avLst/>
          </a:prstGeom>
          <a:noFill/>
        </p:spPr>
        <p:txBody>
          <a:bodyPr wrap="square" rtlCol="0">
            <a:spAutoFit/>
          </a:bodyPr>
          <a:lstStyle/>
          <a:p>
            <a:r>
              <a:rPr lang="it-IT" sz="1600" dirty="0"/>
              <a:t>41 cm</a:t>
            </a:r>
          </a:p>
        </p:txBody>
      </p:sp>
      <p:cxnSp>
        <p:nvCxnSpPr>
          <p:cNvPr id="7" name="Connettore 2 49">
            <a:extLst>
              <a:ext uri="{FF2B5EF4-FFF2-40B4-BE49-F238E27FC236}">
                <a16:creationId xmlns:a16="http://schemas.microsoft.com/office/drawing/2014/main" id="{C64EDC41-3852-2E9D-48F5-43F000E6391F}"/>
              </a:ext>
            </a:extLst>
          </p:cNvPr>
          <p:cNvCxnSpPr/>
          <p:nvPr/>
        </p:nvCxnSpPr>
        <p:spPr>
          <a:xfrm flipV="1">
            <a:off x="417400" y="2200258"/>
            <a:ext cx="38878" cy="159137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6" name="Picture 10"/>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43772" b="33057"/>
          <a:stretch/>
        </p:blipFill>
        <p:spPr bwMode="auto">
          <a:xfrm>
            <a:off x="221140" y="6048392"/>
            <a:ext cx="850265" cy="33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Arrow: Right 29">
            <a:extLst>
              <a:ext uri="{FF2B5EF4-FFF2-40B4-BE49-F238E27FC236}">
                <a16:creationId xmlns:a16="http://schemas.microsoft.com/office/drawing/2014/main" id="{601D802F-CE72-47E3-038B-4BFBF2B7B6EE}"/>
              </a:ext>
            </a:extLst>
          </p:cNvPr>
          <p:cNvSpPr/>
          <p:nvPr/>
        </p:nvSpPr>
        <p:spPr>
          <a:xfrm>
            <a:off x="3269686" y="5425306"/>
            <a:ext cx="431864" cy="318730"/>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it-IT"/>
          </a:p>
        </p:txBody>
      </p:sp>
      <p:sp>
        <p:nvSpPr>
          <p:cNvPr id="10" name="Rettangolo 9">
            <a:extLst>
              <a:ext uri="{FF2B5EF4-FFF2-40B4-BE49-F238E27FC236}">
                <a16:creationId xmlns:a16="http://schemas.microsoft.com/office/drawing/2014/main" id="{3DED0C92-9DDA-4048-F96A-84FA24EFE200}"/>
              </a:ext>
            </a:extLst>
          </p:cNvPr>
          <p:cNvSpPr/>
          <p:nvPr/>
        </p:nvSpPr>
        <p:spPr>
          <a:xfrm>
            <a:off x="9278839" y="5724273"/>
            <a:ext cx="7200800" cy="1384995"/>
          </a:xfrm>
          <a:prstGeom prst="rect">
            <a:avLst/>
          </a:prstGeom>
        </p:spPr>
        <p:txBody>
          <a:bodyPr wrap="square">
            <a:spAutoFit/>
          </a:bodyPr>
          <a:lstStyle/>
          <a:p>
            <a:r>
              <a:rPr lang="en-US" b="1" dirty="0">
                <a:solidFill>
                  <a:schemeClr val="tx2"/>
                </a:solidFill>
                <a:latin typeface="+mj-lt"/>
                <a:cs typeface="Times New Roman" panose="02020603050405020304" pitchFamily="18" charset="0"/>
              </a:rPr>
              <a:t>Next steps</a:t>
            </a:r>
            <a:endParaRPr lang="en-US" sz="1600" b="1" dirty="0">
              <a:latin typeface="Calibri" panose="020F0502020204030204" pitchFamily="34" charset="0"/>
              <a:ea typeface="Calibri" panose="020F0502020204030204" pitchFamily="34" charset="0"/>
              <a:cs typeface="Calibri" panose="020F0502020204030204" pitchFamily="34" charset="0"/>
            </a:endParaRPr>
          </a:p>
          <a:p>
            <a:pPr marL="285750" indent="-285750">
              <a:buClr>
                <a:srgbClr val="C00000"/>
              </a:buClr>
              <a:buFont typeface="Wingdings" panose="05000000000000000000" pitchFamily="2" charset="2"/>
              <a:buChar char="ü"/>
            </a:pPr>
            <a:r>
              <a:rPr lang="it-IT" sz="1600" b="1" dirty="0"/>
              <a:t>Engineering design</a:t>
            </a:r>
            <a:endParaRPr lang="en-US" sz="1600" b="1" dirty="0">
              <a:latin typeface="+mj-lt"/>
              <a:cs typeface="Times New Roman" panose="02020603050405020304" pitchFamily="18" charset="0"/>
            </a:endParaRPr>
          </a:p>
          <a:p>
            <a:pPr marL="285750" indent="-285750">
              <a:buClr>
                <a:srgbClr val="C00000"/>
              </a:buClr>
              <a:buFont typeface="Wingdings" panose="05000000000000000000" pitchFamily="2" charset="2"/>
              <a:buChar char="ü"/>
            </a:pPr>
            <a:r>
              <a:rPr lang="en-US" sz="1600" b="1" dirty="0">
                <a:latin typeface="+mj-lt"/>
                <a:cs typeface="Times New Roman" panose="02020603050405020304" pitchFamily="18" charset="0"/>
              </a:rPr>
              <a:t>Procurement of materials</a:t>
            </a:r>
          </a:p>
          <a:p>
            <a:pPr marL="285750" indent="-285750">
              <a:buClr>
                <a:srgbClr val="C00000"/>
              </a:buClr>
              <a:buFont typeface="Wingdings" panose="05000000000000000000" pitchFamily="2" charset="2"/>
              <a:buChar char="ü"/>
            </a:pPr>
            <a:endParaRPr lang="en-US" sz="1600" b="1" dirty="0">
              <a:latin typeface="Calibri" panose="020F0502020204030204" pitchFamily="34" charset="0"/>
              <a:ea typeface="Calibri" panose="020F0502020204030204" pitchFamily="34" charset="0"/>
              <a:cs typeface="Calibri" panose="020F0502020204030204" pitchFamily="34" charset="0"/>
            </a:endParaRPr>
          </a:p>
          <a:p>
            <a:endParaRPr lang="en-US" dirty="0">
              <a:latin typeface="+mj-lt"/>
              <a:cs typeface="Times New Roman" panose="02020603050405020304" pitchFamily="18" charset="0"/>
            </a:endParaRPr>
          </a:p>
        </p:txBody>
      </p:sp>
      <p:sp>
        <p:nvSpPr>
          <p:cNvPr id="13" name="Footer Placeholder 5">
            <a:extLst>
              <a:ext uri="{FF2B5EF4-FFF2-40B4-BE49-F238E27FC236}">
                <a16:creationId xmlns:a16="http://schemas.microsoft.com/office/drawing/2014/main" id="{E1EF8F19-EB39-D3E6-7B7C-F92B2F90CB8A}"/>
              </a:ext>
            </a:extLst>
          </p:cNvPr>
          <p:cNvSpPr txBox="1">
            <a:spLocks/>
          </p:cNvSpPr>
          <p:nvPr/>
        </p:nvSpPr>
        <p:spPr>
          <a:xfrm>
            <a:off x="5299420" y="6543416"/>
            <a:ext cx="6892580" cy="329614"/>
          </a:xfrm>
          <a:prstGeom prst="rect">
            <a:avLst/>
          </a:prstGeom>
        </p:spPr>
        <p:txBody>
          <a:bodyPr anchor="t"/>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a:t>Marta Damiano| Fusion Neutronics Meeting Madrid 2025| Page </a:t>
            </a:r>
            <a:fld id="{85E9D519-D9B1-496B-9C82-7CE2C0F28AB0}" type="slidenum">
              <a:rPr lang="en-GB" smtClean="0"/>
              <a:pPr algn="r"/>
              <a:t>7</a:t>
            </a:fld>
            <a:endParaRPr lang="en-GB" dirty="0"/>
          </a:p>
        </p:txBody>
      </p:sp>
    </p:spTree>
    <p:extLst>
      <p:ext uri="{BB962C8B-B14F-4D97-AF65-F5344CB8AC3E}">
        <p14:creationId xmlns:p14="http://schemas.microsoft.com/office/powerpoint/2010/main" val="3519399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3E580B-EFAE-FB57-C295-797CFFE2513E}"/>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0456FA6-0E9F-C5F7-E788-A94E7449977C}"/>
              </a:ext>
            </a:extLst>
          </p:cNvPr>
          <p:cNvSpPr>
            <a:spLocks noGrp="1"/>
          </p:cNvSpPr>
          <p:nvPr>
            <p:ph type="title"/>
          </p:nvPr>
        </p:nvSpPr>
        <p:spPr>
          <a:xfrm>
            <a:off x="952316" y="330860"/>
            <a:ext cx="10801200" cy="457200"/>
          </a:xfrm>
        </p:spPr>
        <p:txBody>
          <a:bodyPr/>
          <a:lstStyle/>
          <a:p>
            <a:r>
              <a:rPr lang="it-IT" dirty="0" err="1"/>
              <a:t>GENeuSIS</a:t>
            </a:r>
            <a:r>
              <a:rPr lang="it-IT" dirty="0"/>
              <a:t> AI: Machine learning </a:t>
            </a:r>
            <a:r>
              <a:rPr lang="it-IT" dirty="0" err="1"/>
              <a:t>development</a:t>
            </a:r>
            <a:r>
              <a:rPr lang="it-IT" dirty="0"/>
              <a:t> </a:t>
            </a:r>
            <a:br>
              <a:rPr lang="it-IT" dirty="0"/>
            </a:br>
            <a:endParaRPr lang="it-IT" dirty="0"/>
          </a:p>
        </p:txBody>
      </p:sp>
      <p:sp>
        <p:nvSpPr>
          <p:cNvPr id="3" name="Segnaposto contenuto 2">
            <a:extLst>
              <a:ext uri="{FF2B5EF4-FFF2-40B4-BE49-F238E27FC236}">
                <a16:creationId xmlns:a16="http://schemas.microsoft.com/office/drawing/2014/main" id="{C592AD5B-11E8-4594-635C-021401828163}"/>
              </a:ext>
            </a:extLst>
          </p:cNvPr>
          <p:cNvSpPr>
            <a:spLocks noGrp="1"/>
          </p:cNvSpPr>
          <p:nvPr>
            <p:ph idx="1"/>
          </p:nvPr>
        </p:nvSpPr>
        <p:spPr>
          <a:xfrm>
            <a:off x="191344" y="836712"/>
            <a:ext cx="11881320" cy="5688632"/>
          </a:xfrm>
        </p:spPr>
        <p:txBody>
          <a:bodyPr>
            <a:normAutofit/>
          </a:bodyPr>
          <a:lstStyle/>
          <a:p>
            <a:pPr marL="0" indent="0">
              <a:buClr>
                <a:srgbClr val="960000"/>
              </a:buClr>
              <a:buNone/>
            </a:pPr>
            <a:endParaRPr lang="en-US" sz="1600" dirty="0"/>
          </a:p>
          <a:p>
            <a:pPr marL="0" indent="0">
              <a:buClr>
                <a:srgbClr val="960000"/>
              </a:buClr>
              <a:buNone/>
            </a:pPr>
            <a:r>
              <a:rPr lang="en-US" sz="1800" b="0" dirty="0"/>
              <a:t>The simulations made during the design phase of </a:t>
            </a:r>
            <a:r>
              <a:rPr lang="en-US" sz="1800" b="0" dirty="0" err="1"/>
              <a:t>GENeuSIS</a:t>
            </a:r>
            <a:r>
              <a:rPr lang="en-US" sz="1800" b="0" dirty="0"/>
              <a:t>-I and </a:t>
            </a:r>
            <a:r>
              <a:rPr lang="en-US" sz="1800" b="0" dirty="0" err="1"/>
              <a:t>GENeuSIS</a:t>
            </a:r>
            <a:r>
              <a:rPr lang="en-US" sz="1800" b="0" dirty="0"/>
              <a:t>-II allowed the </a:t>
            </a:r>
            <a:r>
              <a:rPr lang="en-US" sz="1800" dirty="0"/>
              <a:t>generation of a database used for training a </a:t>
            </a:r>
            <a:r>
              <a:rPr lang="en-US" sz="1800" b="1" dirty="0"/>
              <a:t>supervised machine learning model, based on Neural Networks.</a:t>
            </a:r>
          </a:p>
          <a:p>
            <a:pPr marL="0" indent="0">
              <a:buClr>
                <a:srgbClr val="960000"/>
              </a:buClr>
              <a:buNone/>
            </a:pPr>
            <a:endParaRPr lang="en-US" sz="1800" b="1" dirty="0"/>
          </a:p>
          <a:p>
            <a:pPr>
              <a:buClr>
                <a:srgbClr val="960000"/>
              </a:buClr>
            </a:pPr>
            <a:endParaRPr lang="en-US" sz="1600" dirty="0"/>
          </a:p>
          <a:p>
            <a:pPr marL="300038" lvl="1" indent="0">
              <a:buClr>
                <a:srgbClr val="960000"/>
              </a:buClr>
              <a:buNone/>
            </a:pPr>
            <a:r>
              <a:rPr lang="it-IT" sz="1600" dirty="0"/>
              <a:t>  </a:t>
            </a:r>
          </a:p>
        </p:txBody>
      </p:sp>
      <p:pic>
        <p:nvPicPr>
          <p:cNvPr id="8" name="Immagine 7" descr="Immagine che contiene testo&#10;&#10;Descrizione generata automaticamente">
            <a:extLst>
              <a:ext uri="{FF2B5EF4-FFF2-40B4-BE49-F238E27FC236}">
                <a16:creationId xmlns:a16="http://schemas.microsoft.com/office/drawing/2014/main" id="{BF122C22-18D5-D6B0-5E01-CBB9CEC6E22B}"/>
              </a:ext>
            </a:extLst>
          </p:cNvPr>
          <p:cNvPicPr>
            <a:picLocks noChangeAspect="1"/>
          </p:cNvPicPr>
          <p:nvPr/>
        </p:nvPicPr>
        <p:blipFill rotWithShape="1">
          <a:blip r:embed="rId2"/>
          <a:srcRect r="81004"/>
          <a:stretch/>
        </p:blipFill>
        <p:spPr>
          <a:xfrm>
            <a:off x="11421812" y="5929431"/>
            <a:ext cx="385896" cy="483887"/>
          </a:xfrm>
          <a:prstGeom prst="rect">
            <a:avLst/>
          </a:prstGeom>
        </p:spPr>
      </p:pic>
      <p:sp>
        <p:nvSpPr>
          <p:cNvPr id="5" name="TextBox 4">
            <a:extLst>
              <a:ext uri="{FF2B5EF4-FFF2-40B4-BE49-F238E27FC236}">
                <a16:creationId xmlns:a16="http://schemas.microsoft.com/office/drawing/2014/main" id="{79325BD5-712C-6A98-00FF-1913BD5B3E47}"/>
              </a:ext>
            </a:extLst>
          </p:cNvPr>
          <p:cNvSpPr txBox="1"/>
          <p:nvPr/>
        </p:nvSpPr>
        <p:spPr>
          <a:xfrm>
            <a:off x="2749463" y="2283977"/>
            <a:ext cx="5758206" cy="1200329"/>
          </a:xfrm>
          <a:prstGeom prst="rect">
            <a:avLst/>
          </a:prstGeom>
          <a:noFill/>
        </p:spPr>
        <p:txBody>
          <a:bodyPr wrap="square" rtlCol="0">
            <a:spAutoFit/>
          </a:bodyPr>
          <a:lstStyle/>
          <a:p>
            <a:r>
              <a:rPr lang="en-US" sz="1800" b="1" dirty="0"/>
              <a:t>speed up the pre-analysis </a:t>
            </a:r>
            <a:r>
              <a:rPr lang="en-US" sz="1800" dirty="0"/>
              <a:t>(from weeks to one day) </a:t>
            </a:r>
            <a:r>
              <a:rPr lang="en-US" sz="1800" b="0" dirty="0"/>
              <a:t>and select the best combination of materials able to reproduce any further neutron (/gamma)  energy spectra.</a:t>
            </a:r>
          </a:p>
          <a:p>
            <a:endParaRPr lang="it-IT" dirty="0"/>
          </a:p>
        </p:txBody>
      </p:sp>
      <p:sp>
        <p:nvSpPr>
          <p:cNvPr id="7" name="Arrow: Right 6">
            <a:extLst>
              <a:ext uri="{FF2B5EF4-FFF2-40B4-BE49-F238E27FC236}">
                <a16:creationId xmlns:a16="http://schemas.microsoft.com/office/drawing/2014/main" id="{5C85960D-4E96-0604-A4B1-B6AA5E80356E}"/>
              </a:ext>
            </a:extLst>
          </p:cNvPr>
          <p:cNvSpPr/>
          <p:nvPr/>
        </p:nvSpPr>
        <p:spPr>
          <a:xfrm>
            <a:off x="1775520" y="2486744"/>
            <a:ext cx="689989" cy="524413"/>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it-IT"/>
          </a:p>
        </p:txBody>
      </p:sp>
      <p:sp>
        <p:nvSpPr>
          <p:cNvPr id="11" name="Segnaposto contenuto 2">
            <a:extLst>
              <a:ext uri="{FF2B5EF4-FFF2-40B4-BE49-F238E27FC236}">
                <a16:creationId xmlns:a16="http://schemas.microsoft.com/office/drawing/2014/main" id="{4E97BC0E-E383-9F57-39B9-AF0FB554BA2F}"/>
              </a:ext>
            </a:extLst>
          </p:cNvPr>
          <p:cNvSpPr txBox="1">
            <a:spLocks/>
          </p:cNvSpPr>
          <p:nvPr/>
        </p:nvSpPr>
        <p:spPr>
          <a:xfrm>
            <a:off x="2749463" y="4383938"/>
            <a:ext cx="11881320" cy="5688632"/>
          </a:xfrm>
          <a:prstGeom prst="rect">
            <a:avLst/>
          </a:prstGeom>
        </p:spPr>
        <p:txBody>
          <a:bodyPr vert="horz" lIns="91440" tIns="45720" rIns="91440" bIns="45720" rtlCol="0">
            <a:normAutofit/>
          </a:bodyPr>
          <a:lstStyle>
            <a:lvl1pPr marL="257175" indent="-257175" algn="l" defTabSz="685800" rtl="0" eaLnBrk="1" latinLnBrk="0" hangingPunct="1">
              <a:spcBef>
                <a:spcPct val="20000"/>
              </a:spcBef>
              <a:buFont typeface="Arial" panose="020B0604020202020204" pitchFamily="34" charset="0"/>
              <a:buChar char="•"/>
              <a:defRPr sz="2400" b="1" kern="1200">
                <a:solidFill>
                  <a:schemeClr val="tx1"/>
                </a:solidFill>
                <a:latin typeface="+mn-lt"/>
                <a:ea typeface="+mn-ea"/>
                <a:cs typeface="Arial" panose="020B0604020202020204" pitchFamily="34" charset="0"/>
              </a:defRPr>
            </a:lvl1pPr>
            <a:lvl2pPr marL="557213" indent="-214313" algn="l" defTabSz="685800" rtl="0" eaLnBrk="1" latinLnBrk="0" hangingPunct="1">
              <a:spcBef>
                <a:spcPct val="20000"/>
              </a:spcBef>
              <a:buFont typeface="Arial" panose="020B0604020202020204" pitchFamily="34" charset="0"/>
              <a:buChar char="•"/>
              <a:defRPr sz="1800" kern="1200">
                <a:solidFill>
                  <a:srgbClr val="002060"/>
                </a:solidFill>
                <a:latin typeface="+mn-lt"/>
                <a:ea typeface="+mn-ea"/>
                <a:cs typeface="Arial" panose="020B0604020202020204" pitchFamily="34" charset="0"/>
              </a:defRPr>
            </a:lvl2pPr>
            <a:lvl3pPr marL="857250" indent="-171450" algn="l" defTabSz="685800" rtl="0" eaLnBrk="1" latinLnBrk="0" hangingPunct="1">
              <a:spcBef>
                <a:spcPct val="20000"/>
              </a:spcBef>
              <a:buFont typeface="Arial" panose="020B0604020202020204" pitchFamily="34" charset="0"/>
              <a:buChar char="•"/>
              <a:defRPr sz="1600" kern="1200">
                <a:solidFill>
                  <a:srgbClr val="002060"/>
                </a:solidFill>
                <a:latin typeface="+mn-lt"/>
                <a:ea typeface="+mn-ea"/>
                <a:cs typeface="Arial" panose="020B0604020202020204" pitchFamily="34" charset="0"/>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Arial" panose="020B0604020202020204" pitchFamily="34" charset="0"/>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Arial" panose="020B0604020202020204" pitchFamily="34" charset="0"/>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buClr>
                <a:srgbClr val="960000"/>
              </a:buClr>
            </a:pPr>
            <a:r>
              <a:rPr lang="en-US" sz="1800" b="0" dirty="0"/>
              <a:t>First step: </a:t>
            </a:r>
            <a:r>
              <a:rPr lang="en-US" sz="1800" dirty="0"/>
              <a:t>database</a:t>
            </a:r>
            <a:r>
              <a:rPr lang="en-US" sz="1800" b="0" dirty="0"/>
              <a:t> generation                  </a:t>
            </a:r>
            <a:r>
              <a:rPr lang="en-US" sz="1800" dirty="0"/>
              <a:t>matrix based </a:t>
            </a:r>
            <a:r>
              <a:rPr lang="en-US" sz="1800" b="0" dirty="0"/>
              <a:t>instead of string based</a:t>
            </a:r>
          </a:p>
          <a:p>
            <a:pPr>
              <a:buClr>
                <a:srgbClr val="960000"/>
              </a:buClr>
            </a:pPr>
            <a:r>
              <a:rPr lang="en-US" sz="1800" b="0" dirty="0"/>
              <a:t>Second step: materials                  fluxes </a:t>
            </a:r>
          </a:p>
          <a:p>
            <a:pPr>
              <a:buClr>
                <a:srgbClr val="960000"/>
              </a:buClr>
            </a:pPr>
            <a:r>
              <a:rPr lang="en-US" sz="1800" b="0" dirty="0"/>
              <a:t>Third step: Variational </a:t>
            </a:r>
            <a:r>
              <a:rPr lang="en-US" sz="1800" b="0" dirty="0" err="1"/>
              <a:t>AutoEncoder</a:t>
            </a:r>
            <a:r>
              <a:rPr lang="en-US" sz="1800" b="0" dirty="0"/>
              <a:t> (VAE) </a:t>
            </a:r>
          </a:p>
          <a:p>
            <a:pPr>
              <a:buClr>
                <a:srgbClr val="960000"/>
              </a:buClr>
            </a:pPr>
            <a:r>
              <a:rPr lang="en-US" sz="1800" b="0" dirty="0"/>
              <a:t>Fourth step: fluxes                 materials </a:t>
            </a:r>
          </a:p>
          <a:p>
            <a:pPr>
              <a:buClr>
                <a:srgbClr val="960000"/>
              </a:buClr>
            </a:pPr>
            <a:endParaRPr lang="en-US" sz="1800" b="0" dirty="0"/>
          </a:p>
          <a:p>
            <a:pPr marL="0" indent="0">
              <a:buClr>
                <a:srgbClr val="960000"/>
              </a:buClr>
              <a:buFont typeface="Arial" panose="020B0604020202020204" pitchFamily="34" charset="0"/>
              <a:buNone/>
            </a:pPr>
            <a:endParaRPr lang="en-US" sz="1800" b="0" dirty="0"/>
          </a:p>
          <a:p>
            <a:pPr>
              <a:buClr>
                <a:srgbClr val="960000"/>
              </a:buClr>
            </a:pPr>
            <a:endParaRPr lang="en-US" sz="1600" dirty="0"/>
          </a:p>
          <a:p>
            <a:pPr marL="300038" lvl="1" indent="0">
              <a:buClr>
                <a:srgbClr val="960000"/>
              </a:buClr>
              <a:buFont typeface="Arial" panose="020B0604020202020204" pitchFamily="34" charset="0"/>
              <a:buNone/>
            </a:pPr>
            <a:r>
              <a:rPr lang="it-IT" sz="1600" dirty="0"/>
              <a:t>  </a:t>
            </a:r>
          </a:p>
        </p:txBody>
      </p:sp>
      <p:cxnSp>
        <p:nvCxnSpPr>
          <p:cNvPr id="15" name="Straight Arrow Connector 14">
            <a:extLst>
              <a:ext uri="{FF2B5EF4-FFF2-40B4-BE49-F238E27FC236}">
                <a16:creationId xmlns:a16="http://schemas.microsoft.com/office/drawing/2014/main" id="{B8868925-4311-D733-E42D-A1FB5173E58C}"/>
              </a:ext>
            </a:extLst>
          </p:cNvPr>
          <p:cNvCxnSpPr/>
          <p:nvPr/>
        </p:nvCxnSpPr>
        <p:spPr>
          <a:xfrm>
            <a:off x="6096000" y="4581128"/>
            <a:ext cx="72008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6" name="Straight Arrow Connector 15">
            <a:extLst>
              <a:ext uri="{FF2B5EF4-FFF2-40B4-BE49-F238E27FC236}">
                <a16:creationId xmlns:a16="http://schemas.microsoft.com/office/drawing/2014/main" id="{9257B58A-B15B-8246-9AAA-8B6D8D51ADDA}"/>
              </a:ext>
            </a:extLst>
          </p:cNvPr>
          <p:cNvCxnSpPr/>
          <p:nvPr/>
        </p:nvCxnSpPr>
        <p:spPr>
          <a:xfrm>
            <a:off x="5268526" y="4881650"/>
            <a:ext cx="72008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7" name="Straight Arrow Connector 16">
            <a:extLst>
              <a:ext uri="{FF2B5EF4-FFF2-40B4-BE49-F238E27FC236}">
                <a16:creationId xmlns:a16="http://schemas.microsoft.com/office/drawing/2014/main" id="{5EF103C0-B1F0-7B47-639E-AE9A0471F373}"/>
              </a:ext>
            </a:extLst>
          </p:cNvPr>
          <p:cNvCxnSpPr/>
          <p:nvPr/>
        </p:nvCxnSpPr>
        <p:spPr>
          <a:xfrm>
            <a:off x="4908486" y="5589240"/>
            <a:ext cx="72008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pic>
        <p:nvPicPr>
          <p:cNvPr id="18" name="Picture 17">
            <a:extLst>
              <a:ext uri="{FF2B5EF4-FFF2-40B4-BE49-F238E27FC236}">
                <a16:creationId xmlns:a16="http://schemas.microsoft.com/office/drawing/2014/main" id="{09A76B1A-2025-620C-ABAA-2C330F871518}"/>
              </a:ext>
            </a:extLst>
          </p:cNvPr>
          <p:cNvPicPr>
            <a:picLocks noChangeAspect="1"/>
          </p:cNvPicPr>
          <p:nvPr/>
        </p:nvPicPr>
        <p:blipFill rotWithShape="1">
          <a:blip r:embed="rId3">
            <a:clrChange>
              <a:clrFrom>
                <a:srgbClr val="FFFFFF"/>
              </a:clrFrom>
              <a:clrTo>
                <a:srgbClr val="FFFFFF">
                  <a:alpha val="0"/>
                </a:srgbClr>
              </a:clrTo>
            </a:clrChange>
          </a:blip>
          <a:srcRect l="18774" t="4073" r="4703" b="7441"/>
          <a:stretch/>
        </p:blipFill>
        <p:spPr>
          <a:xfrm>
            <a:off x="8585458" y="1579325"/>
            <a:ext cx="3254354" cy="2703407"/>
          </a:xfrm>
          <a:prstGeom prst="rect">
            <a:avLst/>
          </a:prstGeom>
        </p:spPr>
      </p:pic>
      <p:graphicFrame>
        <p:nvGraphicFramePr>
          <p:cNvPr id="6" name="Table 5">
            <a:extLst>
              <a:ext uri="{FF2B5EF4-FFF2-40B4-BE49-F238E27FC236}">
                <a16:creationId xmlns:a16="http://schemas.microsoft.com/office/drawing/2014/main" id="{7DA764EA-1ECC-E673-EB2F-3DE7D404FF58}"/>
              </a:ext>
            </a:extLst>
          </p:cNvPr>
          <p:cNvGraphicFramePr>
            <a:graphicFrameLocks noGrp="1"/>
          </p:cNvGraphicFramePr>
          <p:nvPr/>
        </p:nvGraphicFramePr>
        <p:xfrm>
          <a:off x="447097" y="3311288"/>
          <a:ext cx="1980592" cy="3102030"/>
        </p:xfrm>
        <a:graphic>
          <a:graphicData uri="http://schemas.openxmlformats.org/drawingml/2006/table">
            <a:tbl>
              <a:tblPr firstRow="1" bandRow="1">
                <a:tableStyleId>{5C22544A-7EE6-4342-B048-85BDC9FD1C3A}</a:tableStyleId>
              </a:tblPr>
              <a:tblGrid>
                <a:gridCol w="990296">
                  <a:extLst>
                    <a:ext uri="{9D8B030D-6E8A-4147-A177-3AD203B41FA5}">
                      <a16:colId xmlns:a16="http://schemas.microsoft.com/office/drawing/2014/main" val="4173929881"/>
                    </a:ext>
                  </a:extLst>
                </a:gridCol>
                <a:gridCol w="990296">
                  <a:extLst>
                    <a:ext uri="{9D8B030D-6E8A-4147-A177-3AD203B41FA5}">
                      <a16:colId xmlns:a16="http://schemas.microsoft.com/office/drawing/2014/main" val="239309955"/>
                    </a:ext>
                  </a:extLst>
                </a:gridCol>
              </a:tblGrid>
              <a:tr h="0">
                <a:tc>
                  <a:txBody>
                    <a:bodyPr/>
                    <a:lstStyle/>
                    <a:p>
                      <a:r>
                        <a:rPr lang="it-IT" dirty="0"/>
                        <a:t>#</a:t>
                      </a:r>
                    </a:p>
                  </a:txBody>
                  <a:tcPr/>
                </a:tc>
                <a:tc>
                  <a:txBody>
                    <a:bodyPr/>
                    <a:lstStyle/>
                    <a:p>
                      <a:r>
                        <a:rPr lang="it-IT" dirty="0" err="1"/>
                        <a:t>Material</a:t>
                      </a:r>
                      <a:endParaRPr lang="it-IT" dirty="0"/>
                    </a:p>
                  </a:txBody>
                  <a:tcPr/>
                </a:tc>
                <a:extLst>
                  <a:ext uri="{0D108BD9-81ED-4DB2-BD59-A6C34878D82A}">
                    <a16:rowId xmlns:a16="http://schemas.microsoft.com/office/drawing/2014/main" val="2040913990"/>
                  </a:ext>
                </a:extLst>
              </a:tr>
              <a:tr h="252560">
                <a:tc>
                  <a:txBody>
                    <a:bodyPr/>
                    <a:lstStyle/>
                    <a:p>
                      <a:r>
                        <a:rPr lang="it-IT" dirty="0"/>
                        <a:t>1</a:t>
                      </a:r>
                    </a:p>
                  </a:txBody>
                  <a:tcPr/>
                </a:tc>
                <a:tc>
                  <a:txBody>
                    <a:bodyPr/>
                    <a:lstStyle/>
                    <a:p>
                      <a:r>
                        <a:rPr lang="it-IT" dirty="0"/>
                        <a:t>SS</a:t>
                      </a:r>
                    </a:p>
                  </a:txBody>
                  <a:tcPr/>
                </a:tc>
                <a:extLst>
                  <a:ext uri="{0D108BD9-81ED-4DB2-BD59-A6C34878D82A}">
                    <a16:rowId xmlns:a16="http://schemas.microsoft.com/office/drawing/2014/main" val="1942229098"/>
                  </a:ext>
                </a:extLst>
              </a:tr>
              <a:tr h="252560">
                <a:tc>
                  <a:txBody>
                    <a:bodyPr/>
                    <a:lstStyle/>
                    <a:p>
                      <a:r>
                        <a:rPr lang="it-IT" dirty="0"/>
                        <a:t>2</a:t>
                      </a:r>
                    </a:p>
                  </a:txBody>
                  <a:tcPr/>
                </a:tc>
                <a:tc>
                  <a:txBody>
                    <a:bodyPr/>
                    <a:lstStyle/>
                    <a:p>
                      <a:r>
                        <a:rPr lang="it-IT" dirty="0"/>
                        <a:t>Pb</a:t>
                      </a:r>
                    </a:p>
                  </a:txBody>
                  <a:tcPr/>
                </a:tc>
                <a:extLst>
                  <a:ext uri="{0D108BD9-81ED-4DB2-BD59-A6C34878D82A}">
                    <a16:rowId xmlns:a16="http://schemas.microsoft.com/office/drawing/2014/main" val="3485299334"/>
                  </a:ext>
                </a:extLst>
              </a:tr>
              <a:tr h="252560">
                <a:tc>
                  <a:txBody>
                    <a:bodyPr/>
                    <a:lstStyle/>
                    <a:p>
                      <a:r>
                        <a:rPr lang="it-IT" dirty="0"/>
                        <a:t>3</a:t>
                      </a:r>
                    </a:p>
                  </a:txBody>
                  <a:tcPr/>
                </a:tc>
                <a:tc>
                  <a:txBody>
                    <a:bodyPr/>
                    <a:lstStyle/>
                    <a:p>
                      <a:r>
                        <a:rPr lang="it-IT" dirty="0"/>
                        <a:t>Perspex</a:t>
                      </a:r>
                    </a:p>
                  </a:txBody>
                  <a:tcPr/>
                </a:tc>
                <a:extLst>
                  <a:ext uri="{0D108BD9-81ED-4DB2-BD59-A6C34878D82A}">
                    <a16:rowId xmlns:a16="http://schemas.microsoft.com/office/drawing/2014/main" val="2163670678"/>
                  </a:ext>
                </a:extLst>
              </a:tr>
              <a:tr h="252560">
                <a:tc>
                  <a:txBody>
                    <a:bodyPr/>
                    <a:lstStyle/>
                    <a:p>
                      <a:r>
                        <a:rPr lang="it-IT" dirty="0"/>
                        <a:t>4</a:t>
                      </a:r>
                    </a:p>
                  </a:txBody>
                  <a:tcPr/>
                </a:tc>
                <a:tc>
                  <a:txBody>
                    <a:bodyPr/>
                    <a:lstStyle/>
                    <a:p>
                      <a:r>
                        <a:rPr lang="it-IT" dirty="0" err="1"/>
                        <a:t>Cd</a:t>
                      </a:r>
                      <a:endParaRPr lang="it-IT" dirty="0"/>
                    </a:p>
                  </a:txBody>
                  <a:tcPr/>
                </a:tc>
                <a:extLst>
                  <a:ext uri="{0D108BD9-81ED-4DB2-BD59-A6C34878D82A}">
                    <a16:rowId xmlns:a16="http://schemas.microsoft.com/office/drawing/2014/main" val="767272926"/>
                  </a:ext>
                </a:extLst>
              </a:tr>
              <a:tr h="252560">
                <a:tc>
                  <a:txBody>
                    <a:bodyPr/>
                    <a:lstStyle/>
                    <a:p>
                      <a:r>
                        <a:rPr lang="it-IT" dirty="0"/>
                        <a:t>5</a:t>
                      </a:r>
                    </a:p>
                  </a:txBody>
                  <a:tcPr/>
                </a:tc>
                <a:tc>
                  <a:txBody>
                    <a:bodyPr/>
                    <a:lstStyle/>
                    <a:p>
                      <a:r>
                        <a:rPr lang="it-IT" dirty="0"/>
                        <a:t>Cu</a:t>
                      </a:r>
                    </a:p>
                  </a:txBody>
                  <a:tcPr/>
                </a:tc>
                <a:extLst>
                  <a:ext uri="{0D108BD9-81ED-4DB2-BD59-A6C34878D82A}">
                    <a16:rowId xmlns:a16="http://schemas.microsoft.com/office/drawing/2014/main" val="264873840"/>
                  </a:ext>
                </a:extLst>
              </a:tr>
              <a:tr h="427410">
                <a:tc>
                  <a:txBody>
                    <a:bodyPr/>
                    <a:lstStyle/>
                    <a:p>
                      <a:r>
                        <a:rPr lang="it-IT" dirty="0"/>
                        <a:t>6</a:t>
                      </a:r>
                    </a:p>
                  </a:txBody>
                  <a:tcPr/>
                </a:tc>
                <a:tc>
                  <a:txBody>
                    <a:bodyPr/>
                    <a:lstStyle/>
                    <a:p>
                      <a:r>
                        <a:rPr lang="it-IT" dirty="0" err="1"/>
                        <a:t>Densimet</a:t>
                      </a:r>
                      <a:endParaRPr lang="it-IT" dirty="0"/>
                    </a:p>
                  </a:txBody>
                  <a:tcPr/>
                </a:tc>
                <a:extLst>
                  <a:ext uri="{0D108BD9-81ED-4DB2-BD59-A6C34878D82A}">
                    <a16:rowId xmlns:a16="http://schemas.microsoft.com/office/drawing/2014/main" val="4245595445"/>
                  </a:ext>
                </a:extLst>
              </a:tr>
              <a:tr h="252560">
                <a:tc>
                  <a:txBody>
                    <a:bodyPr/>
                    <a:lstStyle/>
                    <a:p>
                      <a:r>
                        <a:rPr lang="it-IT" dirty="0"/>
                        <a:t>7</a:t>
                      </a:r>
                    </a:p>
                  </a:txBody>
                  <a:tcPr/>
                </a:tc>
                <a:tc>
                  <a:txBody>
                    <a:bodyPr/>
                    <a:lstStyle/>
                    <a:p>
                      <a:r>
                        <a:rPr lang="it-IT" dirty="0"/>
                        <a:t>Teflon</a:t>
                      </a:r>
                    </a:p>
                  </a:txBody>
                  <a:tcPr/>
                </a:tc>
                <a:extLst>
                  <a:ext uri="{0D108BD9-81ED-4DB2-BD59-A6C34878D82A}">
                    <a16:rowId xmlns:a16="http://schemas.microsoft.com/office/drawing/2014/main" val="466907135"/>
                  </a:ext>
                </a:extLst>
              </a:tr>
              <a:tr h="252560">
                <a:tc>
                  <a:txBody>
                    <a:bodyPr/>
                    <a:lstStyle/>
                    <a:p>
                      <a:r>
                        <a:rPr lang="it-IT" dirty="0"/>
                        <a:t>8</a:t>
                      </a:r>
                    </a:p>
                  </a:txBody>
                  <a:tcPr/>
                </a:tc>
                <a:tc>
                  <a:txBody>
                    <a:bodyPr/>
                    <a:lstStyle/>
                    <a:p>
                      <a:r>
                        <a:rPr lang="it-IT" dirty="0"/>
                        <a:t>B4C</a:t>
                      </a:r>
                    </a:p>
                  </a:txBody>
                  <a:tcPr/>
                </a:tc>
                <a:extLst>
                  <a:ext uri="{0D108BD9-81ED-4DB2-BD59-A6C34878D82A}">
                    <a16:rowId xmlns:a16="http://schemas.microsoft.com/office/drawing/2014/main" val="711513786"/>
                  </a:ext>
                </a:extLst>
              </a:tr>
              <a:tr h="252560">
                <a:tc>
                  <a:txBody>
                    <a:bodyPr/>
                    <a:lstStyle/>
                    <a:p>
                      <a:r>
                        <a:rPr lang="it-IT" dirty="0"/>
                        <a:t>9</a:t>
                      </a:r>
                    </a:p>
                  </a:txBody>
                  <a:tcPr/>
                </a:tc>
                <a:tc>
                  <a:txBody>
                    <a:bodyPr/>
                    <a:lstStyle/>
                    <a:p>
                      <a:r>
                        <a:rPr lang="it-IT" dirty="0"/>
                        <a:t>Air</a:t>
                      </a:r>
                    </a:p>
                  </a:txBody>
                  <a:tcPr/>
                </a:tc>
                <a:extLst>
                  <a:ext uri="{0D108BD9-81ED-4DB2-BD59-A6C34878D82A}">
                    <a16:rowId xmlns:a16="http://schemas.microsoft.com/office/drawing/2014/main" val="2888994717"/>
                  </a:ext>
                </a:extLst>
              </a:tr>
            </a:tbl>
          </a:graphicData>
        </a:graphic>
      </p:graphicFrame>
      <p:sp>
        <p:nvSpPr>
          <p:cNvPr id="4" name="Footer Placeholder 5">
            <a:extLst>
              <a:ext uri="{FF2B5EF4-FFF2-40B4-BE49-F238E27FC236}">
                <a16:creationId xmlns:a16="http://schemas.microsoft.com/office/drawing/2014/main" id="{E59320C1-91F6-386C-0C81-EC53B5093686}"/>
              </a:ext>
            </a:extLst>
          </p:cNvPr>
          <p:cNvSpPr txBox="1">
            <a:spLocks/>
          </p:cNvSpPr>
          <p:nvPr/>
        </p:nvSpPr>
        <p:spPr>
          <a:xfrm>
            <a:off x="5243833" y="6557727"/>
            <a:ext cx="6892580" cy="329614"/>
          </a:xfrm>
          <a:prstGeom prst="rect">
            <a:avLst/>
          </a:prstGeom>
        </p:spPr>
        <p:txBody>
          <a:bodyPr anchor="t"/>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a:t>Marta Damiano| Fusion Neutronics Meeting Madrid 2025| Page </a:t>
            </a:r>
            <a:fld id="{85E9D519-D9B1-496B-9C82-7CE2C0F28AB0}" type="slidenum">
              <a:rPr lang="en-GB" smtClean="0"/>
              <a:pPr algn="r"/>
              <a:t>8</a:t>
            </a:fld>
            <a:endParaRPr lang="en-GB" dirty="0"/>
          </a:p>
        </p:txBody>
      </p:sp>
    </p:spTree>
    <p:extLst>
      <p:ext uri="{BB962C8B-B14F-4D97-AF65-F5344CB8AC3E}">
        <p14:creationId xmlns:p14="http://schemas.microsoft.com/office/powerpoint/2010/main" val="182313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A8E9149-C63B-1EBF-47B2-DCD2A5C8CA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3500" y="3425304"/>
            <a:ext cx="3867398" cy="3027608"/>
          </a:xfrm>
          <a:prstGeom prst="rect">
            <a:avLst/>
          </a:prstGeom>
        </p:spPr>
      </p:pic>
      <p:sp>
        <p:nvSpPr>
          <p:cNvPr id="3" name="Segnaposto contenuto 2"/>
          <p:cNvSpPr>
            <a:spLocks noGrp="1"/>
          </p:cNvSpPr>
          <p:nvPr>
            <p:ph idx="1"/>
          </p:nvPr>
        </p:nvSpPr>
        <p:spPr>
          <a:xfrm>
            <a:off x="171156" y="741555"/>
            <a:ext cx="11881320" cy="5688632"/>
          </a:xfrm>
        </p:spPr>
        <p:txBody>
          <a:bodyPr>
            <a:normAutofit/>
          </a:bodyPr>
          <a:lstStyle/>
          <a:p>
            <a:pPr>
              <a:buClr>
                <a:srgbClr val="960000"/>
              </a:buClr>
            </a:pPr>
            <a:r>
              <a:rPr lang="en-US" sz="2000" b="1" dirty="0">
                <a:solidFill>
                  <a:schemeClr val="tx2"/>
                </a:solidFill>
              </a:rPr>
              <a:t>Materials </a:t>
            </a:r>
            <a:r>
              <a:rPr lang="en-US" sz="2000" b="1" dirty="0">
                <a:solidFill>
                  <a:schemeClr val="tx2"/>
                </a:solidFill>
                <a:sym typeface="Wingdings" panose="05000000000000000000" pitchFamily="2" charset="2"/>
              </a:rPr>
              <a:t> Fluxes </a:t>
            </a:r>
          </a:p>
          <a:p>
            <a:pPr>
              <a:buClr>
                <a:srgbClr val="960000"/>
              </a:buClr>
            </a:pPr>
            <a:endParaRPr lang="en-US" sz="1800" b="1" dirty="0"/>
          </a:p>
          <a:p>
            <a:pPr>
              <a:buClr>
                <a:srgbClr val="960000"/>
              </a:buClr>
              <a:buFont typeface="Courier New" panose="02070309020205020404" pitchFamily="49" charset="0"/>
              <a:buChar char="o"/>
            </a:pPr>
            <a:r>
              <a:rPr lang="en-US" sz="1800" b="0" dirty="0"/>
              <a:t>MATLAB code</a:t>
            </a:r>
          </a:p>
          <a:p>
            <a:pPr>
              <a:buClr>
                <a:srgbClr val="960000"/>
              </a:buClr>
              <a:buFont typeface="Courier New" panose="02070309020205020404" pitchFamily="49" charset="0"/>
              <a:buChar char="o"/>
            </a:pPr>
            <a:r>
              <a:rPr lang="en-US" sz="1800" b="0" dirty="0"/>
              <a:t>Division in training set and test set (90% - 10%)</a:t>
            </a:r>
          </a:p>
          <a:p>
            <a:pPr>
              <a:buClr>
                <a:srgbClr val="960000"/>
              </a:buClr>
              <a:buFont typeface="Courier New" panose="02070309020205020404" pitchFamily="49" charset="0"/>
              <a:buChar char="o"/>
            </a:pPr>
            <a:r>
              <a:rPr lang="en-US" sz="1800" b="0" dirty="0"/>
              <a:t>Initialization of Fully Connected Neural Network [10 5 2 5 10]</a:t>
            </a:r>
          </a:p>
          <a:p>
            <a:pPr>
              <a:buClr>
                <a:srgbClr val="960000"/>
              </a:buClr>
              <a:buFont typeface="Courier New" panose="02070309020205020404" pitchFamily="49" charset="0"/>
              <a:buChar char="o"/>
            </a:pPr>
            <a:r>
              <a:rPr lang="en-US" sz="1800" b="0" dirty="0"/>
              <a:t>Bottleneck technique to avoid overfitting</a:t>
            </a:r>
          </a:p>
          <a:p>
            <a:pPr>
              <a:buClr>
                <a:srgbClr val="960000"/>
              </a:buClr>
              <a:buFont typeface="Courier New" panose="02070309020205020404" pitchFamily="49" charset="0"/>
              <a:buChar char="o"/>
            </a:pPr>
            <a:r>
              <a:rPr lang="en-US" sz="1800" dirty="0">
                <a:latin typeface="+mj-lt"/>
                <a:cs typeface="Times New Roman" panose="02020603050405020304" pitchFamily="18" charset="0"/>
              </a:rPr>
              <a:t>Ensemble</a:t>
            </a:r>
            <a:r>
              <a:rPr lang="en-US" sz="1800" b="0" dirty="0">
                <a:latin typeface="+mj-lt"/>
                <a:cs typeface="Times New Roman" panose="02020603050405020304" pitchFamily="18" charset="0"/>
              </a:rPr>
              <a:t> made of 30 Neural Network (NN)</a:t>
            </a:r>
            <a:endParaRPr lang="en-US" sz="1800" b="0" dirty="0"/>
          </a:p>
          <a:p>
            <a:pPr>
              <a:buClr>
                <a:srgbClr val="960000"/>
              </a:buClr>
            </a:pPr>
            <a:endParaRPr lang="en-US" sz="1600" dirty="0"/>
          </a:p>
          <a:p>
            <a:pPr marL="300038" lvl="1" indent="0">
              <a:buClr>
                <a:srgbClr val="960000"/>
              </a:buClr>
              <a:buNone/>
            </a:pPr>
            <a:r>
              <a:rPr lang="it-IT" sz="1600" dirty="0"/>
              <a:t>  </a:t>
            </a:r>
          </a:p>
        </p:txBody>
      </p:sp>
      <p:pic>
        <p:nvPicPr>
          <p:cNvPr id="8" name="Immagine 7" descr="Immagine che contiene testo&#10;&#10;Descrizione generata automaticamente">
            <a:extLst>
              <a:ext uri="{FF2B5EF4-FFF2-40B4-BE49-F238E27FC236}">
                <a16:creationId xmlns:a16="http://schemas.microsoft.com/office/drawing/2014/main" id="{DD4355CE-43F3-E2F3-1E42-58F17107D76A}"/>
              </a:ext>
            </a:extLst>
          </p:cNvPr>
          <p:cNvPicPr>
            <a:picLocks noChangeAspect="1"/>
          </p:cNvPicPr>
          <p:nvPr/>
        </p:nvPicPr>
        <p:blipFill rotWithShape="1">
          <a:blip r:embed="rId3"/>
          <a:srcRect r="81004"/>
          <a:stretch/>
        </p:blipFill>
        <p:spPr>
          <a:xfrm>
            <a:off x="11421812" y="5929431"/>
            <a:ext cx="385896" cy="483887"/>
          </a:xfrm>
          <a:prstGeom prst="rect">
            <a:avLst/>
          </a:prstGeom>
        </p:spPr>
      </p:pic>
      <p:sp>
        <p:nvSpPr>
          <p:cNvPr id="4" name="Arrow: Right 3">
            <a:extLst>
              <a:ext uri="{FF2B5EF4-FFF2-40B4-BE49-F238E27FC236}">
                <a16:creationId xmlns:a16="http://schemas.microsoft.com/office/drawing/2014/main" id="{AE06756E-6CAC-7F34-1DD1-7F413D3B2A2F}"/>
              </a:ext>
            </a:extLst>
          </p:cNvPr>
          <p:cNvSpPr/>
          <p:nvPr/>
        </p:nvSpPr>
        <p:spPr>
          <a:xfrm>
            <a:off x="329654" y="4941168"/>
            <a:ext cx="757005" cy="64807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it-IT"/>
          </a:p>
        </p:txBody>
      </p:sp>
      <p:pic>
        <p:nvPicPr>
          <p:cNvPr id="6" name="Picture 5" descr="A graph with lines and dots&#10;&#10;Description automatically generated">
            <a:extLst>
              <a:ext uri="{FF2B5EF4-FFF2-40B4-BE49-F238E27FC236}">
                <a16:creationId xmlns:a16="http://schemas.microsoft.com/office/drawing/2014/main" id="{59C8E4D9-D146-30AB-E9C3-1CA8C8C727A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1367" y="380057"/>
            <a:ext cx="3614215" cy="2861088"/>
          </a:xfrm>
          <a:prstGeom prst="rect">
            <a:avLst/>
          </a:prstGeom>
        </p:spPr>
      </p:pic>
      <p:pic>
        <p:nvPicPr>
          <p:cNvPr id="7" name="Picture 6" descr="A graph with red and blue lines&#10;&#10;Description automatically generated">
            <a:extLst>
              <a:ext uri="{FF2B5EF4-FFF2-40B4-BE49-F238E27FC236}">
                <a16:creationId xmlns:a16="http://schemas.microsoft.com/office/drawing/2014/main" id="{801BD24B-E3A5-8C56-2ECB-1317CD1553C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47779" y="3334643"/>
            <a:ext cx="3614215" cy="2861087"/>
          </a:xfrm>
          <a:prstGeom prst="rect">
            <a:avLst/>
          </a:prstGeom>
        </p:spPr>
      </p:pic>
      <p:sp>
        <p:nvSpPr>
          <p:cNvPr id="12" name="CasellaDiTesto 11"/>
          <p:cNvSpPr txBox="1"/>
          <p:nvPr/>
        </p:nvSpPr>
        <p:spPr>
          <a:xfrm>
            <a:off x="2880026" y="5589240"/>
            <a:ext cx="3528392" cy="369332"/>
          </a:xfrm>
          <a:prstGeom prst="rect">
            <a:avLst/>
          </a:prstGeom>
          <a:noFill/>
        </p:spPr>
        <p:txBody>
          <a:bodyPr wrap="square" rtlCol="0">
            <a:spAutoFit/>
          </a:bodyPr>
          <a:lstStyle/>
          <a:p>
            <a:r>
              <a:rPr lang="it-IT" b="1" dirty="0" err="1">
                <a:solidFill>
                  <a:srgbClr val="C00000"/>
                </a:solidFill>
              </a:rPr>
              <a:t>Successfull</a:t>
            </a:r>
            <a:r>
              <a:rPr lang="it-IT" b="1" dirty="0">
                <a:solidFill>
                  <a:srgbClr val="C00000"/>
                </a:solidFill>
              </a:rPr>
              <a:t> </a:t>
            </a:r>
            <a:r>
              <a:rPr lang="it-IT" b="1" dirty="0" err="1">
                <a:solidFill>
                  <a:srgbClr val="C00000"/>
                </a:solidFill>
              </a:rPr>
              <a:t>predictions</a:t>
            </a:r>
            <a:endParaRPr lang="it-IT" b="1" dirty="0">
              <a:solidFill>
                <a:srgbClr val="C00000"/>
              </a:solidFill>
            </a:endParaRPr>
          </a:p>
        </p:txBody>
      </p:sp>
      <p:sp>
        <p:nvSpPr>
          <p:cNvPr id="13" name="CasellaDiTesto 11">
            <a:extLst>
              <a:ext uri="{FF2B5EF4-FFF2-40B4-BE49-F238E27FC236}">
                <a16:creationId xmlns:a16="http://schemas.microsoft.com/office/drawing/2014/main" id="{7A6CDD68-A3BA-C1DF-2394-853593D5B507}"/>
              </a:ext>
            </a:extLst>
          </p:cNvPr>
          <p:cNvSpPr txBox="1"/>
          <p:nvPr/>
        </p:nvSpPr>
        <p:spPr>
          <a:xfrm>
            <a:off x="6081415" y="1528519"/>
            <a:ext cx="3528392" cy="369332"/>
          </a:xfrm>
          <a:prstGeom prst="rect">
            <a:avLst/>
          </a:prstGeom>
          <a:noFill/>
        </p:spPr>
        <p:txBody>
          <a:bodyPr wrap="square" rtlCol="0">
            <a:spAutoFit/>
          </a:bodyPr>
          <a:lstStyle/>
          <a:p>
            <a:r>
              <a:rPr lang="it-IT" b="1" dirty="0" err="1">
                <a:solidFill>
                  <a:schemeClr val="tx2"/>
                </a:solidFill>
              </a:rPr>
              <a:t>GENeuSIS</a:t>
            </a:r>
            <a:r>
              <a:rPr lang="it-IT" b="1" dirty="0">
                <a:solidFill>
                  <a:schemeClr val="tx2"/>
                </a:solidFill>
              </a:rPr>
              <a:t>-I AI</a:t>
            </a:r>
          </a:p>
        </p:txBody>
      </p:sp>
      <p:sp>
        <p:nvSpPr>
          <p:cNvPr id="15" name="CasellaDiTesto 11">
            <a:extLst>
              <a:ext uri="{FF2B5EF4-FFF2-40B4-BE49-F238E27FC236}">
                <a16:creationId xmlns:a16="http://schemas.microsoft.com/office/drawing/2014/main" id="{D5C7EE02-48F7-D6A6-BD1C-A3D54F5B0902}"/>
              </a:ext>
            </a:extLst>
          </p:cNvPr>
          <p:cNvSpPr txBox="1"/>
          <p:nvPr/>
        </p:nvSpPr>
        <p:spPr>
          <a:xfrm>
            <a:off x="5978188" y="4537546"/>
            <a:ext cx="3528392" cy="369332"/>
          </a:xfrm>
          <a:prstGeom prst="rect">
            <a:avLst/>
          </a:prstGeom>
          <a:noFill/>
        </p:spPr>
        <p:txBody>
          <a:bodyPr wrap="square" rtlCol="0">
            <a:spAutoFit/>
          </a:bodyPr>
          <a:lstStyle/>
          <a:p>
            <a:r>
              <a:rPr lang="it-IT" b="1" dirty="0" err="1">
                <a:solidFill>
                  <a:schemeClr val="tx2"/>
                </a:solidFill>
              </a:rPr>
              <a:t>GENeuSIS</a:t>
            </a:r>
            <a:r>
              <a:rPr lang="it-IT" b="1" dirty="0">
                <a:solidFill>
                  <a:schemeClr val="tx2"/>
                </a:solidFill>
              </a:rPr>
              <a:t>-II AI</a:t>
            </a:r>
          </a:p>
        </p:txBody>
      </p:sp>
      <p:sp>
        <p:nvSpPr>
          <p:cNvPr id="18" name="Titolo 1">
            <a:extLst>
              <a:ext uri="{FF2B5EF4-FFF2-40B4-BE49-F238E27FC236}">
                <a16:creationId xmlns:a16="http://schemas.microsoft.com/office/drawing/2014/main" id="{76BEFCED-7A55-DB49-862E-60E8B943232E}"/>
              </a:ext>
            </a:extLst>
          </p:cNvPr>
          <p:cNvSpPr txBox="1">
            <a:spLocks/>
          </p:cNvSpPr>
          <p:nvPr/>
        </p:nvSpPr>
        <p:spPr>
          <a:xfrm>
            <a:off x="952316" y="330860"/>
            <a:ext cx="10801200" cy="457200"/>
          </a:xfrm>
          <a:prstGeom prst="rect">
            <a:avLst/>
          </a:prstGeom>
        </p:spPr>
        <p:txBody>
          <a:bodyPr vert="horz" lIns="91440" tIns="45720" rIns="91440" bIns="45720" rtlCol="0" anchor="ctr">
            <a:noAutofit/>
          </a:bodyPr>
          <a:lstStyle>
            <a:lvl1pPr algn="l" defTabSz="685800" rtl="0" eaLnBrk="1" latinLnBrk="0" hangingPunct="1">
              <a:lnSpc>
                <a:spcPts val="2400"/>
              </a:lnSpc>
              <a:spcBef>
                <a:spcPct val="0"/>
              </a:spcBef>
              <a:buNone/>
              <a:defRPr sz="2800" b="1" kern="1200">
                <a:solidFill>
                  <a:schemeClr val="tx2"/>
                </a:solidFill>
                <a:latin typeface="+mn-lt"/>
                <a:ea typeface="+mj-ea"/>
                <a:cs typeface="Arial" panose="020B0604020202020204" pitchFamily="34" charset="0"/>
              </a:defRPr>
            </a:lvl1pPr>
          </a:lstStyle>
          <a:p>
            <a:r>
              <a:rPr lang="it-IT" dirty="0" err="1"/>
              <a:t>GENeuSIS</a:t>
            </a:r>
            <a:r>
              <a:rPr lang="it-IT" dirty="0"/>
              <a:t> AI: Machine learning </a:t>
            </a:r>
            <a:r>
              <a:rPr lang="it-IT" dirty="0" err="1"/>
              <a:t>development</a:t>
            </a:r>
            <a:r>
              <a:rPr lang="it-IT" dirty="0"/>
              <a:t> </a:t>
            </a:r>
            <a:br>
              <a:rPr lang="it-IT" dirty="0"/>
            </a:br>
            <a:endParaRPr lang="it-IT" dirty="0"/>
          </a:p>
        </p:txBody>
      </p:sp>
      <p:sp>
        <p:nvSpPr>
          <p:cNvPr id="2" name="Footer Placeholder 5">
            <a:extLst>
              <a:ext uri="{FF2B5EF4-FFF2-40B4-BE49-F238E27FC236}">
                <a16:creationId xmlns:a16="http://schemas.microsoft.com/office/drawing/2014/main" id="{E2142A73-B0E0-368B-E03D-ACD540CE8ECA}"/>
              </a:ext>
            </a:extLst>
          </p:cNvPr>
          <p:cNvSpPr txBox="1">
            <a:spLocks/>
          </p:cNvSpPr>
          <p:nvPr/>
        </p:nvSpPr>
        <p:spPr>
          <a:xfrm>
            <a:off x="5299420" y="6607413"/>
            <a:ext cx="6892580" cy="329614"/>
          </a:xfrm>
          <a:prstGeom prst="rect">
            <a:avLst/>
          </a:prstGeom>
        </p:spPr>
        <p:txBody>
          <a:bodyPr anchor="t"/>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t>Marta Damiano| Fusion Neutronics Meeting Madrid 2025| Page </a:t>
            </a:r>
            <a:fld id="{85E9D519-D9B1-496B-9C82-7CE2C0F28AB0}" type="slidenum">
              <a:rPr lang="en-GB" smtClean="0"/>
              <a:pPr algn="r"/>
              <a:t>9</a:t>
            </a:fld>
            <a:endParaRPr lang="en-GB" dirty="0"/>
          </a:p>
        </p:txBody>
      </p:sp>
    </p:spTree>
    <p:extLst>
      <p:ext uri="{BB962C8B-B14F-4D97-AF65-F5344CB8AC3E}">
        <p14:creationId xmlns:p14="http://schemas.microsoft.com/office/powerpoint/2010/main" val="195982452"/>
      </p:ext>
    </p:extLst>
  </p:cSld>
  <p:clrMapOvr>
    <a:masterClrMapping/>
  </p:clrMapOvr>
</p:sld>
</file>

<file path=ppt/theme/theme1.xml><?xml version="1.0" encoding="utf-8"?>
<a:theme xmlns:a="http://schemas.openxmlformats.org/drawingml/2006/main" name="EUROfusion.1line_5_3_201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lgn="l">
          <a:defRPr sz="2800" b="1" dirty="0" smtClean="0"/>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ed024c05-7945-4ac1-9cc3-716220b6cc02" xsi:nil="true"/>
    <lcf76f155ced4ddcb4097134ff3c332f xmlns="6d625785-42e5-40a3-b03d-802bc6493bd9">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503DE618DB0A0C46A666FD2065503EE5" ma:contentTypeVersion="18" ma:contentTypeDescription="Crear nuevo documento." ma:contentTypeScope="" ma:versionID="a55d6e1f82753bc75c1276a45bfc3239">
  <xsd:schema xmlns:xsd="http://www.w3.org/2001/XMLSchema" xmlns:xs="http://www.w3.org/2001/XMLSchema" xmlns:p="http://schemas.microsoft.com/office/2006/metadata/properties" xmlns:ns2="6d625785-42e5-40a3-b03d-802bc6493bd9" xmlns:ns3="ed024c05-7945-4ac1-9cc3-716220b6cc02" targetNamespace="http://schemas.microsoft.com/office/2006/metadata/properties" ma:root="true" ma:fieldsID="57071e801e9544907012f04dcc364622" ns2:_="" ns3:_="">
    <xsd:import namespace="6d625785-42e5-40a3-b03d-802bc6493bd9"/>
    <xsd:import namespace="ed024c05-7945-4ac1-9cc3-716220b6cc0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d625785-42e5-40a3-b03d-802bc6493bd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Etiquetas de imagen" ma:readOnly="false" ma:fieldId="{5cf76f15-5ced-4ddc-b409-7134ff3c332f}" ma:taxonomyMulti="true" ma:sspId="d06a5c8c-1a73-4ba3-b11e-d38f132e128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Location" ma:index="25"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024c05-7945-4ac1-9cc3-716220b6cc02" elementFormDefault="qualified">
    <xsd:import namespace="http://schemas.microsoft.com/office/2006/documentManagement/types"/>
    <xsd:import namespace="http://schemas.microsoft.com/office/infopath/2007/PartnerControls"/>
    <xsd:element name="SharedWithUsers" ma:index="13"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Detalles de uso compartido" ma:internalName="SharedWithDetails" ma:readOnly="true">
      <xsd:simpleType>
        <xsd:restriction base="dms:Note">
          <xsd:maxLength value="255"/>
        </xsd:restriction>
      </xsd:simpleType>
    </xsd:element>
    <xsd:element name="TaxCatchAll" ma:index="22" nillable="true" ma:displayName="Taxonomy Catch All Column" ma:hidden="true" ma:list="{f2d51215-bb1d-46df-9824-fec85c9f8692}" ma:internalName="TaxCatchAll" ma:showField="CatchAllData" ma:web="ed024c05-7945-4ac1-9cc3-716220b6cc0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29BB5A6-9C9C-4509-BBBE-0C2B5904D093}">
  <ds:schemaRefs>
    <ds:schemaRef ds:uri="http://schemas.microsoft.com/sharepoint/v3/contenttype/forms"/>
  </ds:schemaRefs>
</ds:datastoreItem>
</file>

<file path=customXml/itemProps2.xml><?xml version="1.0" encoding="utf-8"?>
<ds:datastoreItem xmlns:ds="http://schemas.openxmlformats.org/officeDocument/2006/customXml" ds:itemID="{E1581EFF-75CA-400B-8B14-07B3BB5FE4A6}">
  <ds:schemaRefs>
    <ds:schemaRef ds:uri="http://schemas.microsoft.com/office/2006/metadata/properties"/>
    <ds:schemaRef ds:uri="http://schemas.microsoft.com/office/infopath/2007/PartnerControls"/>
    <ds:schemaRef ds:uri="e5ba6352-0726-4226-96e7-82f7f1c59ac0"/>
    <ds:schemaRef ds:uri="cbbfa1f3-60c2-42de-b5b6-3ee8cb87d964"/>
  </ds:schemaRefs>
</ds:datastoreItem>
</file>

<file path=customXml/itemProps3.xml><?xml version="1.0" encoding="utf-8"?>
<ds:datastoreItem xmlns:ds="http://schemas.openxmlformats.org/officeDocument/2006/customXml" ds:itemID="{6E23A2F2-96F3-41CD-BE42-4424FE1F2D07}"/>
</file>

<file path=docProps/app.xml><?xml version="1.0" encoding="utf-8"?>
<Properties xmlns="http://schemas.openxmlformats.org/officeDocument/2006/extended-properties" xmlns:vt="http://schemas.openxmlformats.org/officeDocument/2006/docPropsVTypes">
  <Template/>
  <TotalTime>1256</TotalTime>
  <Words>1109</Words>
  <Application>Microsoft Office PowerPoint</Application>
  <PresentationFormat>Widescreen</PresentationFormat>
  <Paragraphs>259</Paragraphs>
  <Slides>13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Courier New</vt:lpstr>
      <vt:lpstr>Symbol</vt:lpstr>
      <vt:lpstr>Times New Roman</vt:lpstr>
      <vt:lpstr>Titillium</vt:lpstr>
      <vt:lpstr>Wingdings</vt:lpstr>
      <vt:lpstr>EUROfusion.1line_5_3_2019</vt:lpstr>
      <vt:lpstr>GENeuSIS: a novel concept of test bed facility for diagnostics and critical components of ITER</vt:lpstr>
      <vt:lpstr>Introduction</vt:lpstr>
      <vt:lpstr>GENeuSIS project</vt:lpstr>
      <vt:lpstr>GENeuSIS Design requirements &amp; features</vt:lpstr>
      <vt:lpstr>ITER Diagnostics EP#12 spectra for GENeuSIS</vt:lpstr>
      <vt:lpstr>GENeuSIS design to replicate ITER Port Interspace &amp; Port Cell</vt:lpstr>
      <vt:lpstr>Optimization of  GENeuSIS-II design </vt:lpstr>
      <vt:lpstr>GENeuSIS AI: Machine learning development  </vt:lpstr>
      <vt:lpstr>PowerPoint Presentation</vt:lpstr>
      <vt:lpstr>GENeuSIS AI: Machine learning development  </vt:lpstr>
      <vt:lpstr>GENeuSIS AI: Machine learning development  </vt:lpstr>
      <vt:lpstr>PowerPoint Presentation</vt:lpstr>
      <vt:lpstr>Appendix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Fabio Vinagre</dc:creator>
  <cp:lastModifiedBy>marta damiano</cp:lastModifiedBy>
  <cp:revision>20</cp:revision>
  <dcterms:created xsi:type="dcterms:W3CDTF">2023-11-15T09:40:03Z</dcterms:created>
  <dcterms:modified xsi:type="dcterms:W3CDTF">2025-04-03T12:35:06Z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0x010100503DE618DB0A0C46A666FD2065503EE5</vt:lpwstr>
  </property>
</Properties>
</file>