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7"/>
  </p:notesMasterIdLst>
  <p:sldIdLst>
    <p:sldId id="256" r:id="rId2"/>
    <p:sldId id="257" r:id="rId3"/>
    <p:sldId id="259" r:id="rId4"/>
    <p:sldId id="271" r:id="rId5"/>
    <p:sldId id="261" r:id="rId6"/>
    <p:sldId id="262" r:id="rId7"/>
    <p:sldId id="263" r:id="rId8"/>
    <p:sldId id="264" r:id="rId9"/>
    <p:sldId id="281" r:id="rId10"/>
    <p:sldId id="282" r:id="rId11"/>
    <p:sldId id="283" r:id="rId12"/>
    <p:sldId id="266" r:id="rId13"/>
    <p:sldId id="260" r:id="rId14"/>
    <p:sldId id="277" r:id="rId15"/>
    <p:sldId id="272" r:id="rId16"/>
    <p:sldId id="284" r:id="rId17"/>
    <p:sldId id="268" r:id="rId18"/>
    <p:sldId id="273" r:id="rId19"/>
    <p:sldId id="285" r:id="rId20"/>
    <p:sldId id="274" r:id="rId21"/>
    <p:sldId id="287" r:id="rId22"/>
    <p:sldId id="286" r:id="rId23"/>
    <p:sldId id="275" r:id="rId24"/>
    <p:sldId id="278" r:id="rId25"/>
    <p:sldId id="279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5F51"/>
    <a:srgbClr val="549E39"/>
    <a:srgbClr val="0053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9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71EC8-CFA6-4908-93C0-BC0FA293F55F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3FAF68-2D95-4071-B138-C0DC75919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31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3FAF68-2D95-4071-B138-C0DC75919DAB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2941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C03ACBE-7A67-49AC-BFB7-D3971B531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947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03ACBE-7A67-49AC-BFB7-D3971B531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929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03ACBE-7A67-49AC-BFB7-D3971B531FD1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29535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03ACBE-7A67-49AC-BFB7-D3971B531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173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03ACBE-7A67-49AC-BFB7-D3971B531FD1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913142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03ACBE-7A67-49AC-BFB7-D3971B531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2413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543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578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766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03ACBE-7A67-49AC-BFB7-D3971B531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484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C03ACBE-7A67-49AC-BFB7-D3971B531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675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C03ACBE-7A67-49AC-BFB7-D3971B531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649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586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585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590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03ACBE-7A67-49AC-BFB7-D3971B531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5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April 8th,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Fusion Neutronics Meeting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C03ACBE-7A67-49AC-BFB7-D3971B531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87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0.pn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 with medium confidence">
            <a:extLst>
              <a:ext uri="{FF2B5EF4-FFF2-40B4-BE49-F238E27FC236}">
                <a16:creationId xmlns:a16="http://schemas.microsoft.com/office/drawing/2014/main" id="{A87448A3-EF43-5E2F-8BD3-8D8FC71807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82"/>
          <a:stretch/>
        </p:blipFill>
        <p:spPr>
          <a:xfrm>
            <a:off x="10919046" y="1144317"/>
            <a:ext cx="893798" cy="900000"/>
          </a:xfrm>
          <a:prstGeom prst="rect">
            <a:avLst/>
          </a:prstGeom>
        </p:spPr>
      </p:pic>
      <p:pic>
        <p:nvPicPr>
          <p:cNvPr id="5" name="Picture 4" descr="Text&#10;&#10;Description automatically generated with medium confidence">
            <a:extLst>
              <a:ext uri="{FF2B5EF4-FFF2-40B4-BE49-F238E27FC236}">
                <a16:creationId xmlns:a16="http://schemas.microsoft.com/office/drawing/2014/main" id="{D6E80A55-917D-987A-A8FA-7CD738FEE2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82"/>
          <a:stretch/>
        </p:blipFill>
        <p:spPr>
          <a:xfrm>
            <a:off x="9906614" y="1144317"/>
            <a:ext cx="893798" cy="90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4022A81-99BC-F51D-A60C-C72D41F1BA61}"/>
              </a:ext>
            </a:extLst>
          </p:cNvPr>
          <p:cNvSpPr txBox="1"/>
          <p:nvPr/>
        </p:nvSpPr>
        <p:spPr>
          <a:xfrm>
            <a:off x="4771310" y="322084"/>
            <a:ext cx="70415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noProof="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Fusion Neutronics Meeting 2025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B7EBFC-3987-5C0D-1862-D7FADC892B8D}"/>
              </a:ext>
            </a:extLst>
          </p:cNvPr>
          <p:cNvSpPr txBox="1"/>
          <p:nvPr/>
        </p:nvSpPr>
        <p:spPr>
          <a:xfrm>
            <a:off x="1755059" y="2540172"/>
            <a:ext cx="1043694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noProof="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Implicit Stochastic Uncertainty Propagation Scheme for Two-Step Monte Carlo Simulations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888072-25E5-4938-AC19-31500C599A0F}"/>
              </a:ext>
            </a:extLst>
          </p:cNvPr>
          <p:cNvSpPr txBox="1"/>
          <p:nvPr/>
        </p:nvSpPr>
        <p:spPr>
          <a:xfrm>
            <a:off x="1959078" y="5436684"/>
            <a:ext cx="100289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noProof="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I. Lopez, J. Alguacil, J.P. Catalan, P. Sauvan</a:t>
            </a:r>
          </a:p>
        </p:txBody>
      </p:sp>
    </p:spTree>
    <p:extLst>
      <p:ext uri="{BB962C8B-B14F-4D97-AF65-F5344CB8AC3E}">
        <p14:creationId xmlns:p14="http://schemas.microsoft.com/office/powerpoint/2010/main" val="3379700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E6546E-EB31-7917-2118-7C59F8BF21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DB1A3AB-5307-74CD-DB26-21370A6A020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pPr algn="ctr"/>
                <a:r>
                  <a:rPr lang="en-US" sz="4000" noProof="0" dirty="0">
                    <a:solidFill>
                      <a:srgbClr val="455F5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Random Variable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000" b="0" i="1" noProof="0" smtClean="0">
                            <a:solidFill>
                              <a:srgbClr val="455F5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4000" b="0" i="1" noProof="0" smtClean="0">
                            <a:solidFill>
                              <a:srgbClr val="455F5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𝐹</m:t>
                        </m:r>
                      </m:e>
                    </m:d>
                  </m:oMath>
                </a14:m>
                <a:r>
                  <a:rPr lang="en-US" sz="4000" dirty="0">
                    <a:solidFill>
                      <a:srgbClr val="455F5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- </a:t>
                </a:r>
                <a:r>
                  <a:rPr lang="en-US" sz="4000" noProof="0" dirty="0">
                    <a:solidFill>
                      <a:srgbClr val="455F5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Dependence</a:t>
                </a:r>
                <a:endParaRPr lang="en-US" sz="4000" noProof="0" dirty="0">
                  <a:solidFill>
                    <a:srgbClr val="455F51"/>
                  </a:solidFill>
                  <a:latin typeface="Comic Sans MS" panose="030F0702030302020204" pitchFamily="66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DB1A3AB-5307-74CD-DB26-21370A6A02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8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DFF72-3249-2EC8-4DBD-C23F88C6A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April 8th,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40D636-4392-A224-AF5C-219FD9F69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Fusion Neutronics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23BA35-F4E5-FC66-BD8B-980FFD791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US" noProof="0" smtClean="0"/>
              <a:t>10</a:t>
            </a:fld>
            <a:endParaRPr lang="en-US" noProof="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C231BB0-1EAF-5BD4-2FC4-AEEDFF303F14}"/>
              </a:ext>
            </a:extLst>
          </p:cNvPr>
          <p:cNvSpPr txBox="1">
            <a:spLocks/>
          </p:cNvSpPr>
          <p:nvPr/>
        </p:nvSpPr>
        <p:spPr>
          <a:xfrm>
            <a:off x="2589211" y="4760141"/>
            <a:ext cx="7013578" cy="13702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sensitivity coefficients</a:t>
            </a:r>
          </a:p>
          <a:p>
            <a:pPr marL="0" indent="0" algn="ctr">
              <a:buNone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constant with respect to the MC1 radiation field</a:t>
            </a:r>
          </a:p>
          <a:p>
            <a:pPr marL="0" indent="0" algn="ctr">
              <a:buNone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also appear when applying the uncertainty propagation law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A1AEB19-40B8-B0C8-35C5-BCAF0D543F02}"/>
                  </a:ext>
                </a:extLst>
              </p:cNvPr>
              <p:cNvSpPr txBox="1"/>
              <p:nvPr/>
            </p:nvSpPr>
            <p:spPr>
              <a:xfrm>
                <a:off x="1660934" y="1905000"/>
                <a:ext cx="9843678" cy="1660134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400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400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4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4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4000" i="0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4000">
                              <a:latin typeface="Cambria Math" panose="02040503050406030204" pitchFamily="18" charset="0"/>
                            </a:rPr>
                            <m:t>×</m:t>
                          </m:r>
                          <m:f>
                            <m:f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400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m:rPr>
                                  <m:nor/>
                                </m:rPr>
                                <a:rPr lang="en-US" sz="4000"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rPr>
                                <m:t>D</m:t>
                              </m:r>
                            </m:num>
                            <m:den>
                              <m:r>
                                <a:rPr lang="en-US" sz="400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r>
                        <a:rPr lang="en-US" sz="4000" i="0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4000">
                              <a:latin typeface="Cambria Math" panose="02040503050406030204" pitchFamily="18" charset="0"/>
                            </a:rPr>
                            <m:t>×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s-ES" sz="4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s-ES" sz="4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400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400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nary>
                        </m:e>
                      </m:nary>
                    </m:oMath>
                  </m:oMathPara>
                </a14:m>
                <a:endParaRPr lang="en-US" sz="4000" noProof="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A1AEB19-40B8-B0C8-35C5-BCAF0D543F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0934" y="1905000"/>
                <a:ext cx="9843678" cy="166013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FAA20A96-715B-6D41-0219-0EC44D7B8DE9}"/>
              </a:ext>
            </a:extLst>
          </p:cNvPr>
          <p:cNvSpPr/>
          <p:nvPr/>
        </p:nvSpPr>
        <p:spPr>
          <a:xfrm>
            <a:off x="5902795" y="1918057"/>
            <a:ext cx="900000" cy="1440000"/>
          </a:xfrm>
          <a:prstGeom prst="rect">
            <a:avLst/>
          </a:prstGeom>
          <a:solidFill>
            <a:srgbClr val="549E39">
              <a:alpha val="50000"/>
            </a:srgbClr>
          </a:solidFill>
          <a:ln>
            <a:solidFill>
              <a:srgbClr val="549E39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E910128-2CCE-F3D4-2143-5AE58E3DDD54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 flipH="1">
            <a:off x="6096000" y="3358057"/>
            <a:ext cx="256795" cy="1402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B173931-2BBF-90D2-68FC-40C8FEC81171}"/>
              </a:ext>
            </a:extLst>
          </p:cNvPr>
          <p:cNvSpPr/>
          <p:nvPr/>
        </p:nvSpPr>
        <p:spPr>
          <a:xfrm>
            <a:off x="9195830" y="1945134"/>
            <a:ext cx="2340000" cy="1620000"/>
          </a:xfrm>
          <a:prstGeom prst="rect">
            <a:avLst/>
          </a:prstGeom>
          <a:solidFill>
            <a:srgbClr val="549E39">
              <a:alpha val="50000"/>
            </a:srgbClr>
          </a:solidFill>
          <a:ln>
            <a:solidFill>
              <a:srgbClr val="549E39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738AF5B-7FA5-D8AA-1BF4-44BF560246B2}"/>
              </a:ext>
            </a:extLst>
          </p:cNvPr>
          <p:cNvCxnSpPr>
            <a:cxnSpLocks/>
            <a:stCxn id="10" idx="2"/>
            <a:endCxn id="8" idx="0"/>
          </p:cNvCxnSpPr>
          <p:nvPr/>
        </p:nvCxnSpPr>
        <p:spPr>
          <a:xfrm flipH="1">
            <a:off x="6096000" y="3565134"/>
            <a:ext cx="4269830" cy="11950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017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136C03-B765-710D-F082-A4A4586CF6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1962E8-1F73-7ED3-6E98-3FA8A484D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April 8th,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6ADE7-1DF7-DC0D-5658-C944C0D8E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Fusion Neutronics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C46EB9-F8A0-7AB9-CD1D-E1856645F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US" noProof="0" smtClean="0"/>
              <a:t>11</a:t>
            </a:fld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2C3A8F-BD38-2606-7330-57CB6B6CA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2421" y="4558437"/>
            <a:ext cx="4388365" cy="4855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25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articles </a:t>
            </a:r>
            <a:r>
              <a:rPr lang="en-GB" sz="2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simulated</a:t>
            </a:r>
            <a:r>
              <a:rPr lang="en-GB" sz="25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during MC1</a:t>
            </a:r>
            <a:endParaRPr lang="en-US" sz="2500" noProof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B06AFE7-A544-15E9-0EDB-8E060ED06033}"/>
                  </a:ext>
                </a:extLst>
              </p:cNvPr>
              <p:cNvSpPr txBox="1"/>
              <p:nvPr/>
            </p:nvSpPr>
            <p:spPr>
              <a:xfrm>
                <a:off x="1660934" y="1905000"/>
                <a:ext cx="9843678" cy="1660134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400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400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4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4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4000" i="0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4000">
                              <a:latin typeface="Cambria Math" panose="02040503050406030204" pitchFamily="18" charset="0"/>
                            </a:rPr>
                            <m:t>×</m:t>
                          </m:r>
                          <m:f>
                            <m:f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400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m:rPr>
                                  <m:nor/>
                                </m:rPr>
                                <a:rPr lang="en-US" sz="4000"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rPr>
                                <m:t>D</m:t>
                              </m:r>
                            </m:num>
                            <m:den>
                              <m:r>
                                <a:rPr lang="en-US" sz="400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r>
                        <a:rPr lang="en-US" sz="4000" i="0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4000">
                              <a:latin typeface="Cambria Math" panose="02040503050406030204" pitchFamily="18" charset="0"/>
                            </a:rPr>
                            <m:t>×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s-ES" sz="4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s-ES" sz="4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400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400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nary>
                        </m:e>
                      </m:nary>
                    </m:oMath>
                  </m:oMathPara>
                </a14:m>
                <a:endParaRPr lang="en-US" sz="4000" noProof="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B06AFE7-A544-15E9-0EDB-8E060ED060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0934" y="1905000"/>
                <a:ext cx="9843678" cy="166013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AEE664FC-C0B2-F5DA-D171-5572FCFEBA70}"/>
              </a:ext>
            </a:extLst>
          </p:cNvPr>
          <p:cNvSpPr/>
          <p:nvPr/>
        </p:nvSpPr>
        <p:spPr>
          <a:xfrm>
            <a:off x="8065849" y="2364979"/>
            <a:ext cx="720000" cy="540000"/>
          </a:xfrm>
          <a:prstGeom prst="rect">
            <a:avLst/>
          </a:prstGeom>
          <a:solidFill>
            <a:srgbClr val="549E39">
              <a:alpha val="50000"/>
            </a:srgbClr>
          </a:solidFill>
          <a:ln>
            <a:solidFill>
              <a:srgbClr val="549E39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492DEAC-B362-EC7C-F03D-1E65850CDD09}"/>
              </a:ext>
            </a:extLst>
          </p:cNvPr>
          <p:cNvCxnSpPr>
            <a:cxnSpLocks/>
            <a:stCxn id="17" idx="2"/>
            <a:endCxn id="3" idx="0"/>
          </p:cNvCxnSpPr>
          <p:nvPr/>
        </p:nvCxnSpPr>
        <p:spPr>
          <a:xfrm>
            <a:off x="5095296" y="2908341"/>
            <a:ext cx="3801308" cy="1650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6BCBA6B-CCC8-9713-446E-4F5629158E5A}"/>
              </a:ext>
            </a:extLst>
          </p:cNvPr>
          <p:cNvCxnSpPr>
            <a:cxnSpLocks/>
            <a:stCxn id="9" idx="2"/>
            <a:endCxn id="3" idx="0"/>
          </p:cNvCxnSpPr>
          <p:nvPr/>
        </p:nvCxnSpPr>
        <p:spPr>
          <a:xfrm>
            <a:off x="8425849" y="2904979"/>
            <a:ext cx="470755" cy="1653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F2214AB2-1310-8E64-3FD2-1C2B42D29BBE}"/>
              </a:ext>
            </a:extLst>
          </p:cNvPr>
          <p:cNvSpPr/>
          <p:nvPr/>
        </p:nvSpPr>
        <p:spPr>
          <a:xfrm>
            <a:off x="4735296" y="2368341"/>
            <a:ext cx="720000" cy="540000"/>
          </a:xfrm>
          <a:prstGeom prst="rect">
            <a:avLst/>
          </a:prstGeom>
          <a:solidFill>
            <a:srgbClr val="549E39">
              <a:alpha val="50000"/>
            </a:srgbClr>
          </a:solidFill>
          <a:ln>
            <a:solidFill>
              <a:srgbClr val="549E39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40B81AB-A360-66F5-7604-7DE67AB0959A}"/>
              </a:ext>
            </a:extLst>
          </p:cNvPr>
          <p:cNvSpPr/>
          <p:nvPr/>
        </p:nvSpPr>
        <p:spPr>
          <a:xfrm>
            <a:off x="2316682" y="2271251"/>
            <a:ext cx="900000" cy="720000"/>
          </a:xfrm>
          <a:prstGeom prst="rect">
            <a:avLst/>
          </a:prstGeom>
          <a:solidFill>
            <a:srgbClr val="549E39">
              <a:alpha val="50000"/>
            </a:srgbClr>
          </a:solidFill>
          <a:ln>
            <a:solidFill>
              <a:srgbClr val="549E39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C0AA5BB-A992-4337-B30A-F1BAEFB2C227}"/>
              </a:ext>
            </a:extLst>
          </p:cNvPr>
          <p:cNvCxnSpPr>
            <a:cxnSpLocks/>
            <a:stCxn id="19" idx="2"/>
            <a:endCxn id="3" idx="0"/>
          </p:cNvCxnSpPr>
          <p:nvPr/>
        </p:nvCxnSpPr>
        <p:spPr>
          <a:xfrm>
            <a:off x="2766682" y="2991251"/>
            <a:ext cx="6129922" cy="15671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itle 1">
                <a:extLst>
                  <a:ext uri="{FF2B5EF4-FFF2-40B4-BE49-F238E27FC236}">
                    <a16:creationId xmlns:a16="http://schemas.microsoft.com/office/drawing/2014/main" id="{CAA962FE-5C4E-521D-0C80-9523B2CF943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592925" y="624110"/>
                <a:ext cx="8911687" cy="1280890"/>
              </a:xfrm>
            </p:spPr>
            <p:txBody>
              <a:bodyPr>
                <a:noAutofit/>
              </a:bodyPr>
              <a:lstStyle/>
              <a:p>
                <a:pPr algn="ctr"/>
                <a:r>
                  <a:rPr lang="en-US" sz="4000" noProof="0" dirty="0">
                    <a:solidFill>
                      <a:srgbClr val="455F5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Random Variable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000" b="0" i="1" noProof="0" smtClean="0">
                            <a:solidFill>
                              <a:srgbClr val="455F5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4000" b="0" i="1" noProof="0" smtClean="0">
                            <a:solidFill>
                              <a:srgbClr val="455F5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𝐹</m:t>
                        </m:r>
                      </m:e>
                    </m:d>
                  </m:oMath>
                </a14:m>
                <a:r>
                  <a:rPr lang="en-US" sz="4000" dirty="0">
                    <a:solidFill>
                      <a:srgbClr val="455F5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- </a:t>
                </a:r>
                <a:r>
                  <a:rPr lang="en-US" sz="4000" noProof="0" dirty="0">
                    <a:solidFill>
                      <a:srgbClr val="455F5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Dependence</a:t>
                </a:r>
                <a:endParaRPr lang="en-US" sz="4000" noProof="0" dirty="0">
                  <a:solidFill>
                    <a:srgbClr val="455F51"/>
                  </a:solidFill>
                  <a:latin typeface="Comic Sans MS" panose="030F0702030302020204" pitchFamily="66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1" name="Title 1">
                <a:extLst>
                  <a:ext uri="{FF2B5EF4-FFF2-40B4-BE49-F238E27FC236}">
                    <a16:creationId xmlns:a16="http://schemas.microsoft.com/office/drawing/2014/main" id="{CAA962FE-5C4E-521D-0C80-9523B2CF94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592925" y="624110"/>
                <a:ext cx="8911687" cy="1280890"/>
              </a:xfrm>
              <a:blipFill>
                <a:blip r:embed="rId4"/>
                <a:stretch>
                  <a:fillRect t="-8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8408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A31FC6-ED75-293C-8D1B-0FE877AD4D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E021887-5322-0DCA-8F0B-5BAD4328A22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pPr algn="ctr"/>
                <a:r>
                  <a:rPr lang="en-US" sz="4000" noProof="0" dirty="0">
                    <a:solidFill>
                      <a:srgbClr val="455F5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Random Variable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000" b="0" i="1" noProof="0" smtClean="0">
                            <a:solidFill>
                              <a:srgbClr val="455F5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4000" b="0" i="1" noProof="0" smtClean="0">
                            <a:solidFill>
                              <a:srgbClr val="455F5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𝐹</m:t>
                        </m:r>
                      </m:e>
                    </m:d>
                  </m:oMath>
                </a14:m>
                <a:r>
                  <a:rPr lang="en-US" sz="4000" dirty="0">
                    <a:solidFill>
                      <a:srgbClr val="455F5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- </a:t>
                </a:r>
                <a:r>
                  <a:rPr lang="en-US" sz="4000" noProof="0" dirty="0">
                    <a:solidFill>
                      <a:srgbClr val="455F5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Assessment</a:t>
                </a:r>
                <a:endParaRPr lang="en-US" sz="4000" noProof="0" dirty="0">
                  <a:solidFill>
                    <a:srgbClr val="455F51"/>
                  </a:solidFill>
                  <a:latin typeface="Comic Sans MS" panose="030F0702030302020204" pitchFamily="66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E021887-5322-0DCA-8F0B-5BAD4328A2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8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A1A28-D942-955C-B894-B7659D46A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April 8th,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424B7-673E-64EB-3C36-BB2718391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Fusion Neutronics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83ACD-8ED1-3726-C79A-201A908FE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US" noProof="0" smtClean="0"/>
              <a:t>12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DA0229E-ADA9-E480-6D3F-82DFB8061BA2}"/>
                  </a:ext>
                </a:extLst>
              </p:cNvPr>
              <p:cNvSpPr txBox="1"/>
              <p:nvPr/>
            </p:nvSpPr>
            <p:spPr>
              <a:xfrm>
                <a:off x="531812" y="1485365"/>
                <a:ext cx="2712833" cy="839269"/>
              </a:xfrm>
              <a:prstGeom prst="rect">
                <a:avLst/>
              </a:prstGeom>
              <a:noFill/>
              <a:ln w="38100">
                <a:solidFill>
                  <a:srgbClr val="549E39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200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200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2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2000" i="0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ES" sz="2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2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×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m:rPr>
                                  <m:nor/>
                                </m:rPr>
                                <a:rPr lang="en-US" sz="2000"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rPr>
                                <m:t>D</m:t>
                              </m:r>
                            </m:num>
                            <m:den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US" sz="2000" noProof="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DA0229E-ADA9-E480-6D3F-82DFB8061B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812" y="1485365"/>
                <a:ext cx="2712833" cy="83926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rgbClr val="549E39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rrow: Right 11">
            <a:extLst>
              <a:ext uri="{FF2B5EF4-FFF2-40B4-BE49-F238E27FC236}">
                <a16:creationId xmlns:a16="http://schemas.microsoft.com/office/drawing/2014/main" id="{D5CF50BB-C157-F525-7189-F8A8A15E30BF}"/>
              </a:ext>
            </a:extLst>
          </p:cNvPr>
          <p:cNvSpPr/>
          <p:nvPr/>
        </p:nvSpPr>
        <p:spPr>
          <a:xfrm>
            <a:off x="3613933" y="4918424"/>
            <a:ext cx="360000" cy="360000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7F0C71EE-31BE-5F0C-FC18-711711B00203}"/>
                  </a:ext>
                </a:extLst>
              </p:cNvPr>
              <p:cNvSpPr/>
              <p:nvPr/>
            </p:nvSpPr>
            <p:spPr>
              <a:xfrm>
                <a:off x="4052841" y="4561042"/>
                <a:ext cx="2700000" cy="108000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noProof="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Sensitivity Coefficients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sz="2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lang="es-ES" sz="2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𝜕</m:t>
                          </m:r>
                          <m:r>
                            <m:rPr>
                              <m:nor/>
                            </m:rPr>
                            <a:rPr lang="en-US" sz="200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m:t>D</m:t>
                          </m:r>
                        </m:num>
                        <m:den>
                          <m:r>
                            <a:rPr lang="es-ES" sz="2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s-ES" sz="20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s-ES" sz="20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s-ES" sz="20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noProof="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7F0C71EE-31BE-5F0C-FC18-711711B0020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2841" y="4561042"/>
                <a:ext cx="2700000" cy="1080000"/>
              </a:xfrm>
              <a:prstGeom prst="roundRect">
                <a:avLst/>
              </a:prstGeom>
              <a:blipFill>
                <a:blip r:embed="rId4"/>
                <a:stretch>
                  <a:fillRect t="-56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Arrow: Right 14">
            <a:extLst>
              <a:ext uri="{FF2B5EF4-FFF2-40B4-BE49-F238E27FC236}">
                <a16:creationId xmlns:a16="http://schemas.microsoft.com/office/drawing/2014/main" id="{BE56F261-8C00-A9AD-978F-AF366FAC3E20}"/>
              </a:ext>
            </a:extLst>
          </p:cNvPr>
          <p:cNvSpPr/>
          <p:nvPr/>
        </p:nvSpPr>
        <p:spPr>
          <a:xfrm>
            <a:off x="6839273" y="4913419"/>
            <a:ext cx="360000" cy="360000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4AC25F4A-BE7F-1466-F109-35DC13E93ED1}"/>
                  </a:ext>
                </a:extLst>
              </p:cNvPr>
              <p:cNvSpPr/>
              <p:nvPr/>
            </p:nvSpPr>
            <p:spPr>
              <a:xfrm>
                <a:off x="7285703" y="4463419"/>
                <a:ext cx="4218909" cy="126000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noProof="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Stochastic Uncertainty MC Simulation</a:t>
                </a:r>
              </a:p>
              <a:p>
                <a:pPr algn="ctr"/>
                <a:r>
                  <a:rPr lang="en-US" sz="20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Analogous Neutron MC Simulation</a:t>
                </a:r>
                <a:endParaRPr lang="en-US" sz="2000" noProof="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000" b="0" i="1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𝐹</m:t>
                      </m:r>
                    </m:oMath>
                  </m:oMathPara>
                </a14:m>
                <a:endParaRPr lang="en-US" sz="2000" noProof="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4AC25F4A-BE7F-1466-F109-35DC13E93ED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5703" y="4463419"/>
                <a:ext cx="4218909" cy="1260000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B9FA8942-ED47-2D0C-FDAE-B82F4B34D226}"/>
              </a:ext>
            </a:extLst>
          </p:cNvPr>
          <p:cNvCxnSpPr>
            <a:cxnSpLocks/>
            <a:stCxn id="18" idx="2"/>
            <a:endCxn id="12" idx="1"/>
          </p:cNvCxnSpPr>
          <p:nvPr/>
        </p:nvCxnSpPr>
        <p:spPr>
          <a:xfrm rot="5400000">
            <a:off x="6222223" y="1166034"/>
            <a:ext cx="1324101" cy="6540679"/>
          </a:xfrm>
          <a:prstGeom prst="bentConnector4">
            <a:avLst>
              <a:gd name="adj1" fmla="val 43203"/>
              <a:gd name="adj2" fmla="val 103495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FF2A1A50-5801-F0C7-A2C3-71CBCF8D9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30129" y="5910278"/>
            <a:ext cx="3930055" cy="4313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20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articles simulated during MC1</a:t>
            </a:r>
            <a:endParaRPr lang="en-US" sz="2000" noProof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654C15D-5A60-9CA2-4D4E-EDFFB4D649C3}"/>
              </a:ext>
            </a:extLst>
          </p:cNvPr>
          <p:cNvSpPr txBox="1">
            <a:spLocks/>
          </p:cNvSpPr>
          <p:nvPr/>
        </p:nvSpPr>
        <p:spPr>
          <a:xfrm>
            <a:off x="4052841" y="5936258"/>
            <a:ext cx="2700000" cy="3793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sensitivity coefficients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E67F0784-76B8-E369-A5AB-8C2E31C7A422}"/>
                  </a:ext>
                </a:extLst>
              </p:cNvPr>
              <p:cNvSpPr/>
              <p:nvPr/>
            </p:nvSpPr>
            <p:spPr>
              <a:xfrm>
                <a:off x="2533932" y="2694323"/>
                <a:ext cx="2700000" cy="108000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noProof="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First MC Simulation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sz="2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noProof="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E67F0784-76B8-E369-A5AB-8C2E31C7A42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3932" y="2694323"/>
                <a:ext cx="2700000" cy="1080000"/>
              </a:xfrm>
              <a:prstGeom prst="round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55D626BC-85D1-54C0-3969-64B001E87909}"/>
                  </a:ext>
                </a:extLst>
              </p:cNvPr>
              <p:cNvSpPr/>
              <p:nvPr/>
            </p:nvSpPr>
            <p:spPr>
              <a:xfrm>
                <a:off x="5849272" y="2694323"/>
                <a:ext cx="2340000" cy="108000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noProof="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Intermediate Radiation Source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2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𝐼</m:t>
                          </m:r>
                        </m:e>
                        <m:sub>
                          <m:r>
                            <a:rPr lang="en-US" sz="2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𝑗</m:t>
                          </m:r>
                        </m:sub>
                      </m:sSub>
                      <m:d>
                        <m:dPr>
                          <m:ctrlPr>
                            <a:rPr lang="en-US" sz="2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20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2000" b="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sz="2000" noProof="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55D626BC-85D1-54C0-3969-64B001E879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9272" y="2694323"/>
                <a:ext cx="2340000" cy="1080000"/>
              </a:xfrm>
              <a:prstGeom prst="roundRect">
                <a:avLst/>
              </a:prstGeom>
              <a:blipFill>
                <a:blip r:embed="rId7"/>
                <a:stretch>
                  <a:fillRect t="-565" b="-226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522BE4E1-CD5F-32F8-A6F8-7BB159C77465}"/>
                  </a:ext>
                </a:extLst>
              </p:cNvPr>
              <p:cNvSpPr/>
              <p:nvPr/>
            </p:nvSpPr>
            <p:spPr>
              <a:xfrm>
                <a:off x="8804612" y="2694323"/>
                <a:ext cx="2700000" cy="108000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noProof="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Second MC Simulation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00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m:t>D</m:t>
                      </m:r>
                    </m:oMath>
                  </m:oMathPara>
                </a14:m>
                <a:endParaRPr lang="en-US" sz="2000" noProof="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522BE4E1-CD5F-32F8-A6F8-7BB159C774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4612" y="2694323"/>
                <a:ext cx="2700000" cy="1080000"/>
              </a:xfrm>
              <a:prstGeom prst="round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Arrow: Right 19">
            <a:extLst>
              <a:ext uri="{FF2B5EF4-FFF2-40B4-BE49-F238E27FC236}">
                <a16:creationId xmlns:a16="http://schemas.microsoft.com/office/drawing/2014/main" id="{662E8F5A-88C2-1C67-3EE7-BDAE99CBB782}"/>
              </a:ext>
            </a:extLst>
          </p:cNvPr>
          <p:cNvSpPr/>
          <p:nvPr/>
        </p:nvSpPr>
        <p:spPr>
          <a:xfrm>
            <a:off x="5361602" y="3053021"/>
            <a:ext cx="360000" cy="360000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70CDAF3E-7737-7E61-239C-EDBC164C0F9E}"/>
              </a:ext>
            </a:extLst>
          </p:cNvPr>
          <p:cNvSpPr/>
          <p:nvPr/>
        </p:nvSpPr>
        <p:spPr>
          <a:xfrm>
            <a:off x="8316942" y="3053021"/>
            <a:ext cx="360000" cy="360000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3234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E238D-A1C1-1CCD-165E-33ECD6990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noProof="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Implicit Scheme                           Advantages</a:t>
            </a:r>
            <a:endParaRPr lang="en-US" sz="4000" noProof="0" dirty="0">
              <a:solidFill>
                <a:srgbClr val="455F5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C5F1A-2538-84FE-2467-905462ADD5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482421"/>
            <a:ext cx="8911687" cy="3608799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25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Quantifies the stochastic uncertainty in the final nuclear response due to MC1 as the relative error of the random variable.</a:t>
            </a:r>
          </a:p>
          <a:p>
            <a:pPr marL="0" indent="0" algn="just">
              <a:buNone/>
            </a:pPr>
            <a:endParaRPr lang="en-US" sz="500" noProof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US" sz="2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MC method capabilities, such as variance reduction techniques and statistical tests</a:t>
            </a:r>
            <a:r>
              <a:rPr lang="en-US" sz="25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 algn="just">
              <a:buNone/>
            </a:pPr>
            <a:endParaRPr lang="en-US" sz="500" noProof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US" sz="2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Eliminates the explicit calculation of the MC1 radiation field covariance matrix</a:t>
            </a:r>
            <a:r>
              <a:rPr lang="en-US" sz="25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 algn="just">
              <a:buNone/>
            </a:pPr>
            <a:endParaRPr lang="en-US" sz="5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US" sz="2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Avoids any additional assumptions beyond those of the two-step MC simulation method.</a:t>
            </a:r>
            <a:endParaRPr lang="en-US" sz="2500" noProof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D55D0-41C4-AB18-6768-CC74675AF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April 8th,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B38E-F823-D2C9-E8E2-F1F346E86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Fusion Neutronics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1CA3A9-9746-B926-7425-52653DC04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US" noProof="0" smtClean="0"/>
              <a:t>13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4153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E6B631-D0F8-0AF0-9541-F1687BB0C2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105CA-2913-B98F-A3FA-7D742D13B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noProof="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Implicit Scheme                            Limitations</a:t>
            </a:r>
            <a:endParaRPr lang="en-US" sz="4000" noProof="0" dirty="0">
              <a:solidFill>
                <a:srgbClr val="455F5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947919-5508-9A8D-CFF0-A01DF2F2A3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3" y="2915062"/>
            <a:ext cx="8915400" cy="2816160"/>
          </a:xfrm>
        </p:spPr>
        <p:txBody>
          <a:bodyPr>
            <a:normAutofit/>
          </a:bodyPr>
          <a:lstStyle/>
          <a:p>
            <a:pPr algn="just"/>
            <a:r>
              <a:rPr lang="en-US" sz="25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Estimation of the sensitivity coefficients, no further than previous stochastic uncertainty propagation techniques.</a:t>
            </a:r>
          </a:p>
          <a:p>
            <a:pPr algn="just"/>
            <a:endParaRPr lang="en-US" sz="2000" noProof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US" sz="25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Modifications of MCNP, which undergoes rigorous testing.</a:t>
            </a:r>
          </a:p>
          <a:p>
            <a:pPr algn="just"/>
            <a:endParaRPr lang="en-US" sz="2000" noProof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2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Stochastic uncertainty only for a predefined set of tallies.</a:t>
            </a:r>
            <a:endParaRPr lang="en-US" sz="2500" noProof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520BB-F068-2C5A-94DE-1B9A03785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April 8th,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E0659-08D5-2240-843F-BD38DE571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Fusion Neutronics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5C0A95-6821-0ACD-26D6-135152369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US" noProof="0" smtClean="0"/>
              <a:t>14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1848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A159BD-5DE1-9D73-AA80-6D62391A9E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3ACB303-7D19-827B-B407-AC10AD9A21EB}"/>
              </a:ext>
            </a:extLst>
          </p:cNvPr>
          <p:cNvSpPr txBox="1"/>
          <p:nvPr/>
        </p:nvSpPr>
        <p:spPr>
          <a:xfrm>
            <a:off x="4771310" y="322084"/>
            <a:ext cx="70415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noProof="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Fusion Neutronics Meeting 2025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980207-3780-9EDF-7B65-0000C29EC03A}"/>
              </a:ext>
            </a:extLst>
          </p:cNvPr>
          <p:cNvSpPr txBox="1"/>
          <p:nvPr/>
        </p:nvSpPr>
        <p:spPr>
          <a:xfrm>
            <a:off x="1906845" y="4272298"/>
            <a:ext cx="9905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noProof="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Implementation in SRC-UNED</a:t>
            </a:r>
          </a:p>
        </p:txBody>
      </p:sp>
    </p:spTree>
    <p:extLst>
      <p:ext uri="{BB962C8B-B14F-4D97-AF65-F5344CB8AC3E}">
        <p14:creationId xmlns:p14="http://schemas.microsoft.com/office/powerpoint/2010/main" val="26570644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A7FFED-5432-CC93-3B3B-785AD684B6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285B5-10B4-4C65-7C04-39D6135D4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SRC-UNED</a:t>
            </a:r>
            <a:endParaRPr lang="en-GB" sz="4000" dirty="0">
              <a:solidFill>
                <a:srgbClr val="455F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66766-830C-1AB1-1EA9-C05CD49DE5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643027"/>
            <a:ext cx="8915400" cy="10156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Couples two MC simulations using a common geometrical interface, significantly improving the statistical convergence beyond the common geometrical interface</a:t>
            </a: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developed within </a:t>
            </a:r>
            <a:r>
              <a:rPr lang="en-GB" sz="2000" b="1" dirty="0">
                <a:solidFill>
                  <a:schemeClr val="tx1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MCUNED+</a:t>
            </a: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environment</a:t>
            </a:r>
            <a:r>
              <a:rPr lang="en-GB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AD46F-C83A-1C71-9DF6-0FA4DD1FE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1D969D-E169-EF77-EA70-E93087E56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71C06-960E-1A7B-93D4-B700C408C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GB" smtClean="0"/>
              <a:t>16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8B28B9-17C1-72DC-DD8E-CDD5176924A8}"/>
              </a:ext>
            </a:extLst>
          </p:cNvPr>
          <p:cNvSpPr txBox="1"/>
          <p:nvPr/>
        </p:nvSpPr>
        <p:spPr>
          <a:xfrm>
            <a:off x="5016094" y="462512"/>
            <a:ext cx="64901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000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J. Catalan, </a:t>
            </a:r>
            <a:r>
              <a:rPr lang="en-GB" sz="2000" i="1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et al</a:t>
            </a:r>
            <a:r>
              <a:rPr lang="en-GB" sz="2000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., “Development of radiation sources for nuclear analysis beyond ITER bio-shield: SRC-UNED code”, </a:t>
            </a:r>
            <a:r>
              <a:rPr lang="en-GB" sz="2000" i="1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Computer Physics Communications, </a:t>
            </a:r>
            <a:r>
              <a:rPr lang="en-GB" sz="2000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vol. 275, p. 108309, 2022</a:t>
            </a:r>
            <a:endParaRPr lang="en-GB" sz="2000" dirty="0">
              <a:solidFill>
                <a:srgbClr val="455F51"/>
              </a:solidFill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828A677-ABA7-4EEA-21A4-E0FA7E0A80D7}"/>
              </a:ext>
            </a:extLst>
          </p:cNvPr>
          <p:cNvSpPr txBox="1">
            <a:spLocks/>
          </p:cNvSpPr>
          <p:nvPr/>
        </p:nvSpPr>
        <p:spPr>
          <a:xfrm>
            <a:off x="2589212" y="5420395"/>
            <a:ext cx="2700000" cy="7151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particles simulated during MC1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029DAC6B-E5F9-3612-B5EB-C57AB232D593}"/>
              </a:ext>
            </a:extLst>
          </p:cNvPr>
          <p:cNvSpPr txBox="1">
            <a:spLocks/>
          </p:cNvSpPr>
          <p:nvPr/>
        </p:nvSpPr>
        <p:spPr>
          <a:xfrm>
            <a:off x="8859892" y="5573643"/>
            <a:ext cx="2700000" cy="3793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sensitivity coefficients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A2B755E-FA44-9820-D1DF-FC1E55D5803F}"/>
              </a:ext>
            </a:extLst>
          </p:cNvPr>
          <p:cNvSpPr txBox="1">
            <a:spLocks/>
          </p:cNvSpPr>
          <p:nvPr/>
        </p:nvSpPr>
        <p:spPr>
          <a:xfrm>
            <a:off x="8732221" y="4552056"/>
            <a:ext cx="2933751" cy="7151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source contribution to the final nuclear response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87DEB82-1D54-25D7-B248-06945F26A8C0}"/>
              </a:ext>
            </a:extLst>
          </p:cNvPr>
          <p:cNvCxnSpPr>
            <a:cxnSpLocks/>
            <a:stCxn id="48" idx="2"/>
            <a:endCxn id="22" idx="0"/>
          </p:cNvCxnSpPr>
          <p:nvPr/>
        </p:nvCxnSpPr>
        <p:spPr>
          <a:xfrm flipH="1">
            <a:off x="10199097" y="3453604"/>
            <a:ext cx="10795" cy="10984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4AA0959-ED35-F441-C5E4-39430A35E0C9}"/>
                  </a:ext>
                </a:extLst>
              </p:cNvPr>
              <p:cNvSpPr txBox="1"/>
              <p:nvPr/>
            </p:nvSpPr>
            <p:spPr>
              <a:xfrm>
                <a:off x="8830396" y="5281925"/>
                <a:ext cx="270000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4AA0959-ED35-F441-C5E4-39430A35E0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0396" y="5281925"/>
                <a:ext cx="2700000" cy="27699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36B4E12F-3BA3-68DF-44B1-D22F6134E00D}"/>
              </a:ext>
            </a:extLst>
          </p:cNvPr>
          <p:cNvSpPr txBox="1"/>
          <p:nvPr/>
        </p:nvSpPr>
        <p:spPr>
          <a:xfrm>
            <a:off x="2589212" y="4714284"/>
            <a:ext cx="27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WSSA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7DE85D1-571F-6877-AEC7-64F7A7F45B15}"/>
                  </a:ext>
                </a:extLst>
              </p:cNvPr>
              <p:cNvSpPr txBox="1"/>
              <p:nvPr/>
            </p:nvSpPr>
            <p:spPr>
              <a:xfrm>
                <a:off x="2589212" y="5137449"/>
                <a:ext cx="270000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7DE85D1-571F-6877-AEC7-64F7A7F45B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9212" y="5137449"/>
                <a:ext cx="2700000" cy="2769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DF4136E-BEF7-75F6-0D84-B5511B412FFC}"/>
              </a:ext>
            </a:extLst>
          </p:cNvPr>
          <p:cNvCxnSpPr>
            <a:cxnSpLocks/>
            <a:stCxn id="46" idx="2"/>
            <a:endCxn id="33" idx="0"/>
          </p:cNvCxnSpPr>
          <p:nvPr/>
        </p:nvCxnSpPr>
        <p:spPr>
          <a:xfrm>
            <a:off x="3939212" y="3453604"/>
            <a:ext cx="0" cy="12606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7DA98A7E-679A-9E92-8523-629AEE9D78D9}"/>
              </a:ext>
            </a:extLst>
          </p:cNvPr>
          <p:cNvSpPr/>
          <p:nvPr/>
        </p:nvSpPr>
        <p:spPr>
          <a:xfrm>
            <a:off x="5416882" y="5591745"/>
            <a:ext cx="360000" cy="360000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05CB07E0-B5BB-8278-F4E4-CED145DBA17D}"/>
              </a:ext>
            </a:extLst>
          </p:cNvPr>
          <p:cNvSpPr/>
          <p:nvPr/>
        </p:nvSpPr>
        <p:spPr>
          <a:xfrm rot="10800000">
            <a:off x="8355632" y="5591745"/>
            <a:ext cx="360000" cy="360000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38F96F0-B523-E0C4-9637-771C230E84B9}"/>
              </a:ext>
            </a:extLst>
          </p:cNvPr>
          <p:cNvSpPr txBox="1"/>
          <p:nvPr/>
        </p:nvSpPr>
        <p:spPr>
          <a:xfrm>
            <a:off x="5904552" y="4962347"/>
            <a:ext cx="2340000" cy="163121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stochastic uncertainty in the final nuclear response due to MC1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F83455F1-A8E7-EE30-0989-EDF71145CD81}"/>
                  </a:ext>
                </a:extLst>
              </p:cNvPr>
              <p:cNvSpPr txBox="1"/>
              <p:nvPr/>
            </p:nvSpPr>
            <p:spPr>
              <a:xfrm>
                <a:off x="5718136" y="3696347"/>
                <a:ext cx="2712833" cy="839269"/>
              </a:xfrm>
              <a:prstGeom prst="rect">
                <a:avLst/>
              </a:prstGeom>
              <a:noFill/>
              <a:ln w="38100">
                <a:solidFill>
                  <a:srgbClr val="549E39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200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200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2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2000" i="0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ES" sz="2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2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×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m:rPr>
                                  <m:nor/>
                                </m:rPr>
                                <a:rPr lang="en-US" sz="2000"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rPr>
                                <m:t>D</m:t>
                              </m:r>
                            </m:num>
                            <m:den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US" sz="2000" noProof="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F83455F1-A8E7-EE30-0989-EDF71145CD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8136" y="3696347"/>
                <a:ext cx="2712833" cy="83926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38100">
                <a:solidFill>
                  <a:srgbClr val="549E39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0950490-0F9A-A833-7655-19B02EB29AA0}"/>
              </a:ext>
            </a:extLst>
          </p:cNvPr>
          <p:cNvSpPr/>
          <p:nvPr/>
        </p:nvSpPr>
        <p:spPr>
          <a:xfrm>
            <a:off x="2589212" y="2733604"/>
            <a:ext cx="2700000" cy="720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MC Simulation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22AB4BBA-6428-ECB8-0F25-AF6D15A4D66D}"/>
              </a:ext>
            </a:extLst>
          </p:cNvPr>
          <p:cNvSpPr/>
          <p:nvPr/>
        </p:nvSpPr>
        <p:spPr>
          <a:xfrm>
            <a:off x="5904552" y="2733604"/>
            <a:ext cx="2340000" cy="720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Intermediate Radiation Source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DB88F7A0-1FBE-C701-D4B1-A26EBC02436D}"/>
              </a:ext>
            </a:extLst>
          </p:cNvPr>
          <p:cNvSpPr/>
          <p:nvPr/>
        </p:nvSpPr>
        <p:spPr>
          <a:xfrm>
            <a:off x="8859892" y="2733604"/>
            <a:ext cx="2700000" cy="720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 MC Simulation</a:t>
            </a:r>
          </a:p>
        </p:txBody>
      </p:sp>
      <p:sp>
        <p:nvSpPr>
          <p:cNvPr id="49" name="Arrow: Right 48">
            <a:extLst>
              <a:ext uri="{FF2B5EF4-FFF2-40B4-BE49-F238E27FC236}">
                <a16:creationId xmlns:a16="http://schemas.microsoft.com/office/drawing/2014/main" id="{B91C813E-1527-BCF6-4634-A9852B57E75A}"/>
              </a:ext>
            </a:extLst>
          </p:cNvPr>
          <p:cNvSpPr/>
          <p:nvPr/>
        </p:nvSpPr>
        <p:spPr>
          <a:xfrm>
            <a:off x="5416882" y="2919382"/>
            <a:ext cx="360000" cy="360000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AD3920DB-99BD-0576-7A64-7ADAD440A5BD}"/>
              </a:ext>
            </a:extLst>
          </p:cNvPr>
          <p:cNvSpPr/>
          <p:nvPr/>
        </p:nvSpPr>
        <p:spPr>
          <a:xfrm>
            <a:off x="8372222" y="2917251"/>
            <a:ext cx="360000" cy="360000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1175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8" grpId="0"/>
      <p:bldP spid="33" grpId="0"/>
      <p:bldP spid="34" grpId="0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FDC31-92D9-8EB6-F2BC-E5C478220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SRC-UNED</a:t>
            </a:r>
            <a:endParaRPr lang="en-GB" sz="4000" dirty="0">
              <a:solidFill>
                <a:srgbClr val="455F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0936F-DDBC-D787-ECE4-A762832AE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EB34E-9EA3-0B51-2BF3-9CEEA08D9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6D99A5-C880-BAE7-DE2C-9FCFD1773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GB" smtClean="0"/>
              <a:t>17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16036A-4BA1-AE95-3AD6-76897537471C}"/>
              </a:ext>
            </a:extLst>
          </p:cNvPr>
          <p:cNvSpPr txBox="1"/>
          <p:nvPr/>
        </p:nvSpPr>
        <p:spPr>
          <a:xfrm>
            <a:off x="5016094" y="462512"/>
            <a:ext cx="64901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000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J. Catalan, </a:t>
            </a:r>
            <a:r>
              <a:rPr lang="en-GB" sz="2000" i="1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et al</a:t>
            </a:r>
            <a:r>
              <a:rPr lang="en-GB" sz="2000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., “Development of radiation sources for nuclear analysis beyond ITER bio-shield: SRC-UNED code”, </a:t>
            </a:r>
            <a:r>
              <a:rPr lang="en-GB" sz="2000" i="1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Computer Physics Communications, </a:t>
            </a:r>
            <a:r>
              <a:rPr lang="en-GB" sz="2000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vol. 275, p. 108309, 2022</a:t>
            </a:r>
            <a:endParaRPr lang="en-GB" sz="2000" dirty="0">
              <a:solidFill>
                <a:srgbClr val="455F51"/>
              </a:solidFill>
            </a:endParaRPr>
          </a:p>
        </p:txBody>
      </p:sp>
      <p:pic>
        <p:nvPicPr>
          <p:cNvPr id="9" name="Imagen 1" descr="A diagram of a surface with lines and arrows&#10;&#10;Description automatically generated">
            <a:extLst>
              <a:ext uri="{FF2B5EF4-FFF2-40B4-BE49-F238E27FC236}">
                <a16:creationId xmlns:a16="http://schemas.microsoft.com/office/drawing/2014/main" id="{1C08A23F-3DD1-D95E-9A58-EFBBD0E6FF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342" y="1554194"/>
            <a:ext cx="5285139" cy="270000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8C7432E6-B6E2-42D6-2138-5B1424189D9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0155640"/>
                  </p:ext>
                </p:extLst>
              </p:nvPr>
            </p:nvGraphicFramePr>
            <p:xfrm>
              <a:off x="2589211" y="4479132"/>
              <a:ext cx="8915400" cy="153244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083479">
                      <a:extLst>
                        <a:ext uri="{9D8B030D-6E8A-4147-A177-3AD203B41FA5}">
                          <a16:colId xmlns:a16="http://schemas.microsoft.com/office/drawing/2014/main" val="4062994573"/>
                        </a:ext>
                      </a:extLst>
                    </a:gridCol>
                    <a:gridCol w="1482051">
                      <a:extLst>
                        <a:ext uri="{9D8B030D-6E8A-4147-A177-3AD203B41FA5}">
                          <a16:colId xmlns:a16="http://schemas.microsoft.com/office/drawing/2014/main" val="2790415838"/>
                        </a:ext>
                      </a:extLst>
                    </a:gridCol>
                    <a:gridCol w="1783290">
                      <a:extLst>
                        <a:ext uri="{9D8B030D-6E8A-4147-A177-3AD203B41FA5}">
                          <a16:colId xmlns:a16="http://schemas.microsoft.com/office/drawing/2014/main" val="950859053"/>
                        </a:ext>
                      </a:extLst>
                    </a:gridCol>
                    <a:gridCol w="1783290">
                      <a:extLst>
                        <a:ext uri="{9D8B030D-6E8A-4147-A177-3AD203B41FA5}">
                          <a16:colId xmlns:a16="http://schemas.microsoft.com/office/drawing/2014/main" val="2507931105"/>
                        </a:ext>
                      </a:extLst>
                    </a:gridCol>
                    <a:gridCol w="1783290">
                      <a:extLst>
                        <a:ext uri="{9D8B030D-6E8A-4147-A177-3AD203B41FA5}">
                          <a16:colId xmlns:a16="http://schemas.microsoft.com/office/drawing/2014/main" val="229405149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kern="100" dirty="0">
                              <a:effectLst/>
                            </a:rPr>
                            <a:t> </a:t>
                          </a:r>
                          <a:endParaRPr lang="en-GB" sz="2000" kern="100" dirty="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600" i="0" noProof="0" smtClean="0">
                                    <a:solidFill>
                                      <a:schemeClr val="tx1"/>
                                    </a:solidFill>
                                    <a:latin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D</m:t>
                                </m:r>
                              </m:oMath>
                            </m:oMathPara>
                          </a14:m>
                          <a:endParaRPr lang="en-GB" sz="1500" b="1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500" b="1" i="1" kern="1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500" b="1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GB" sz="1500" b="1" i="1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nor/>
                                          </m:rPr>
                                          <a:rPr lang="en-US" sz="1600" i="0" noProof="0" smtClean="0">
                                            <a:solidFill>
                                              <a:schemeClr val="tx1"/>
                                            </a:solidFill>
                                            <a:latin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D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nor/>
                                          </m:rPr>
                                          <a:rPr lang="en-GB" sz="1500" b="1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MC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GB" sz="1500" b="1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GB" sz="1500" b="1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500" b="1" i="1" kern="1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500" b="1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GB" sz="1500" b="1" i="1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nor/>
                                          </m:rPr>
                                          <a:rPr lang="en-US" sz="1600" i="0" noProof="0" smtClean="0">
                                            <a:solidFill>
                                              <a:schemeClr val="tx1"/>
                                            </a:solidFill>
                                            <a:latin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D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nor/>
                                          </m:rPr>
                                          <a:rPr lang="en-GB" sz="1500" b="1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MC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GB" sz="1500" b="1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GB" sz="1500" b="1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500" b="1" i="1" kern="1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500" b="1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m:rPr>
                                        <m:nor/>
                                      </m:rPr>
                                      <a:rPr lang="en-US" sz="1600" i="0" noProof="0" smtClean="0">
                                        <a:solidFill>
                                          <a:schemeClr val="tx1"/>
                                        </a:solidFill>
                                        <a:latin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D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500" b="1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7112356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kern="10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Analytical</a:t>
                          </a:r>
                          <a:endParaRPr lang="en-GB" sz="2000" kern="1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kern="100">
                                    <a:effectLst/>
                                    <a:latin typeface="Cambria Math" panose="02040503050406030204" pitchFamily="18" charset="0"/>
                                  </a:rPr>
                                  <m:t>50.00</m:t>
                                </m:r>
                              </m:oMath>
                            </m:oMathPara>
                          </a14:m>
                          <a:endParaRPr lang="en-GB" sz="2000" kern="100" dirty="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kern="100">
                                    <a:effectLst/>
                                    <a:latin typeface="Cambria Math" panose="02040503050406030204" pitchFamily="18" charset="0"/>
                                  </a:rPr>
                                  <m:t>2.83×</m:t>
                                </m:r>
                                <m:sSup>
                                  <m:sSupPr>
                                    <m:ctrlPr>
                                      <a:rPr lang="en-GB" sz="20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20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000" kern="10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kern="100">
                                    <a:effectLst/>
                                    <a:latin typeface="Cambria Math" panose="02040503050406030204" pitchFamily="18" charset="0"/>
                                  </a:rPr>
                                  <m:t>1.15×</m:t>
                                </m:r>
                                <m:sSup>
                                  <m:sSupPr>
                                    <m:ctrlPr>
                                      <a:rPr lang="en-GB" sz="20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20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000" kern="10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kern="100">
                                    <a:effectLst/>
                                    <a:latin typeface="Cambria Math" panose="02040503050406030204" pitchFamily="18" charset="0"/>
                                  </a:rPr>
                                  <m:t>3.05×</m:t>
                                </m:r>
                                <m:sSup>
                                  <m:sSupPr>
                                    <m:ctrlPr>
                                      <a:rPr lang="en-GB" sz="20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20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000" kern="10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787171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Brute Force</a:t>
                          </a:r>
                          <a:endParaRPr lang="en-GB" sz="200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kern="100">
                                    <a:effectLst/>
                                    <a:latin typeface="Cambria Math" panose="02040503050406030204" pitchFamily="18" charset="0"/>
                                  </a:rPr>
                                  <m:t>50.00</m:t>
                                </m:r>
                              </m:oMath>
                            </m:oMathPara>
                          </a14:m>
                          <a:endParaRPr lang="en-GB" sz="2000" kern="10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kern="100">
                                    <a:effectLst/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oMath>
                            </m:oMathPara>
                          </a14:m>
                          <a:endParaRPr lang="en-GB" sz="2000" kern="10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kern="100">
                                    <a:effectLst/>
                                    <a:latin typeface="Cambria Math" panose="02040503050406030204" pitchFamily="18" charset="0"/>
                                  </a:rPr>
                                  <m:t>1.15×</m:t>
                                </m:r>
                                <m:sSup>
                                  <m:sSupPr>
                                    <m:ctrlPr>
                                      <a:rPr lang="en-GB" sz="20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20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000" kern="10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kern="100">
                                    <a:effectLst/>
                                    <a:latin typeface="Cambria Math" panose="02040503050406030204" pitchFamily="18" charset="0"/>
                                  </a:rPr>
                                  <m:t>3.00×</m:t>
                                </m:r>
                                <m:sSup>
                                  <m:sSupPr>
                                    <m:ctrlPr>
                                      <a:rPr lang="en-GB" sz="20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20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000" kern="10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5034041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Implicit Scheme</a:t>
                          </a:r>
                          <a:endParaRPr lang="en-GB" sz="200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kern="100">
                                    <a:effectLst/>
                                    <a:latin typeface="Cambria Math" panose="02040503050406030204" pitchFamily="18" charset="0"/>
                                  </a:rPr>
                                  <m:t>49.90</m:t>
                                </m:r>
                              </m:oMath>
                            </m:oMathPara>
                          </a14:m>
                          <a:endParaRPr lang="en-GB" sz="2000" kern="100" dirty="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kern="100">
                                    <a:effectLst/>
                                    <a:latin typeface="Cambria Math" panose="02040503050406030204" pitchFamily="18" charset="0"/>
                                  </a:rPr>
                                  <m:t>2.76×</m:t>
                                </m:r>
                                <m:sSup>
                                  <m:sSupPr>
                                    <m:ctrlPr>
                                      <a:rPr lang="en-GB" sz="20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20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000" kern="100" dirty="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kern="100">
                                    <a:effectLst/>
                                    <a:latin typeface="Cambria Math" panose="02040503050406030204" pitchFamily="18" charset="0"/>
                                  </a:rPr>
                                  <m:t>1.15×</m:t>
                                </m:r>
                                <m:sSup>
                                  <m:sSupPr>
                                    <m:ctrlPr>
                                      <a:rPr lang="en-GB" sz="20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20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000" kern="10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kern="100">
                                    <a:effectLst/>
                                    <a:latin typeface="Cambria Math" panose="02040503050406030204" pitchFamily="18" charset="0"/>
                                  </a:rPr>
                                  <m:t>2.99×</m:t>
                                </m:r>
                                <m:sSup>
                                  <m:sSupPr>
                                    <m:ctrlPr>
                                      <a:rPr lang="en-GB" sz="20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20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000" kern="100" dirty="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7771267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8C7432E6-B6E2-42D6-2138-5B1424189D9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0155640"/>
                  </p:ext>
                </p:extLst>
              </p:nvPr>
            </p:nvGraphicFramePr>
            <p:xfrm>
              <a:off x="2589211" y="4479132"/>
              <a:ext cx="8915400" cy="153244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083479">
                      <a:extLst>
                        <a:ext uri="{9D8B030D-6E8A-4147-A177-3AD203B41FA5}">
                          <a16:colId xmlns:a16="http://schemas.microsoft.com/office/drawing/2014/main" val="4062994573"/>
                        </a:ext>
                      </a:extLst>
                    </a:gridCol>
                    <a:gridCol w="1482051">
                      <a:extLst>
                        <a:ext uri="{9D8B030D-6E8A-4147-A177-3AD203B41FA5}">
                          <a16:colId xmlns:a16="http://schemas.microsoft.com/office/drawing/2014/main" val="2790415838"/>
                        </a:ext>
                      </a:extLst>
                    </a:gridCol>
                    <a:gridCol w="1783290">
                      <a:extLst>
                        <a:ext uri="{9D8B030D-6E8A-4147-A177-3AD203B41FA5}">
                          <a16:colId xmlns:a16="http://schemas.microsoft.com/office/drawing/2014/main" val="950859053"/>
                        </a:ext>
                      </a:extLst>
                    </a:gridCol>
                    <a:gridCol w="1783290">
                      <a:extLst>
                        <a:ext uri="{9D8B030D-6E8A-4147-A177-3AD203B41FA5}">
                          <a16:colId xmlns:a16="http://schemas.microsoft.com/office/drawing/2014/main" val="2507931105"/>
                        </a:ext>
                      </a:extLst>
                    </a:gridCol>
                    <a:gridCol w="1783290">
                      <a:extLst>
                        <a:ext uri="{9D8B030D-6E8A-4147-A177-3AD203B41FA5}">
                          <a16:colId xmlns:a16="http://schemas.microsoft.com/office/drawing/2014/main" val="229405149"/>
                        </a:ext>
                      </a:extLst>
                    </a:gridCol>
                  </a:tblGrid>
                  <a:tr h="38944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kern="100" dirty="0">
                              <a:effectLst/>
                            </a:rPr>
                            <a:t> </a:t>
                          </a:r>
                          <a:endParaRPr lang="en-GB" sz="2000" kern="100" dirty="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141152" t="-1563" r="-363374" b="-3265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00000" t="-1563" r="-201365" b="-3265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300000" t="-1563" r="-101365" b="-3265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400000" t="-1563" r="-1365" b="-3265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71123562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kern="10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Analytical</a:t>
                          </a:r>
                          <a:endParaRPr lang="en-GB" sz="2000" kern="1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141152" t="-103175" r="-363374" b="-2317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00000" t="-103175" r="-201365" b="-2317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300000" t="-103175" r="-101365" b="-2317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400000" t="-103175" r="-1365" b="-23174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87171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Brute Force</a:t>
                          </a:r>
                          <a:endParaRPr lang="en-GB" sz="200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141152" t="-203175" r="-363374" b="-1317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00000" t="-203175" r="-201365" b="-1317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300000" t="-203175" r="-101365" b="-1317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400000" t="-203175" r="-1365" b="-13174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5034041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Implicit Scheme</a:t>
                          </a:r>
                          <a:endParaRPr lang="en-GB" sz="200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141152" t="-303175" r="-363374" b="-317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00000" t="-303175" r="-201365" b="-317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300000" t="-303175" r="-101365" b="-317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400000" t="-303175" r="-1365" b="-3174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7771267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9666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EA4F16-49D6-C2B8-8852-FBE831B69C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43ABB05-B1F7-9ABA-1766-B94CC091B2F3}"/>
              </a:ext>
            </a:extLst>
          </p:cNvPr>
          <p:cNvSpPr txBox="1"/>
          <p:nvPr/>
        </p:nvSpPr>
        <p:spPr>
          <a:xfrm>
            <a:off x="4771310" y="322084"/>
            <a:ext cx="70415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noProof="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Fusion Neutronics Meeting 2025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4E91AD-FBFD-E7FE-E6D0-846AD7723DFA}"/>
              </a:ext>
            </a:extLst>
          </p:cNvPr>
          <p:cNvSpPr txBox="1"/>
          <p:nvPr/>
        </p:nvSpPr>
        <p:spPr>
          <a:xfrm>
            <a:off x="1906845" y="3829844"/>
            <a:ext cx="9905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noProof="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Implementation in R2S-UNED</a:t>
            </a:r>
          </a:p>
          <a:p>
            <a:pPr algn="ctr"/>
            <a:r>
              <a:rPr lang="en-US" sz="540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JET -</a:t>
            </a:r>
            <a:endParaRPr lang="en-US" sz="5400" noProof="0" dirty="0">
              <a:solidFill>
                <a:srgbClr val="455F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5042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C7C0B6-9D5D-A133-7DB5-B87A5C0A8F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0FFCD-0D0C-C128-AE11-CDC70F54C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R2S-UNED</a:t>
            </a:r>
            <a:endParaRPr lang="en-GB" sz="4000" dirty="0">
              <a:solidFill>
                <a:srgbClr val="455F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23418-AE4C-852F-2F9D-F01ADCE04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639773"/>
            <a:ext cx="8619562" cy="64601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GB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R2S methodology for Shutdown Dose Rate calculations developed within </a:t>
            </a:r>
            <a:r>
              <a:rPr lang="en-GB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MCUNED+</a:t>
            </a:r>
            <a:r>
              <a:rPr lang="en-GB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</a:t>
            </a:r>
            <a:r>
              <a:rPr lang="en-GB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ACAB-Loop</a:t>
            </a:r>
            <a:r>
              <a:rPr lang="en-GB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environments.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6BDA87-55FC-1BA7-4D8A-B3897BBDE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85477A-B873-A0EA-C3B1-99F31D9B7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Fusion Neutronics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9E8A4-9CC9-1A7D-3449-5D28BACA4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GB" smtClean="0"/>
              <a:t>19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8A5516-845A-368E-F3A9-4E9AF48FFEC4}"/>
              </a:ext>
            </a:extLst>
          </p:cNvPr>
          <p:cNvSpPr txBox="1"/>
          <p:nvPr/>
        </p:nvSpPr>
        <p:spPr>
          <a:xfrm>
            <a:off x="4985636" y="461927"/>
            <a:ext cx="653440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000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P. Sauvan, </a:t>
            </a:r>
            <a:r>
              <a:rPr lang="en-GB" sz="2000" i="1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et al</a:t>
            </a:r>
            <a:r>
              <a:rPr lang="en-GB" sz="2000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., “Development of the R2SUNED Code System for Shutdown Dose Rate Calculations”, </a:t>
            </a:r>
            <a:r>
              <a:rPr lang="en-GB" sz="2000" i="1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IEEE Transactions on Nuclear Science, </a:t>
            </a:r>
            <a:r>
              <a:rPr lang="en-GB" sz="2000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vol. 63, nº 1, pp. 375-384, 2016</a:t>
            </a:r>
            <a:endParaRPr lang="en-GB" sz="2000" dirty="0">
              <a:solidFill>
                <a:srgbClr val="455F51"/>
              </a:solidFill>
            </a:endParaRP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6A88A423-3C64-3387-C788-FB067FCB2CD0}"/>
              </a:ext>
            </a:extLst>
          </p:cNvPr>
          <p:cNvSpPr txBox="1">
            <a:spLocks/>
          </p:cNvSpPr>
          <p:nvPr/>
        </p:nvSpPr>
        <p:spPr>
          <a:xfrm>
            <a:off x="2589212" y="5420395"/>
            <a:ext cx="2700000" cy="7151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particles simulated during MC1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0DF8F78D-6D5E-9F69-0323-FA9D002CF826}"/>
              </a:ext>
            </a:extLst>
          </p:cNvPr>
          <p:cNvSpPr txBox="1">
            <a:spLocks/>
          </p:cNvSpPr>
          <p:nvPr/>
        </p:nvSpPr>
        <p:spPr>
          <a:xfrm>
            <a:off x="8830396" y="5573643"/>
            <a:ext cx="2700000" cy="3793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sensitivity coefficients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40AA0A0D-B8FC-427F-7920-FD7A3E2FC3D9}"/>
              </a:ext>
            </a:extLst>
          </p:cNvPr>
          <p:cNvSpPr txBox="1">
            <a:spLocks/>
          </p:cNvSpPr>
          <p:nvPr/>
        </p:nvSpPr>
        <p:spPr>
          <a:xfrm>
            <a:off x="8830396" y="4552056"/>
            <a:ext cx="2700000" cy="7151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source contribution to the SDR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E61DB2F-32EC-9F01-448B-F724D4368383}"/>
              </a:ext>
            </a:extLst>
          </p:cNvPr>
          <p:cNvCxnSpPr>
            <a:cxnSpLocks/>
            <a:stCxn id="43" idx="2"/>
            <a:endCxn id="31" idx="0"/>
          </p:cNvCxnSpPr>
          <p:nvPr/>
        </p:nvCxnSpPr>
        <p:spPr>
          <a:xfrm>
            <a:off x="10179715" y="3189849"/>
            <a:ext cx="681" cy="13622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BC6B013-9799-A6C8-F941-3A85E21C6950}"/>
                  </a:ext>
                </a:extLst>
              </p:cNvPr>
              <p:cNvSpPr txBox="1"/>
              <p:nvPr/>
            </p:nvSpPr>
            <p:spPr>
              <a:xfrm>
                <a:off x="8830396" y="5281925"/>
                <a:ext cx="270000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BC6B013-9799-A6C8-F941-3A85E21C69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0396" y="5281925"/>
                <a:ext cx="2700000" cy="2769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4C83856A-DAD5-BF7E-0759-FB8D6BEE6ACA}"/>
              </a:ext>
            </a:extLst>
          </p:cNvPr>
          <p:cNvSpPr txBox="1"/>
          <p:nvPr/>
        </p:nvSpPr>
        <p:spPr>
          <a:xfrm>
            <a:off x="2588531" y="3792896"/>
            <a:ext cx="27000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stochastic uncertainty MC simulation</a:t>
            </a:r>
          </a:p>
          <a:p>
            <a:pPr algn="ctr"/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analogous neutron MC simulation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DEC0289-301B-2111-5500-29F084F5A9F1}"/>
                  </a:ext>
                </a:extLst>
              </p:cNvPr>
              <p:cNvSpPr txBox="1"/>
              <p:nvPr/>
            </p:nvSpPr>
            <p:spPr>
              <a:xfrm>
                <a:off x="2589212" y="5137449"/>
                <a:ext cx="270000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DEC0289-301B-2111-5500-29F084F5A9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9212" y="5137449"/>
                <a:ext cx="2700000" cy="2769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Arrow: Right 36">
            <a:extLst>
              <a:ext uri="{FF2B5EF4-FFF2-40B4-BE49-F238E27FC236}">
                <a16:creationId xmlns:a16="http://schemas.microsoft.com/office/drawing/2014/main" id="{4F1940A5-EF77-8EFF-9810-E5C4CA513D7C}"/>
              </a:ext>
            </a:extLst>
          </p:cNvPr>
          <p:cNvSpPr/>
          <p:nvPr/>
        </p:nvSpPr>
        <p:spPr>
          <a:xfrm>
            <a:off x="5416882" y="5591745"/>
            <a:ext cx="360000" cy="360000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ACEADA6-A0C9-AE9A-F282-97EA85C6F0BF}"/>
              </a:ext>
            </a:extLst>
          </p:cNvPr>
          <p:cNvSpPr txBox="1"/>
          <p:nvPr/>
        </p:nvSpPr>
        <p:spPr>
          <a:xfrm>
            <a:off x="5889464" y="5255499"/>
            <a:ext cx="2340000" cy="1015663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stochastic uncertainty in SDR due to MC1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D6B31C01-4412-69DB-0D49-EE7568EE32BC}"/>
                  </a:ext>
                </a:extLst>
              </p:cNvPr>
              <p:cNvSpPr txBox="1"/>
              <p:nvPr/>
            </p:nvSpPr>
            <p:spPr>
              <a:xfrm>
                <a:off x="5550942" y="3822922"/>
                <a:ext cx="3016362" cy="839269"/>
              </a:xfrm>
              <a:prstGeom prst="rect">
                <a:avLst/>
              </a:prstGeom>
              <a:noFill/>
              <a:ln w="38100">
                <a:solidFill>
                  <a:srgbClr val="549E39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200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200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2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2000" i="0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ES" sz="2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2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×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m:rPr>
                                  <m:nor/>
                                </m:rPr>
                                <a:rPr lang="en-US" sz="2000" dirty="0"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rPr>
                                <m:t>SDR</m:t>
                              </m:r>
                              <m:r>
                                <m:rPr>
                                  <m:nor/>
                                </m:rPr>
                                <a:rPr lang="en-US" sz="2000" dirty="0"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rPr>
                                <m:t> </m:t>
                              </m:r>
                            </m:num>
                            <m:den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US" sz="2000" noProof="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D6B31C01-4412-69DB-0D49-EE7568EE32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0942" y="3822922"/>
                <a:ext cx="3016362" cy="83926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38100">
                <a:solidFill>
                  <a:srgbClr val="549E39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8940EBEB-D949-0CAC-D939-0D70AECD2E27}"/>
              </a:ext>
            </a:extLst>
          </p:cNvPr>
          <p:cNvSpPr/>
          <p:nvPr/>
        </p:nvSpPr>
        <p:spPr>
          <a:xfrm>
            <a:off x="2588531" y="2469849"/>
            <a:ext cx="2700000" cy="720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Neutron MC Simulation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Neutron Flux</a:t>
            </a:r>
            <a:endParaRPr lang="en-US" sz="2000" noProof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F91A2CE0-2802-5240-4BE5-7F330A7B89C9}"/>
              </a:ext>
            </a:extLst>
          </p:cNvPr>
          <p:cNvSpPr/>
          <p:nvPr/>
        </p:nvSpPr>
        <p:spPr>
          <a:xfrm>
            <a:off x="5709123" y="2468575"/>
            <a:ext cx="2700000" cy="720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Activation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DGS</a:t>
            </a:r>
            <a:endParaRPr lang="en-US" sz="2000" noProof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FE54AB4C-78C4-3FD5-DB60-CAFC9A3C92E2}"/>
              </a:ext>
            </a:extLst>
          </p:cNvPr>
          <p:cNvSpPr/>
          <p:nvPr/>
        </p:nvSpPr>
        <p:spPr>
          <a:xfrm>
            <a:off x="8829715" y="2469849"/>
            <a:ext cx="2700000" cy="720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Photon MC Simulation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SDR</a:t>
            </a:r>
            <a:endParaRPr lang="en-US" sz="2000" noProof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09F48314-0CC2-75D3-0F47-CD4659F49FC6}"/>
              </a:ext>
            </a:extLst>
          </p:cNvPr>
          <p:cNvSpPr/>
          <p:nvPr/>
        </p:nvSpPr>
        <p:spPr>
          <a:xfrm>
            <a:off x="5318827" y="2648638"/>
            <a:ext cx="360000" cy="360000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F4B499DD-6B06-2CA3-CB6F-7489041FDEB6}"/>
              </a:ext>
            </a:extLst>
          </p:cNvPr>
          <p:cNvSpPr/>
          <p:nvPr/>
        </p:nvSpPr>
        <p:spPr>
          <a:xfrm>
            <a:off x="8439419" y="2648575"/>
            <a:ext cx="360000" cy="360000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48588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3" grpId="0"/>
      <p:bldP spid="34" grpId="0"/>
      <p:bldP spid="35" grpId="0"/>
      <p:bldP spid="37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CC20D-7590-29E8-2009-248A288EF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noProof="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Two-Step MC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0DE378-0D87-576B-0258-316690B01F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5000"/>
            <a:ext cx="8911687" cy="1045895"/>
          </a:xfrm>
        </p:spPr>
        <p:txBody>
          <a:bodyPr>
            <a:noAutofit/>
          </a:bodyPr>
          <a:lstStyle/>
          <a:p>
            <a:pPr algn="just"/>
            <a:r>
              <a:rPr lang="en-US" sz="2500" kern="100" noProof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Not enough statistical convergence </a:t>
            </a:r>
            <a:r>
              <a:rPr lang="en-US" sz="2500" kern="100" noProof="0" dirty="0">
                <a:solidFill>
                  <a:schemeClr val="tx1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 a single MC simulation.</a:t>
            </a:r>
          </a:p>
          <a:p>
            <a:pPr algn="just"/>
            <a:r>
              <a:rPr lang="en-US" sz="2500" kern="100" noProof="0" dirty="0">
                <a:solidFill>
                  <a:schemeClr val="tx1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</a:t>
            </a:r>
            <a:r>
              <a:rPr lang="en-US" sz="2500" kern="100" noProof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vents which involve two se</a:t>
            </a:r>
            <a:r>
              <a:rPr lang="en-US" sz="2500" kern="100" noProof="0" dirty="0">
                <a:solidFill>
                  <a:schemeClr val="tx1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quentially coupled particle sources.</a:t>
            </a:r>
            <a:endParaRPr lang="en-US" sz="2500" kern="100" noProof="0" dirty="0">
              <a:solidFill>
                <a:schemeClr val="tx1"/>
              </a:solidFill>
              <a:effectLst/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0E13D-17BE-FF65-F94F-79F6EE7CB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April 8th,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23165-6A96-1E03-EFA7-A54F57273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Fusion Neutronics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5C45B-1D95-73F0-BBF6-D3AA0026A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US" noProof="0" smtClean="0"/>
              <a:t>2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8B7E299A-1202-FB4A-E41B-BDB30857A127}"/>
                  </a:ext>
                </a:extLst>
              </p:cNvPr>
              <p:cNvSpPr/>
              <p:nvPr/>
            </p:nvSpPr>
            <p:spPr>
              <a:xfrm>
                <a:off x="2589211" y="4195214"/>
                <a:ext cx="2700000" cy="108000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noProof="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First MC Simulation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sz="2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noProof="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8B7E299A-1202-FB4A-E41B-BDB30857A1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9211" y="4195214"/>
                <a:ext cx="2700000" cy="1080000"/>
              </a:xfrm>
              <a:prstGeom prst="round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8A0E67AF-D184-743B-78A7-A7E169614FF7}"/>
                  </a:ext>
                </a:extLst>
              </p:cNvPr>
              <p:cNvSpPr/>
              <p:nvPr/>
            </p:nvSpPr>
            <p:spPr>
              <a:xfrm>
                <a:off x="5904551" y="4195214"/>
                <a:ext cx="2340000" cy="108000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noProof="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Intermediate Radiation Source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2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𝐼</m:t>
                          </m:r>
                        </m:e>
                        <m:sub>
                          <m:r>
                            <a:rPr lang="en-US" sz="2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𝑗</m:t>
                          </m:r>
                        </m:sub>
                      </m:sSub>
                      <m:d>
                        <m:dPr>
                          <m:ctrlPr>
                            <a:rPr lang="en-US" sz="2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2000" b="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2000" b="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sz="2000" noProof="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8A0E67AF-D184-743B-78A7-A7E169614FF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4551" y="4195214"/>
                <a:ext cx="2340000" cy="1080000"/>
              </a:xfrm>
              <a:prstGeom prst="roundRect">
                <a:avLst/>
              </a:prstGeom>
              <a:blipFill>
                <a:blip r:embed="rId3"/>
                <a:stretch>
                  <a:fillRect t="-565" b="-226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595A5C9-2941-A5C8-F4AE-100DC5EBB0E2}"/>
              </a:ext>
            </a:extLst>
          </p:cNvPr>
          <p:cNvSpPr/>
          <p:nvPr/>
        </p:nvSpPr>
        <p:spPr>
          <a:xfrm>
            <a:off x="8859891" y="4195214"/>
            <a:ext cx="2700000" cy="1080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 MC Simulation</a:t>
            </a:r>
          </a:p>
          <a:p>
            <a:pPr algn="ctr"/>
            <a:r>
              <a:rPr lang="en-US" sz="20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C95E62A2-93C1-0323-B796-98707DC866EA}"/>
              </a:ext>
            </a:extLst>
          </p:cNvPr>
          <p:cNvSpPr/>
          <p:nvPr/>
        </p:nvSpPr>
        <p:spPr>
          <a:xfrm>
            <a:off x="5416881" y="4553912"/>
            <a:ext cx="360000" cy="360000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C2E01E-CA38-AAD7-5041-2BD7D1F513AD}"/>
              </a:ext>
            </a:extLst>
          </p:cNvPr>
          <p:cNvSpPr/>
          <p:nvPr/>
        </p:nvSpPr>
        <p:spPr>
          <a:xfrm>
            <a:off x="8372221" y="4553912"/>
            <a:ext cx="360000" cy="360000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29415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12BC9B-E10D-4AD5-6DA3-42B2E26F1A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92465-FC09-7C07-4714-DB775F9CD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R2S-UNED</a:t>
            </a:r>
            <a:endParaRPr lang="en-GB" sz="4000" dirty="0">
              <a:solidFill>
                <a:srgbClr val="455F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0639E4-7F1D-23B6-D6D7-1C6EFDA97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4C450C-372E-1A86-08E4-FD77B54AC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941A02-11DC-35B8-47F7-0937D0BB9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GB" smtClean="0"/>
              <a:t>20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6ED86E-1133-78F1-5E45-B409C4FFD5E9}"/>
              </a:ext>
            </a:extLst>
          </p:cNvPr>
          <p:cNvSpPr txBox="1"/>
          <p:nvPr/>
        </p:nvSpPr>
        <p:spPr>
          <a:xfrm>
            <a:off x="4985636" y="461927"/>
            <a:ext cx="653440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000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P. Sauvan, </a:t>
            </a:r>
            <a:r>
              <a:rPr lang="en-GB" sz="2000" i="1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et al</a:t>
            </a:r>
            <a:r>
              <a:rPr lang="en-GB" sz="2000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., “Development of the R2SUNED Code System for Shutdown Dose Rate Calculations”, </a:t>
            </a:r>
            <a:r>
              <a:rPr lang="en-GB" sz="2000" i="1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IEEE Transactions on Nuclear Science, </a:t>
            </a:r>
            <a:r>
              <a:rPr lang="en-GB" sz="2000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vol. 63, nº 1, pp. 375-384, 2016</a:t>
            </a:r>
            <a:endParaRPr lang="en-GB" sz="2000" dirty="0">
              <a:solidFill>
                <a:srgbClr val="455F51"/>
              </a:solidFill>
            </a:endParaRPr>
          </a:p>
        </p:txBody>
      </p:sp>
      <p:pic>
        <p:nvPicPr>
          <p:cNvPr id="14" name="Picture 13" descr="A blue and pink diagram of a blue and pink object&#10;&#10;Description automatically generated">
            <a:extLst>
              <a:ext uri="{FF2B5EF4-FFF2-40B4-BE49-F238E27FC236}">
                <a16:creationId xmlns:a16="http://schemas.microsoft.com/office/drawing/2014/main" id="{31737A16-8B96-D3DE-DD41-05B3F7AEF2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" t="2585" r="2445" b="3059"/>
          <a:stretch/>
        </p:blipFill>
        <p:spPr bwMode="auto">
          <a:xfrm>
            <a:off x="4082579" y="1639773"/>
            <a:ext cx="4633263" cy="24911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 descr="A rainbow colored rectangular object&#10;&#10;Description automatically generated">
            <a:extLst>
              <a:ext uri="{FF2B5EF4-FFF2-40B4-BE49-F238E27FC236}">
                <a16:creationId xmlns:a16="http://schemas.microsoft.com/office/drawing/2014/main" id="{F3F8B277-1593-EBA8-A598-45995B8288C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0" t="24154" r="22586" b="20335"/>
          <a:stretch/>
        </p:blipFill>
        <p:spPr bwMode="auto">
          <a:xfrm>
            <a:off x="2589212" y="4656120"/>
            <a:ext cx="3060000" cy="15777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55D2F57-0770-2541-EF84-E6356248110E}"/>
              </a:ext>
            </a:extLst>
          </p:cNvPr>
          <p:cNvSpPr/>
          <p:nvPr/>
        </p:nvSpPr>
        <p:spPr>
          <a:xfrm>
            <a:off x="2589212" y="4112718"/>
            <a:ext cx="3060000" cy="360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Neutron MC Simulation</a:t>
            </a:r>
          </a:p>
        </p:txBody>
      </p:sp>
      <p:pic>
        <p:nvPicPr>
          <p:cNvPr id="20" name="Picture 19" descr="A close-up of a graph&#10;&#10;Description automatically generated">
            <a:extLst>
              <a:ext uri="{FF2B5EF4-FFF2-40B4-BE49-F238E27FC236}">
                <a16:creationId xmlns:a16="http://schemas.microsoft.com/office/drawing/2014/main" id="{BA55E235-8BEB-9237-57E0-BC777820B94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1" t="28114" r="27436" b="16628"/>
          <a:stretch/>
        </p:blipFill>
        <p:spPr bwMode="auto">
          <a:xfrm>
            <a:off x="8460040" y="4562382"/>
            <a:ext cx="3060001" cy="15680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DAED5AC-6E71-6AE8-3F61-249D0D483C98}"/>
              </a:ext>
            </a:extLst>
          </p:cNvPr>
          <p:cNvSpPr/>
          <p:nvPr/>
        </p:nvSpPr>
        <p:spPr>
          <a:xfrm>
            <a:off x="8444610" y="4113081"/>
            <a:ext cx="3060002" cy="360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Activation</a:t>
            </a:r>
          </a:p>
        </p:txBody>
      </p:sp>
    </p:spTree>
    <p:extLst>
      <p:ext uri="{BB962C8B-B14F-4D97-AF65-F5344CB8AC3E}">
        <p14:creationId xmlns:p14="http://schemas.microsoft.com/office/powerpoint/2010/main" val="4100910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B8A52E-B046-CCDB-6D78-5A9C18EAEA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AC73A-E9A1-2F9F-C713-19347D89B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R2S-UNED</a:t>
            </a:r>
            <a:endParaRPr lang="en-GB" sz="4000" dirty="0">
              <a:solidFill>
                <a:srgbClr val="455F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95B05-8988-CF83-7C58-F8D21DE41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0E0AA-B76D-97DF-B8DF-201F6BABB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EEBC0-8DED-4D0E-9EE9-D77AC876A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GB" smtClean="0"/>
              <a:t>21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30CA12-E624-87B5-1AD3-2539DFC8A46E}"/>
              </a:ext>
            </a:extLst>
          </p:cNvPr>
          <p:cNvSpPr txBox="1"/>
          <p:nvPr/>
        </p:nvSpPr>
        <p:spPr>
          <a:xfrm>
            <a:off x="4985636" y="461927"/>
            <a:ext cx="653440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000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P. Sauvan, </a:t>
            </a:r>
            <a:r>
              <a:rPr lang="en-GB" sz="2000" i="1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et al</a:t>
            </a:r>
            <a:r>
              <a:rPr lang="en-GB" sz="2000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., “Development of the R2SUNED Code System for Shutdown Dose Rate Calculations”, </a:t>
            </a:r>
            <a:r>
              <a:rPr lang="en-GB" sz="2000" i="1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IEEE Transactions on Nuclear Science, </a:t>
            </a:r>
            <a:r>
              <a:rPr lang="en-GB" sz="2000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vol. 63, nº 1, pp. 375-384, 2016</a:t>
            </a:r>
            <a:endParaRPr lang="en-GB" sz="2000" dirty="0">
              <a:solidFill>
                <a:srgbClr val="455F51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9B33C73-DE3D-BED5-5941-01D13FCD2B27}"/>
              </a:ext>
            </a:extLst>
          </p:cNvPr>
          <p:cNvSpPr/>
          <p:nvPr/>
        </p:nvSpPr>
        <p:spPr>
          <a:xfrm>
            <a:off x="4869210" y="4375863"/>
            <a:ext cx="3060000" cy="360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Sensitivity Coefficients</a:t>
            </a:r>
          </a:p>
        </p:txBody>
      </p:sp>
      <p:pic>
        <p:nvPicPr>
          <p:cNvPr id="22" name="Picture 21" descr="A black rectangular object with white lines&#10;&#10;Description automatically generated">
            <a:extLst>
              <a:ext uri="{FF2B5EF4-FFF2-40B4-BE49-F238E27FC236}">
                <a16:creationId xmlns:a16="http://schemas.microsoft.com/office/drawing/2014/main" id="{4D19EAAA-514F-ABE2-4A91-0FC3E3AFFC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" r="1252" b="4903"/>
          <a:stretch/>
        </p:blipFill>
        <p:spPr bwMode="auto">
          <a:xfrm>
            <a:off x="4599302" y="4897797"/>
            <a:ext cx="3599815" cy="13944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 descr="A blue and pink diagram of a blue and pink object&#10;&#10;Description automatically generated">
            <a:extLst>
              <a:ext uri="{FF2B5EF4-FFF2-40B4-BE49-F238E27FC236}">
                <a16:creationId xmlns:a16="http://schemas.microsoft.com/office/drawing/2014/main" id="{6EDE6E31-1A6F-1EB3-D82F-ABF5EF9B0D6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" t="2585" r="2445" b="3059"/>
          <a:stretch/>
        </p:blipFill>
        <p:spPr bwMode="auto">
          <a:xfrm>
            <a:off x="4082579" y="1639773"/>
            <a:ext cx="4633263" cy="24911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149830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E95E35-F7F6-2887-B7FE-6D6FCBFA8B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EBF0F-CDDA-BFB2-A6C3-D51B7B710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R2S-UNED</a:t>
            </a:r>
            <a:endParaRPr lang="en-GB" sz="4000" dirty="0">
              <a:solidFill>
                <a:srgbClr val="455F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775E-A665-77F6-FCD1-12A472B4C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153589-E9B3-5A1F-AA65-BD8556932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217A1-2664-C18D-6A54-15DCA6950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GB" smtClean="0"/>
              <a:t>22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B3FDB6-791B-9640-DBB5-E75CB5C8026E}"/>
              </a:ext>
            </a:extLst>
          </p:cNvPr>
          <p:cNvSpPr txBox="1"/>
          <p:nvPr/>
        </p:nvSpPr>
        <p:spPr>
          <a:xfrm>
            <a:off x="4985636" y="461927"/>
            <a:ext cx="653440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000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P. Sauvan, </a:t>
            </a:r>
            <a:r>
              <a:rPr lang="en-GB" sz="2000" i="1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et al</a:t>
            </a:r>
            <a:r>
              <a:rPr lang="en-GB" sz="2000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., “Development of the R2SUNED Code System for Shutdown Dose Rate Calculations”, </a:t>
            </a:r>
            <a:r>
              <a:rPr lang="en-GB" sz="2000" i="1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IEEE Transactions on Nuclear Science, </a:t>
            </a:r>
            <a:r>
              <a:rPr lang="en-GB" sz="2000" dirty="0">
                <a:solidFill>
                  <a:srgbClr val="455F5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vol. 63, nº 1, pp. 375-384, 2016</a:t>
            </a:r>
            <a:endParaRPr lang="en-GB" sz="2000" dirty="0">
              <a:solidFill>
                <a:srgbClr val="455F5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Table 18">
                <a:extLst>
                  <a:ext uri="{FF2B5EF4-FFF2-40B4-BE49-F238E27FC236}">
                    <a16:creationId xmlns:a16="http://schemas.microsoft.com/office/drawing/2014/main" id="{49EEBD3C-41A0-0498-A310-1B61945D6E5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0097709"/>
                  </p:ext>
                </p:extLst>
              </p:nvPr>
            </p:nvGraphicFramePr>
            <p:xfrm>
              <a:off x="2589212" y="4509996"/>
              <a:ext cx="8911688" cy="162044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84582">
                      <a:extLst>
                        <a:ext uri="{9D8B030D-6E8A-4147-A177-3AD203B41FA5}">
                          <a16:colId xmlns:a16="http://schemas.microsoft.com/office/drawing/2014/main" val="3249364983"/>
                        </a:ext>
                      </a:extLst>
                    </a:gridCol>
                    <a:gridCol w="1484582">
                      <a:extLst>
                        <a:ext uri="{9D8B030D-6E8A-4147-A177-3AD203B41FA5}">
                          <a16:colId xmlns:a16="http://schemas.microsoft.com/office/drawing/2014/main" val="1537772552"/>
                        </a:ext>
                      </a:extLst>
                    </a:gridCol>
                    <a:gridCol w="1485631">
                      <a:extLst>
                        <a:ext uri="{9D8B030D-6E8A-4147-A177-3AD203B41FA5}">
                          <a16:colId xmlns:a16="http://schemas.microsoft.com/office/drawing/2014/main" val="2791316053"/>
                        </a:ext>
                      </a:extLst>
                    </a:gridCol>
                    <a:gridCol w="1485631">
                      <a:extLst>
                        <a:ext uri="{9D8B030D-6E8A-4147-A177-3AD203B41FA5}">
                          <a16:colId xmlns:a16="http://schemas.microsoft.com/office/drawing/2014/main" val="3028498869"/>
                        </a:ext>
                      </a:extLst>
                    </a:gridCol>
                    <a:gridCol w="1485631">
                      <a:extLst>
                        <a:ext uri="{9D8B030D-6E8A-4147-A177-3AD203B41FA5}">
                          <a16:colId xmlns:a16="http://schemas.microsoft.com/office/drawing/2014/main" val="2986166437"/>
                        </a:ext>
                      </a:extLst>
                    </a:gridCol>
                    <a:gridCol w="1485631">
                      <a:extLst>
                        <a:ext uri="{9D8B030D-6E8A-4147-A177-3AD203B41FA5}">
                          <a16:colId xmlns:a16="http://schemas.microsoft.com/office/drawing/2014/main" val="451164412"/>
                        </a:ext>
                      </a:extLst>
                    </a:gridCol>
                  </a:tblGrid>
                  <a:tr h="49238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1500" kern="1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 </a:t>
                          </a:r>
                          <a:endParaRPr lang="en-GB" sz="1500" kern="100" dirty="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150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SDR</a:t>
                          </a:r>
                          <a:endParaRPr lang="en-GB" sz="150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oMath>
                            </m:oMathPara>
                          </a14:m>
                          <a:endParaRPr lang="en-GB" sz="150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500" i="1" kern="1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5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GB" sz="1500" i="1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nor/>
                                          </m:rPr>
                                          <a:rPr lang="en-GB" sz="1500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SDR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nor/>
                                          </m:rPr>
                                          <a:rPr lang="en-GB" sz="1500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MC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GB" sz="1500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GB" sz="150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500" i="1" kern="1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5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GB" sz="1500" i="1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nor/>
                                          </m:rPr>
                                          <a:rPr lang="en-GB" sz="1500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SDR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nor/>
                                          </m:rPr>
                                          <a:rPr lang="en-GB" sz="1500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MC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GB" sz="1500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libri" panose="020F0502020204030204" pitchFamily="34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GB" sz="150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500" i="1" kern="1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5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m:rPr>
                                        <m:nor/>
                                      </m:rPr>
                                      <a:rPr lang="en-GB" sz="15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libri" panose="020F0502020204030204" pitchFamily="34" charset="0"/>
                                        <a:cs typeface="Calibri" panose="020F0502020204030204" pitchFamily="34" charset="0"/>
                                      </a:rPr>
                                      <m:t>SDR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50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431288089"/>
                      </a:ext>
                    </a:extLst>
                  </a:tr>
                  <a:tr h="39425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Brute Force</a:t>
                          </a:r>
                          <a:endParaRPr lang="en-GB" sz="200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kern="100">
                                    <a:effectLst/>
                                    <a:latin typeface="Cambria Math" panose="02040503050406030204" pitchFamily="18" charset="0"/>
                                  </a:rPr>
                                  <m:t>3.58×</m:t>
                                </m:r>
                                <m:sSup>
                                  <m:sSupPr>
                                    <m:ctrlPr>
                                      <a:rPr lang="en-GB" sz="15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5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5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500" kern="10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kern="100">
                                    <a:effectLst/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oMath>
                            </m:oMathPara>
                          </a14:m>
                          <a:endParaRPr lang="en-GB" sz="1500" kern="10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kern="100">
                                    <a:effectLst/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oMath>
                            </m:oMathPara>
                          </a14:m>
                          <a:endParaRPr lang="en-GB" sz="1500" kern="10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kern="100">
                                    <a:effectLst/>
                                    <a:latin typeface="Cambria Math" panose="02040503050406030204" pitchFamily="18" charset="0"/>
                                  </a:rPr>
                                  <m:t>4.96×</m:t>
                                </m:r>
                                <m:sSup>
                                  <m:sSupPr>
                                    <m:ctrlPr>
                                      <a:rPr lang="en-GB" sz="15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5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5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500" kern="10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kern="100">
                                    <a:effectLst/>
                                    <a:latin typeface="Cambria Math" panose="02040503050406030204" pitchFamily="18" charset="0"/>
                                  </a:rPr>
                                  <m:t>9.71×</m:t>
                                </m:r>
                                <m:sSup>
                                  <m:sSupPr>
                                    <m:ctrlPr>
                                      <a:rPr lang="en-GB" sz="15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5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5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500" kern="100" dirty="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58864348"/>
                      </a:ext>
                    </a:extLst>
                  </a:tr>
                  <a:tr h="39425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Implicit Scheme</a:t>
                          </a:r>
                          <a:endParaRPr lang="en-GB" sz="200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kern="100">
                                    <a:effectLst/>
                                    <a:latin typeface="Cambria Math" panose="02040503050406030204" pitchFamily="18" charset="0"/>
                                  </a:rPr>
                                  <m:t>3.62×</m:t>
                                </m:r>
                                <m:sSup>
                                  <m:sSupPr>
                                    <m:ctrlPr>
                                      <a:rPr lang="en-GB" sz="15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5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5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500" kern="10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kern="100">
                                    <a:effectLst/>
                                    <a:latin typeface="Cambria Math" panose="02040503050406030204" pitchFamily="18" charset="0"/>
                                  </a:rPr>
                                  <m:t>3.54×</m:t>
                                </m:r>
                                <m:sSup>
                                  <m:sSupPr>
                                    <m:ctrlPr>
                                      <a:rPr lang="en-GB" sz="15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5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5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500" kern="100" dirty="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kern="100">
                                    <a:effectLst/>
                                    <a:latin typeface="Cambria Math" panose="02040503050406030204" pitchFamily="18" charset="0"/>
                                  </a:rPr>
                                  <m:t>8.38×</m:t>
                                </m:r>
                                <m:sSup>
                                  <m:sSupPr>
                                    <m:ctrlPr>
                                      <a:rPr lang="en-GB" sz="15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5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5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500" kern="100" dirty="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kern="100">
                                    <a:effectLst/>
                                    <a:latin typeface="Cambria Math" panose="02040503050406030204" pitchFamily="18" charset="0"/>
                                  </a:rPr>
                                  <m:t>4.96×</m:t>
                                </m:r>
                                <m:sSup>
                                  <m:sSupPr>
                                    <m:ctrlPr>
                                      <a:rPr lang="en-GB" sz="15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5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5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500" kern="10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kern="100">
                                    <a:effectLst/>
                                    <a:latin typeface="Cambria Math" panose="02040503050406030204" pitchFamily="18" charset="0"/>
                                  </a:rPr>
                                  <m:t>9.74×</m:t>
                                </m:r>
                                <m:sSup>
                                  <m:sSupPr>
                                    <m:ctrlPr>
                                      <a:rPr lang="en-GB" sz="15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5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5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500" kern="100" dirty="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7093335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Table 18">
                <a:extLst>
                  <a:ext uri="{FF2B5EF4-FFF2-40B4-BE49-F238E27FC236}">
                    <a16:creationId xmlns:a16="http://schemas.microsoft.com/office/drawing/2014/main" id="{49EEBD3C-41A0-0498-A310-1B61945D6E5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0097709"/>
                  </p:ext>
                </p:extLst>
              </p:nvPr>
            </p:nvGraphicFramePr>
            <p:xfrm>
              <a:off x="2589212" y="4509996"/>
              <a:ext cx="8911688" cy="162044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84582">
                      <a:extLst>
                        <a:ext uri="{9D8B030D-6E8A-4147-A177-3AD203B41FA5}">
                          <a16:colId xmlns:a16="http://schemas.microsoft.com/office/drawing/2014/main" val="3249364983"/>
                        </a:ext>
                      </a:extLst>
                    </a:gridCol>
                    <a:gridCol w="1484582">
                      <a:extLst>
                        <a:ext uri="{9D8B030D-6E8A-4147-A177-3AD203B41FA5}">
                          <a16:colId xmlns:a16="http://schemas.microsoft.com/office/drawing/2014/main" val="1537772552"/>
                        </a:ext>
                      </a:extLst>
                    </a:gridCol>
                    <a:gridCol w="1485631">
                      <a:extLst>
                        <a:ext uri="{9D8B030D-6E8A-4147-A177-3AD203B41FA5}">
                          <a16:colId xmlns:a16="http://schemas.microsoft.com/office/drawing/2014/main" val="2791316053"/>
                        </a:ext>
                      </a:extLst>
                    </a:gridCol>
                    <a:gridCol w="1485631">
                      <a:extLst>
                        <a:ext uri="{9D8B030D-6E8A-4147-A177-3AD203B41FA5}">
                          <a16:colId xmlns:a16="http://schemas.microsoft.com/office/drawing/2014/main" val="3028498869"/>
                        </a:ext>
                      </a:extLst>
                    </a:gridCol>
                    <a:gridCol w="1485631">
                      <a:extLst>
                        <a:ext uri="{9D8B030D-6E8A-4147-A177-3AD203B41FA5}">
                          <a16:colId xmlns:a16="http://schemas.microsoft.com/office/drawing/2014/main" val="2986166437"/>
                        </a:ext>
                      </a:extLst>
                    </a:gridCol>
                    <a:gridCol w="1485631">
                      <a:extLst>
                        <a:ext uri="{9D8B030D-6E8A-4147-A177-3AD203B41FA5}">
                          <a16:colId xmlns:a16="http://schemas.microsoft.com/office/drawing/2014/main" val="451164412"/>
                        </a:ext>
                      </a:extLst>
                    </a:gridCol>
                  </a:tblGrid>
                  <a:tr h="49238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1500" kern="1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 </a:t>
                          </a:r>
                          <a:endParaRPr lang="en-GB" sz="1500" kern="100" dirty="0"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150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SDR</a:t>
                          </a:r>
                          <a:endParaRPr lang="en-GB" sz="150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00000" t="-3704" r="-301639" b="-260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300000" t="-3704" r="-201639" b="-260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400000" t="-3704" r="-101639" b="-260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500000" t="-3704" r="-1639" b="-2604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31288089"/>
                      </a:ext>
                    </a:extLst>
                  </a:tr>
                  <a:tr h="39425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Brute Force</a:t>
                          </a:r>
                          <a:endParaRPr lang="en-GB" sz="200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823" t="-129231" r="-403292" b="-22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00000" t="-129231" r="-301639" b="-22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300000" t="-129231" r="-201639" b="-22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400000" t="-129231" r="-101639" b="-22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500000" t="-129231" r="-1639" b="-2246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58864348"/>
                      </a:ext>
                    </a:extLst>
                  </a:tr>
                  <a:tr h="73380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Implicit Scheme</a:t>
                          </a:r>
                          <a:endParaRPr lang="en-GB" sz="200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823" t="-123140" r="-403292" b="-206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00000" t="-123140" r="-301639" b="-206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300000" t="-123140" r="-201639" b="-206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400000" t="-123140" r="-101639" b="-206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500000" t="-123140" r="-1639" b="-206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093335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Picture 6" descr="A blue and pink diagram of a blue and pink object&#10;&#10;Description automatically generated">
            <a:extLst>
              <a:ext uri="{FF2B5EF4-FFF2-40B4-BE49-F238E27FC236}">
                <a16:creationId xmlns:a16="http://schemas.microsoft.com/office/drawing/2014/main" id="{221494B2-C5FC-51B1-BF27-C35C4F921C3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" t="2585" r="2445" b="3059"/>
          <a:stretch/>
        </p:blipFill>
        <p:spPr bwMode="auto">
          <a:xfrm>
            <a:off x="4082579" y="1639773"/>
            <a:ext cx="4633263" cy="24911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763468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A686B3-002F-AFF5-78E7-ABEE20A562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D5881-98B7-B120-2D73-2F1DAFB18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noProof="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DTE3 campaign at JET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CF6AF-5B7A-4DE1-4602-264FE22D9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01F4A8-35DD-7FED-992C-3F15AC5CB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436104-FABC-934F-D6EA-B0D4AE737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GB" smtClean="0"/>
              <a:t>23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AF28A752-70A4-0F16-0158-5D53DC0A05A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57326990"/>
                  </p:ext>
                </p:extLst>
              </p:nvPr>
            </p:nvGraphicFramePr>
            <p:xfrm>
              <a:off x="2589212" y="2039132"/>
              <a:ext cx="8915400" cy="395180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971450">
                      <a:extLst>
                        <a:ext uri="{9D8B030D-6E8A-4147-A177-3AD203B41FA5}">
                          <a16:colId xmlns:a16="http://schemas.microsoft.com/office/drawing/2014/main" val="2387631749"/>
                        </a:ext>
                      </a:extLst>
                    </a:gridCol>
                    <a:gridCol w="2971450">
                      <a:extLst>
                        <a:ext uri="{9D8B030D-6E8A-4147-A177-3AD203B41FA5}">
                          <a16:colId xmlns:a16="http://schemas.microsoft.com/office/drawing/2014/main" val="781559850"/>
                        </a:ext>
                      </a:extLst>
                    </a:gridCol>
                    <a:gridCol w="2972500">
                      <a:extLst>
                        <a:ext uri="{9D8B030D-6E8A-4147-A177-3AD203B41FA5}">
                          <a16:colId xmlns:a16="http://schemas.microsoft.com/office/drawing/2014/main" val="2149549289"/>
                        </a:ext>
                      </a:extLst>
                    </a:gridCol>
                  </a:tblGrid>
                  <a:tr h="376875"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Photon MC Simulation</a:t>
                          </a:r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80168869"/>
                      </a:ext>
                    </a:extLst>
                  </a:tr>
                  <a:tr h="37710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SDR </a:t>
                          </a:r>
                          <a14:m>
                            <m:oMath xmlns:m="http://schemas.openxmlformats.org/officeDocument/2006/math">
                              <m:r>
                                <a:rPr lang="en-GB" sz="2000" b="0" kern="1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2000" b="0" i="1" kern="1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Sv</a:t>
                          </a:r>
                          <a14:m>
                            <m:oMath xmlns:m="http://schemas.openxmlformats.org/officeDocument/2006/math">
                              <m:r>
                                <a:rPr lang="en-GB" sz="2000" b="0" kern="1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</m:oMath>
                          </a14:m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h</a:t>
                          </a:r>
                          <a14:m>
                            <m:oMath xmlns:m="http://schemas.openxmlformats.org/officeDocument/2006/math">
                              <m:r>
                                <a:rPr lang="en-GB" sz="2000" b="0" kern="1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Relative Stochastic Uncertainty</a:t>
                          </a:r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3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15599362"/>
                      </a:ext>
                    </a:extLst>
                  </a:tr>
                  <a:tr h="41898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b="0" i="1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sz="2000" b="0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GB" sz="2000" b="0" i="1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27</m:t>
                                </m:r>
                                <m:r>
                                  <a:rPr lang="en-GB" sz="2000" b="0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2000" b="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b="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2000" b="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GB" sz="2000" b="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b="0" i="1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GB" sz="2000" b="0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GB" sz="2000" b="0" i="1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0089</m:t>
                                </m:r>
                              </m:oMath>
                            </m:oMathPara>
                          </a14:m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60872815"/>
                      </a:ext>
                    </a:extLst>
                  </a:tr>
                  <a:tr h="453075"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Stochastic Uncertainty MC Simulation (Analogous Neutron MC Simulation)</a:t>
                          </a:r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6575569"/>
                      </a:ext>
                    </a:extLst>
                  </a:tr>
                  <a:tr h="42998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Random Variable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GB" sz="2000" b="0" i="1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000" b="0" i="1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</m:d>
                            </m:oMath>
                          </a14:m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sz="2000" b="0" kern="1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2000" b="0" i="1" kern="1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Sv</a:t>
                          </a:r>
                          <a14:m>
                            <m:oMath xmlns:m="http://schemas.openxmlformats.org/officeDocument/2006/math">
                              <m:r>
                                <a:rPr lang="en-GB" sz="2000" b="0" kern="1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</m:oMath>
                          </a14:m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h</a:t>
                          </a:r>
                          <a14:m>
                            <m:oMath xmlns:m="http://schemas.openxmlformats.org/officeDocument/2006/math">
                              <m:r>
                                <a:rPr lang="en-GB" sz="2000" b="0" kern="1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Relative Stochastic Uncertainty</a:t>
                          </a:r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spcBef>
                              <a:spcPts val="900"/>
                            </a:spcBef>
                            <a:buNone/>
                          </a:pPr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Upper Limit</a:t>
                          </a:r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08537104"/>
                      </a:ext>
                    </a:extLst>
                  </a:tr>
                  <a:tr h="41898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b="0" i="1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sz="2000" b="0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GB" sz="2000" b="0" i="1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26</m:t>
                                </m:r>
                                <m:r>
                                  <a:rPr lang="en-GB" sz="2000" b="0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2000" b="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b="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2000" b="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GB" sz="2000" b="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b="0" i="1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GB" sz="2000" b="0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GB" sz="2000" b="0" i="1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0004</m:t>
                                </m:r>
                              </m:oMath>
                            </m:oMathPara>
                          </a14:m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b="0" i="1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GB" sz="2000" b="0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GB" sz="2000" b="0" i="1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0011</m:t>
                                </m:r>
                              </m:oMath>
                            </m:oMathPara>
                          </a14:m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03457333"/>
                      </a:ext>
                    </a:extLst>
                  </a:tr>
                  <a:tr h="376875"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Complete R2S-UNED</a:t>
                          </a:r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9949416"/>
                      </a:ext>
                    </a:extLst>
                  </a:tr>
                  <a:tr h="37710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SDR </a:t>
                          </a:r>
                          <a14:m>
                            <m:oMath xmlns:m="http://schemas.openxmlformats.org/officeDocument/2006/math">
                              <m:r>
                                <a:rPr lang="en-GB" sz="2000" b="0" kern="1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2000" b="0" i="1" kern="1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Sv</a:t>
                          </a:r>
                          <a14:m>
                            <m:oMath xmlns:m="http://schemas.openxmlformats.org/officeDocument/2006/math">
                              <m:r>
                                <a:rPr lang="en-GB" sz="2000" b="0" kern="1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</m:oMath>
                          </a14:m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h</a:t>
                          </a:r>
                          <a14:m>
                            <m:oMath xmlns:m="http://schemas.openxmlformats.org/officeDocument/2006/math">
                              <m:r>
                                <a:rPr lang="en-GB" sz="2000" b="0" kern="1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3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Relative Stochastic Uncertainty</a:t>
                          </a:r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3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236831"/>
                      </a:ext>
                    </a:extLst>
                  </a:tr>
                  <a:tr h="41898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b="0" i="1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sz="2000" b="0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GB" sz="2000" b="0" i="1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27</m:t>
                                </m:r>
                                <m:r>
                                  <a:rPr lang="en-GB" sz="2000" b="0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2000" b="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b="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2000" b="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GB" sz="2000" b="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b="0" i="1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GB" sz="2000" b="0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GB" sz="2000" b="0" i="1" kern="1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0089</m:t>
                                </m:r>
                              </m:oMath>
                            </m:oMathPara>
                          </a14:m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8714594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AF28A752-70A4-0F16-0158-5D53DC0A05A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57326990"/>
                  </p:ext>
                </p:extLst>
              </p:nvPr>
            </p:nvGraphicFramePr>
            <p:xfrm>
              <a:off x="2589212" y="2039132"/>
              <a:ext cx="8915400" cy="395180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971450">
                      <a:extLst>
                        <a:ext uri="{9D8B030D-6E8A-4147-A177-3AD203B41FA5}">
                          <a16:colId xmlns:a16="http://schemas.microsoft.com/office/drawing/2014/main" val="2387631749"/>
                        </a:ext>
                      </a:extLst>
                    </a:gridCol>
                    <a:gridCol w="2971450">
                      <a:extLst>
                        <a:ext uri="{9D8B030D-6E8A-4147-A177-3AD203B41FA5}">
                          <a16:colId xmlns:a16="http://schemas.microsoft.com/office/drawing/2014/main" val="781559850"/>
                        </a:ext>
                      </a:extLst>
                    </a:gridCol>
                    <a:gridCol w="2972500">
                      <a:extLst>
                        <a:ext uri="{9D8B030D-6E8A-4147-A177-3AD203B41FA5}">
                          <a16:colId xmlns:a16="http://schemas.microsoft.com/office/drawing/2014/main" val="2149549289"/>
                        </a:ext>
                      </a:extLst>
                    </a:gridCol>
                  </a:tblGrid>
                  <a:tr h="376875"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Photon MC Simulation</a:t>
                          </a:r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80168869"/>
                      </a:ext>
                    </a:extLst>
                  </a:tr>
                  <a:tr h="37710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05" t="-106452" r="-200820" b="-850000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Relative Stochastic Uncertainty</a:t>
                          </a:r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3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15599362"/>
                      </a:ext>
                    </a:extLst>
                  </a:tr>
                  <a:tr h="41898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05" t="-185507" r="-200820" b="-663768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50102" t="-185507" r="-410" b="-66376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60872815"/>
                      </a:ext>
                    </a:extLst>
                  </a:tr>
                  <a:tr h="453075"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Stochastic Uncertainty MC Simulation (Analogous Neutron MC Simulation)</a:t>
                          </a:r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6575569"/>
                      </a:ext>
                    </a:extLst>
                  </a:tr>
                  <a:tr h="73380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05" t="-223967" r="-200820" b="-217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Relative Stochastic Uncertainty</a:t>
                          </a:r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spcBef>
                              <a:spcPts val="900"/>
                            </a:spcBef>
                            <a:buNone/>
                          </a:pPr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Upper Limit</a:t>
                          </a:r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08537104"/>
                      </a:ext>
                    </a:extLst>
                  </a:tr>
                  <a:tr h="41898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05" t="-576471" r="-200820" b="-286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205" t="-576471" r="-100820" b="-286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00205" t="-576471" r="-820" b="-28676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03457333"/>
                      </a:ext>
                    </a:extLst>
                  </a:tr>
                  <a:tr h="376875"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Complete R2S-UNED</a:t>
                          </a:r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9949416"/>
                      </a:ext>
                    </a:extLst>
                  </a:tr>
                  <a:tr h="37710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05" t="-841935" r="-200820" b="-114516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25000"/>
                            </a:lnSpc>
                            <a:buNone/>
                          </a:pPr>
                          <a:r>
                            <a:rPr lang="en-GB" sz="2000" b="0" kern="1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Relative Stochastic Uncertainty</a:t>
                          </a:r>
                          <a:endParaRPr lang="en-GB" sz="2000" b="0" kern="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Aptos" panose="020B000402020202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accent3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236831"/>
                      </a:ext>
                    </a:extLst>
                  </a:tr>
                  <a:tr h="41898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05" t="-846377" r="-200820" b="-2899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50102" t="-846377" r="-410" b="-289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8714594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85EC216-1834-3C04-6843-7D841EB93A15}"/>
              </a:ext>
            </a:extLst>
          </p:cNvPr>
          <p:cNvSpPr/>
          <p:nvPr/>
        </p:nvSpPr>
        <p:spPr>
          <a:xfrm>
            <a:off x="4635551" y="1510800"/>
            <a:ext cx="4822722" cy="383458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criteria</a:t>
            </a:r>
            <a:r>
              <a:rPr lang="en-US" sz="2500" b="1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MC1 reliability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6A167F-5C49-F080-39D1-C9F83E908CF0}"/>
              </a:ext>
            </a:extLst>
          </p:cNvPr>
          <p:cNvSpPr txBox="1"/>
          <p:nvPr/>
        </p:nvSpPr>
        <p:spPr>
          <a:xfrm>
            <a:off x="2589211" y="2028390"/>
            <a:ext cx="8911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OCT1, DD, IH1, 3H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980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FF738-396C-DE09-507B-5DC7249EA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D611-A0D2-152F-3D62-7CD55E25BB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683780"/>
            <a:ext cx="8915400" cy="1585468"/>
          </a:xfrm>
        </p:spPr>
        <p:txBody>
          <a:bodyPr>
            <a:noAutofit/>
          </a:bodyPr>
          <a:lstStyle/>
          <a:p>
            <a:pPr algn="just"/>
            <a:r>
              <a:rPr lang="en-US" sz="20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Methodology to evaluate overall stochastic uncertainties in two-step MC simulations.</a:t>
            </a:r>
          </a:p>
          <a:p>
            <a:pPr algn="just"/>
            <a:r>
              <a:rPr lang="en-US" sz="20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Computational requirements affordable.</a:t>
            </a:r>
          </a:p>
          <a:p>
            <a:pPr algn="just"/>
            <a:r>
              <a:rPr lang="en-US" sz="20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Criteria on MC1 reliability.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0CA95F-F860-46D3-9A19-0CAC79494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8th,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C8DA0A-8133-2C5D-DD40-D07C9125A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Fusion Neutronics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5F60B6-CCB8-B0B4-3499-172FD4731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GB" smtClean="0"/>
              <a:t>24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1AC6FE1-8E9B-1D72-455C-DC1100F67B39}"/>
              </a:ext>
            </a:extLst>
          </p:cNvPr>
          <p:cNvSpPr txBox="1">
            <a:spLocks/>
          </p:cNvSpPr>
          <p:nvPr/>
        </p:nvSpPr>
        <p:spPr>
          <a:xfrm>
            <a:off x="2592925" y="3684415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Future Works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AC048F2-335B-7D52-8A20-74A5CC7D5F96}"/>
              </a:ext>
            </a:extLst>
          </p:cNvPr>
          <p:cNvSpPr txBox="1">
            <a:spLocks/>
          </p:cNvSpPr>
          <p:nvPr/>
        </p:nvSpPr>
        <p:spPr>
          <a:xfrm>
            <a:off x="2589212" y="4744085"/>
            <a:ext cx="8915400" cy="904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Map of stochastic uncertainties.</a:t>
            </a:r>
          </a:p>
          <a:p>
            <a:pPr algn="just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Evaluation of systematic uncertainties.</a:t>
            </a:r>
          </a:p>
        </p:txBody>
      </p:sp>
    </p:spTree>
    <p:extLst>
      <p:ext uri="{BB962C8B-B14F-4D97-AF65-F5344CB8AC3E}">
        <p14:creationId xmlns:p14="http://schemas.microsoft.com/office/powerpoint/2010/main" val="3372197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86A2C8-CD03-622E-5BFF-F8B689C38B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A2218D0-5B27-EF64-C649-7FFB74B22EF7}"/>
              </a:ext>
            </a:extLst>
          </p:cNvPr>
          <p:cNvSpPr txBox="1"/>
          <p:nvPr/>
        </p:nvSpPr>
        <p:spPr>
          <a:xfrm>
            <a:off x="4771310" y="322084"/>
            <a:ext cx="70415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noProof="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Fusion Neutronics Meeting 2025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72E88B-E65A-8D3A-DF07-BF7C7224AF04}"/>
              </a:ext>
            </a:extLst>
          </p:cNvPr>
          <p:cNvSpPr txBox="1"/>
          <p:nvPr/>
        </p:nvSpPr>
        <p:spPr>
          <a:xfrm>
            <a:off x="1906845" y="3829844"/>
            <a:ext cx="9905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noProof="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Thanks for your attention,</a:t>
            </a:r>
          </a:p>
          <a:p>
            <a:pPr algn="ctr"/>
            <a:r>
              <a:rPr lang="en-US" sz="5400" noProof="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you have any questions…?</a:t>
            </a:r>
          </a:p>
        </p:txBody>
      </p:sp>
    </p:spTree>
    <p:extLst>
      <p:ext uri="{BB962C8B-B14F-4D97-AF65-F5344CB8AC3E}">
        <p14:creationId xmlns:p14="http://schemas.microsoft.com/office/powerpoint/2010/main" val="2243457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21C2F-620F-3394-97E1-4346EDD1C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noProof="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Stochastic Uncertainty in                       Two-Step MC Simulations</a:t>
            </a:r>
            <a:endParaRPr lang="en-US" sz="4000" noProof="0" dirty="0">
              <a:solidFill>
                <a:srgbClr val="455F5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78F2D-9C37-FFF3-B1D5-2585EECD9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April 8th,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00B098-C8CE-5A5A-78F5-5D7243696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Fusion Neutronics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A96D9-718C-76AB-0D87-956BF1E9C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US" noProof="0" smtClean="0"/>
              <a:t>3</a:t>
            </a:fld>
            <a:endParaRPr lang="en-US" noProof="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F2CB26F-CE98-40BD-7952-B2BF3DB05E23}"/>
              </a:ext>
            </a:extLst>
          </p:cNvPr>
          <p:cNvCxnSpPr/>
          <p:nvPr/>
        </p:nvCxnSpPr>
        <p:spPr>
          <a:xfrm>
            <a:off x="3953279" y="3370017"/>
            <a:ext cx="0" cy="540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C46B0DA-A417-580A-616B-1352466DE041}"/>
              </a:ext>
            </a:extLst>
          </p:cNvPr>
          <p:cNvCxnSpPr/>
          <p:nvPr/>
        </p:nvCxnSpPr>
        <p:spPr>
          <a:xfrm>
            <a:off x="10195175" y="3370017"/>
            <a:ext cx="0" cy="540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C70B586-3AEC-77CD-FD3B-4E87FCC07B26}"/>
              </a:ext>
            </a:extLst>
          </p:cNvPr>
          <p:cNvCxnSpPr/>
          <p:nvPr/>
        </p:nvCxnSpPr>
        <p:spPr>
          <a:xfrm>
            <a:off x="7075021" y="3370017"/>
            <a:ext cx="0" cy="540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76FEB51-2001-248B-EC1B-74216B2FC1D2}"/>
              </a:ext>
            </a:extLst>
          </p:cNvPr>
          <p:cNvSpPr txBox="1"/>
          <p:nvPr/>
        </p:nvSpPr>
        <p:spPr>
          <a:xfrm>
            <a:off x="2589212" y="4046031"/>
            <a:ext cx="2737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stochastic uncertainty due to MC1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2FBF73-0FC8-EAD1-6E18-AFC7E0F16C21}"/>
              </a:ext>
            </a:extLst>
          </p:cNvPr>
          <p:cNvSpPr txBox="1"/>
          <p:nvPr/>
        </p:nvSpPr>
        <p:spPr>
          <a:xfrm>
            <a:off x="5106272" y="4046031"/>
            <a:ext cx="3947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deterministic calculation</a:t>
            </a:r>
          </a:p>
          <a:p>
            <a:pPr algn="ctr"/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no stochastic uncertainty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8CC2B96-9647-D707-0CB9-0DDB3A5D31E1}"/>
              </a:ext>
            </a:extLst>
          </p:cNvPr>
          <p:cNvSpPr txBox="1"/>
          <p:nvPr/>
        </p:nvSpPr>
        <p:spPr>
          <a:xfrm>
            <a:off x="8831108" y="4046031"/>
            <a:ext cx="2737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stochastic uncertainty due to MC2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846C89EF-97DD-220C-012B-6DA4E93ADA5C}"/>
              </a:ext>
            </a:extLst>
          </p:cNvPr>
          <p:cNvSpPr/>
          <p:nvPr/>
        </p:nvSpPr>
        <p:spPr>
          <a:xfrm>
            <a:off x="3448768" y="5095408"/>
            <a:ext cx="7200000" cy="900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b="1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stochastic uncertainty in the final nuclear response due to MC1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F3787BC-A055-2BBF-3A50-616CC93ACBB8}"/>
              </a:ext>
            </a:extLst>
          </p:cNvPr>
          <p:cNvSpPr/>
          <p:nvPr/>
        </p:nvSpPr>
        <p:spPr>
          <a:xfrm>
            <a:off x="2573752" y="2201520"/>
            <a:ext cx="2700000" cy="1080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MC Simulation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50EEFB3-A46F-FD36-6BEC-BB9E09E74110}"/>
              </a:ext>
            </a:extLst>
          </p:cNvPr>
          <p:cNvSpPr/>
          <p:nvPr/>
        </p:nvSpPr>
        <p:spPr>
          <a:xfrm>
            <a:off x="5889092" y="2201520"/>
            <a:ext cx="2340000" cy="1080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Intermediate Radiation Source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A6B71A2-4F8D-0DEE-7D40-CE233BC48BA0}"/>
              </a:ext>
            </a:extLst>
          </p:cNvPr>
          <p:cNvSpPr/>
          <p:nvPr/>
        </p:nvSpPr>
        <p:spPr>
          <a:xfrm>
            <a:off x="8844432" y="2201520"/>
            <a:ext cx="2700000" cy="1080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 MC Simulation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986EE539-A361-1B54-38C8-8E853DE30E6A}"/>
              </a:ext>
            </a:extLst>
          </p:cNvPr>
          <p:cNvSpPr/>
          <p:nvPr/>
        </p:nvSpPr>
        <p:spPr>
          <a:xfrm>
            <a:off x="5401422" y="2560218"/>
            <a:ext cx="360000" cy="360000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CA36C5DF-5B8C-847C-92A1-EBB41CF39236}"/>
              </a:ext>
            </a:extLst>
          </p:cNvPr>
          <p:cNvSpPr/>
          <p:nvPr/>
        </p:nvSpPr>
        <p:spPr>
          <a:xfrm>
            <a:off x="8356762" y="2560218"/>
            <a:ext cx="360000" cy="360000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14195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C1E7F0-FCCC-A14A-5B45-88EF8B7EAA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7A395D1-D1F5-93C2-08C1-530029F31E52}"/>
              </a:ext>
            </a:extLst>
          </p:cNvPr>
          <p:cNvSpPr txBox="1"/>
          <p:nvPr/>
        </p:nvSpPr>
        <p:spPr>
          <a:xfrm>
            <a:off x="4771310" y="322084"/>
            <a:ext cx="70415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noProof="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Fusion Neutronics Meeting 2025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732166-2215-B9A0-0291-343561E25765}"/>
              </a:ext>
            </a:extLst>
          </p:cNvPr>
          <p:cNvSpPr txBox="1"/>
          <p:nvPr/>
        </p:nvSpPr>
        <p:spPr>
          <a:xfrm>
            <a:off x="1906845" y="3829846"/>
            <a:ext cx="9905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noProof="0" dirty="0">
                <a:solidFill>
                  <a:srgbClr val="455F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Implicit Stochastic Uncertainty Propagation Scheme</a:t>
            </a:r>
          </a:p>
        </p:txBody>
      </p:sp>
    </p:spTree>
    <p:extLst>
      <p:ext uri="{BB962C8B-B14F-4D97-AF65-F5344CB8AC3E}">
        <p14:creationId xmlns:p14="http://schemas.microsoft.com/office/powerpoint/2010/main" val="2208335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7CE4F06-F676-4481-B173-403C519692E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pPr algn="ctr"/>
                <a:r>
                  <a:rPr lang="en-US" sz="4000" noProof="0" dirty="0">
                    <a:solidFill>
                      <a:srgbClr val="455F5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Random Variable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000" b="0" i="1" noProof="0" smtClean="0">
                            <a:solidFill>
                              <a:srgbClr val="455F5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4000" b="0" i="1" noProof="0" smtClean="0">
                            <a:solidFill>
                              <a:srgbClr val="455F5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𝐹</m:t>
                        </m:r>
                      </m:e>
                    </m:d>
                  </m:oMath>
                </a14:m>
                <a:r>
                  <a:rPr lang="en-US" sz="4000" noProof="0" dirty="0">
                    <a:solidFill>
                      <a:srgbClr val="455F5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- Requirements</a:t>
                </a:r>
                <a:endParaRPr lang="en-US" sz="4000" noProof="0" dirty="0">
                  <a:solidFill>
                    <a:srgbClr val="455F51"/>
                  </a:solidFill>
                  <a:latin typeface="Comic Sans MS" panose="030F0702030302020204" pitchFamily="66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7CE4F06-F676-4481-B173-403C519692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8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9617D-8495-88CC-FD57-0F66BB43C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1" y="2144634"/>
            <a:ext cx="6706829" cy="490691"/>
          </a:xfrm>
        </p:spPr>
        <p:txBody>
          <a:bodyPr>
            <a:normAutofit/>
          </a:bodyPr>
          <a:lstStyle/>
          <a:p>
            <a:pPr algn="just"/>
            <a:r>
              <a:rPr lang="en-US" sz="25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Dependence only on the MC1 radiation field.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4C851-ADC1-5784-F719-71E77FD84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April 8th,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297AC-AB79-456C-7114-1733BC0F6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Fusion Neutronics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42CA0-A313-E551-9494-BBF9CAB83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US" noProof="0" smtClean="0"/>
              <a:t>5</a:t>
            </a:fld>
            <a:endParaRPr lang="en-US" noProof="0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AE2E0131-1966-4029-BCC0-BC43DB3E9DBF}"/>
              </a:ext>
            </a:extLst>
          </p:cNvPr>
          <p:cNvSpPr/>
          <p:nvPr/>
        </p:nvSpPr>
        <p:spPr>
          <a:xfrm>
            <a:off x="8967048" y="2208504"/>
            <a:ext cx="540000" cy="360000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F03F43D-CCB3-0116-F44E-CB7A5773722D}"/>
                  </a:ext>
                </a:extLst>
              </p:cNvPr>
              <p:cNvSpPr txBox="1"/>
              <p:nvPr/>
            </p:nvSpPr>
            <p:spPr>
              <a:xfrm>
                <a:off x="9296041" y="2111505"/>
                <a:ext cx="2540410" cy="5539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noProof="0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𝐹</m:t>
                      </m:r>
                      <m:r>
                        <a:rPr lang="en-US" sz="3000" b="0" i="1" noProof="0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r>
                        <a:rPr lang="en-US" sz="3000" b="0" i="1" noProof="0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𝐹</m:t>
                      </m:r>
                      <m:d>
                        <m:dPr>
                          <m:ctrlPr>
                            <a:rPr lang="en-US" sz="3000" b="0" i="1" noProof="0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3000" b="0" i="1" noProof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000" b="0" i="1" noProof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000" b="0" i="1" noProof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3000" b="0" i="1" noProof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sz="3000" noProof="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F03F43D-CCB3-0116-F44E-CB7A577372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6041" y="2111505"/>
                <a:ext cx="2540410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4262007-1482-D540-B37E-E85D4FC6A8D5}"/>
                  </a:ext>
                </a:extLst>
              </p:cNvPr>
              <p:cNvSpPr txBox="1"/>
              <p:nvPr/>
            </p:nvSpPr>
            <p:spPr>
              <a:xfrm>
                <a:off x="7210720" y="3864812"/>
                <a:ext cx="3771927" cy="8740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000" i="0" noProof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m:t>D</m:t>
                      </m:r>
                      <m:r>
                        <a:rPr lang="en-US" sz="2000" i="0" noProof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b="0" i="1" noProof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b="0" i="1" noProof="0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0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noProof="0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000" b="0" i="1" noProof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noProof="0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000" b="0" i="1" noProof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sz="20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b="0" i="1" noProof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b="0" i="1" noProof="0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sz="20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000" b="0" i="1" noProof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20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noProof="0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2000" b="0" i="1" noProof="0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en-US" sz="2000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 noProof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noProof="0" smtClean="0">
                                              <a:latin typeface="Cambria Math" panose="02040503050406030204" pitchFamily="18" charset="0"/>
                                            </a:rPr>
                                            <m:t>𝜙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noProof="0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  <m:sSub>
                                <m:sSubPr>
                                  <m:ctrlPr>
                                    <a:rPr lang="en-US" sz="20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noProof="0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000" b="0" i="1" noProof="0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</m:oMath>
                  </m:oMathPara>
                </a14:m>
                <a:endParaRPr lang="en-US" sz="2000" noProof="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4262007-1482-D540-B37E-E85D4FC6A8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0720" y="3864812"/>
                <a:ext cx="3771927" cy="87408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rrow: Right 11">
            <a:extLst>
              <a:ext uri="{FF2B5EF4-FFF2-40B4-BE49-F238E27FC236}">
                <a16:creationId xmlns:a16="http://schemas.microsoft.com/office/drawing/2014/main" id="{FA3A1DA0-8C13-CBD5-7108-CCCAD6D36C93}"/>
              </a:ext>
            </a:extLst>
          </p:cNvPr>
          <p:cNvSpPr/>
          <p:nvPr/>
        </p:nvSpPr>
        <p:spPr>
          <a:xfrm>
            <a:off x="6850720" y="4037700"/>
            <a:ext cx="360000" cy="360000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7519DB17-9AD7-7C7B-4E15-32C7C514FCE2}"/>
              </a:ext>
            </a:extLst>
          </p:cNvPr>
          <p:cNvSpPr/>
          <p:nvPr/>
        </p:nvSpPr>
        <p:spPr>
          <a:xfrm rot="5400000">
            <a:off x="3785588" y="4412566"/>
            <a:ext cx="540000" cy="360000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E7C602F-FB6D-9686-44B9-55702A4C5B90}"/>
                  </a:ext>
                </a:extLst>
              </p:cNvPr>
              <p:cNvSpPr txBox="1"/>
              <p:nvPr/>
            </p:nvSpPr>
            <p:spPr>
              <a:xfrm>
                <a:off x="3755175" y="4967433"/>
                <a:ext cx="6583471" cy="12126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000" i="1" kern="100" noProof="0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3000" i="1" kern="100" noProof="0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US" sz="3000" i="1" kern="100" noProof="0" smtClean="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sz="3000"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rPr>
                                <m:t>D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3000" kern="100" noProof="0" smtClean="0">
                                  <a:effectLst/>
                                  <a:latin typeface="Calibri" panose="020F0502020204030204" pitchFamily="34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MC</m:t>
                              </m:r>
                              <m:r>
                                <m:rPr>
                                  <m:nor/>
                                </m:rPr>
                                <a:rPr lang="en-US" sz="3000" kern="100" noProof="0" smtClean="0">
                                  <a:effectLst/>
                                  <a:latin typeface="Calibri" panose="020F0502020204030204" pitchFamily="34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r>
                            <a:rPr lang="en-US" sz="3000" i="1" kern="100" noProof="0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3000" i="1" kern="100" noProof="0" smtClean="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3000" i="1" kern="100" noProof="0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n-US" sz="3000" i="1" kern="100" noProof="0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sz="3000" i="1" kern="100" noProof="0" smtClean="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3000" i="1" kern="100" noProof="0" smtClean="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en-US" sz="3000" i="1" kern="100" noProof="0" smtClean="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b>
                            <m:sup/>
                            <m:e>
                              <m:f>
                                <m:fPr>
                                  <m:ctrlPr>
                                    <a:rPr lang="en-US" sz="30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0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3000">
                                      <a:latin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D</m:t>
                                  </m:r>
                                </m:num>
                                <m:den>
                                  <m:r>
                                    <a:rPr lang="en-US" sz="30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30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0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30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  <m:f>
                                <m:fPr>
                                  <m:ctrlPr>
                                    <a:rPr lang="en-US" sz="30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0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3000">
                                      <a:latin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D</m:t>
                                  </m:r>
                                </m:num>
                                <m:den>
                                  <m:r>
                                    <a:rPr lang="en-US" sz="30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30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0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sz="3000" i="1" kern="100" noProof="0" smtClean="0">
                                              <a:effectLst/>
                                              <a:latin typeface="Cambria Math" panose="02040503050406030204" pitchFamily="18" charset="0"/>
                                              <a:ea typeface="Aptos" panose="020B0004020202020204" pitchFamily="34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3000" i="1" kern="100" noProof="0" smtClean="0">
                                              <a:effectLst/>
                                              <a:latin typeface="Cambria Math" panose="02040503050406030204" pitchFamily="18" charset="0"/>
                                              <a:ea typeface="Aptos" panose="020B000402020202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  <m:sup>
                                          <m:r>
                                            <a:rPr lang="en-US" sz="3000" i="1" kern="100" noProof="0" smtClean="0">
                                              <a:effectLst/>
                                              <a:latin typeface="Cambria Math" panose="02040503050406030204" pitchFamily="18" charset="0"/>
                                              <a:ea typeface="Aptos" panose="020B0004020202020204" pitchFamily="34" charset="0"/>
                                              <a:cs typeface="Times New Roman" panose="020206030504050203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</m:den>
                              </m:f>
                              <m:r>
                                <a:rPr lang="en-US" sz="3000" i="1" kern="100" noProof="0" smtClean="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𝑐𝑜𝑣</m:t>
                              </m:r>
                              <m:d>
                                <m:dPr>
                                  <m:ctrlPr>
                                    <a:rPr lang="en-US" sz="30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30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0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30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sz="30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30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0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sz="3000" i="1" kern="100" noProof="0" smtClean="0">
                                              <a:effectLst/>
                                              <a:latin typeface="Cambria Math" panose="02040503050406030204" pitchFamily="18" charset="0"/>
                                              <a:ea typeface="Aptos" panose="020B0004020202020204" pitchFamily="34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3000" i="1" kern="100" noProof="0" smtClean="0">
                                              <a:effectLst/>
                                              <a:latin typeface="Cambria Math" panose="02040503050406030204" pitchFamily="18" charset="0"/>
                                              <a:ea typeface="Aptos" panose="020B000402020202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  <m:sup>
                                          <m:r>
                                            <a:rPr lang="en-US" sz="3000" i="1" kern="100" noProof="0" smtClean="0">
                                              <a:effectLst/>
                                              <a:latin typeface="Cambria Math" panose="02040503050406030204" pitchFamily="18" charset="0"/>
                                              <a:ea typeface="Aptos" panose="020B0004020202020204" pitchFamily="34" charset="0"/>
                                              <a:cs typeface="Times New Roman" panose="020206030504050203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n-US" sz="3000" noProof="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E7C602F-FB6D-9686-44B9-55702A4C5B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5175" y="4967433"/>
                <a:ext cx="6583471" cy="121264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2E9173F-B028-74F5-F15E-C8F368E251C1}"/>
              </a:ext>
            </a:extLst>
          </p:cNvPr>
          <p:cNvSpPr txBox="1">
            <a:spLocks/>
          </p:cNvSpPr>
          <p:nvPr/>
        </p:nvSpPr>
        <p:spPr>
          <a:xfrm>
            <a:off x="2589212" y="3378431"/>
            <a:ext cx="8915399" cy="83926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dirty="0">
                <a:solidFill>
                  <a:schemeClr val="tx1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Alignment with the stochastic uncertainty in the final nuclear response due to MC1.</a:t>
            </a:r>
            <a:endParaRPr lang="en-US" sz="25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82A90EA-0171-C9C3-531E-CB4641363692}"/>
              </a:ext>
            </a:extLst>
          </p:cNvPr>
          <p:cNvSpPr txBox="1"/>
          <p:nvPr/>
        </p:nvSpPr>
        <p:spPr>
          <a:xfrm>
            <a:off x="748356" y="4259547"/>
            <a:ext cx="3182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applying the</a:t>
            </a:r>
          </a:p>
          <a:p>
            <a:pPr algn="ctr"/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uncertainty propagation law</a:t>
            </a:r>
          </a:p>
        </p:txBody>
      </p:sp>
    </p:spTree>
    <p:extLst>
      <p:ext uri="{BB962C8B-B14F-4D97-AF65-F5344CB8AC3E}">
        <p14:creationId xmlns:p14="http://schemas.microsoft.com/office/powerpoint/2010/main" val="297302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1" grpId="0"/>
      <p:bldP spid="12" grpId="0" animBg="1"/>
      <p:bldP spid="13" grpId="0" animBg="1"/>
      <p:bldP spid="16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7B9CFB-28AD-665B-176F-FFF18A949D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6CBF051-3E3F-4B7A-2400-17E957C04BC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pPr algn="ctr"/>
                <a:r>
                  <a:rPr lang="en-US" sz="4000" noProof="0" dirty="0">
                    <a:solidFill>
                      <a:srgbClr val="455F5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Random Variable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000" b="0" i="1" noProof="0" smtClean="0">
                            <a:solidFill>
                              <a:srgbClr val="455F5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4000" b="0" i="1" noProof="0" smtClean="0">
                            <a:solidFill>
                              <a:srgbClr val="455F5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𝐹</m:t>
                        </m:r>
                      </m:e>
                    </m:d>
                  </m:oMath>
                </a14:m>
                <a:r>
                  <a:rPr lang="en-US" sz="4000" dirty="0">
                    <a:solidFill>
                      <a:srgbClr val="455F5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- </a:t>
                </a:r>
                <a:r>
                  <a:rPr lang="en-US" sz="4000" noProof="0" dirty="0">
                    <a:solidFill>
                      <a:srgbClr val="455F5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Definition</a:t>
                </a:r>
                <a:endParaRPr lang="en-US" sz="4000" noProof="0" dirty="0">
                  <a:solidFill>
                    <a:srgbClr val="455F51"/>
                  </a:solidFill>
                  <a:latin typeface="Comic Sans MS" panose="030F0702030302020204" pitchFamily="66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6CBF051-3E3F-4B7A-2400-17E957C04B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8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F4606A-2700-7420-C4F2-B304A6E4C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April 8th,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226975-7AE9-A2FA-9CF9-BE5AC079B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Fusion Neutronics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ADC148-C232-046B-05B9-920EA8970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US" noProof="0" smtClean="0"/>
              <a:t>6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07EBCA9-0F76-3090-7827-68004BE3FD93}"/>
                  </a:ext>
                </a:extLst>
              </p:cNvPr>
              <p:cNvSpPr txBox="1"/>
              <p:nvPr/>
            </p:nvSpPr>
            <p:spPr>
              <a:xfrm>
                <a:off x="1660934" y="1905000"/>
                <a:ext cx="9843678" cy="1660134"/>
              </a:xfrm>
              <a:prstGeom prst="rect">
                <a:avLst/>
              </a:prstGeom>
              <a:noFill/>
              <a:ln w="38100">
                <a:solidFill>
                  <a:srgbClr val="549E39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400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400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4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4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4000" i="0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4000">
                              <a:latin typeface="Cambria Math" panose="02040503050406030204" pitchFamily="18" charset="0"/>
                            </a:rPr>
                            <m:t>×</m:t>
                          </m:r>
                          <m:f>
                            <m:f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400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m:rPr>
                                  <m:nor/>
                                </m:rPr>
                                <a:rPr lang="en-US" sz="4000"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rPr>
                                <m:t>D</m:t>
                              </m:r>
                            </m:num>
                            <m:den>
                              <m:r>
                                <a:rPr lang="en-US" sz="400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r>
                        <a:rPr lang="en-US" sz="4000" i="0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4000">
                              <a:latin typeface="Cambria Math" panose="02040503050406030204" pitchFamily="18" charset="0"/>
                            </a:rPr>
                            <m:t>×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s-ES" sz="4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s-ES" sz="4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400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400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nary>
                        </m:e>
                      </m:nary>
                    </m:oMath>
                  </m:oMathPara>
                </a14:m>
                <a:endParaRPr lang="en-US" sz="4000" noProof="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07EBCA9-0F76-3090-7827-68004BE3FD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0934" y="1905000"/>
                <a:ext cx="9843678" cy="166013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rgbClr val="549E39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3556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2DF3CD-551C-9819-FFBB-AEF417C72C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6609E-D3F3-C47C-1AF0-AAEB10867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April 8th,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A05811-6A3C-8BC7-C958-76C82431A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Fusion Neutronics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0D6A6C-F14B-EF2D-17DB-334D5A7B4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US" noProof="0" smtClean="0"/>
              <a:t>7</a:t>
            </a:fld>
            <a:endParaRPr lang="en-US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964EB7-71D2-8970-E4BC-A15885200709}"/>
              </a:ext>
            </a:extLst>
          </p:cNvPr>
          <p:cNvSpPr txBox="1"/>
          <p:nvPr/>
        </p:nvSpPr>
        <p:spPr>
          <a:xfrm>
            <a:off x="1376881" y="4755199"/>
            <a:ext cx="2745178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500" noProof="0" dirty="0">
                <a:latin typeface="Calibri" panose="020F0502020204030204" pitchFamily="34" charset="0"/>
                <a:cs typeface="Calibri" panose="020F0502020204030204" pitchFamily="34" charset="0"/>
              </a:rPr>
              <a:t>dependence on the MC1 radiation field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7528D3F8-2B53-152D-77D7-48111666A187}"/>
              </a:ext>
            </a:extLst>
          </p:cNvPr>
          <p:cNvSpPr/>
          <p:nvPr/>
        </p:nvSpPr>
        <p:spPr>
          <a:xfrm rot="5400000">
            <a:off x="2299470" y="3516364"/>
            <a:ext cx="900000" cy="540000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1C6E3E9-7DF3-4600-CB87-3C7C652977F0}"/>
                  </a:ext>
                </a:extLst>
              </p:cNvPr>
              <p:cNvSpPr txBox="1"/>
              <p:nvPr/>
            </p:nvSpPr>
            <p:spPr>
              <a:xfrm>
                <a:off x="1660934" y="1905000"/>
                <a:ext cx="9843678" cy="1660134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400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400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4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4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4000" i="0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4000">
                              <a:latin typeface="Cambria Math" panose="02040503050406030204" pitchFamily="18" charset="0"/>
                            </a:rPr>
                            <m:t>×</m:t>
                          </m:r>
                          <m:f>
                            <m:f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400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m:rPr>
                                  <m:nor/>
                                </m:rPr>
                                <a:rPr lang="en-US" sz="4000"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rPr>
                                <m:t>D</m:t>
                              </m:r>
                            </m:num>
                            <m:den>
                              <m:r>
                                <a:rPr lang="en-US" sz="400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r>
                        <a:rPr lang="en-US" sz="4000" i="0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4000">
                              <a:latin typeface="Cambria Math" panose="02040503050406030204" pitchFamily="18" charset="0"/>
                            </a:rPr>
                            <m:t>×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s-ES" sz="4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s-ES" sz="4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400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400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nary>
                        </m:e>
                      </m:nary>
                    </m:oMath>
                  </m:oMathPara>
                </a14:m>
                <a:endParaRPr lang="en-US" sz="4000" noProof="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1C6E3E9-7DF3-4600-CB87-3C7C652977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0934" y="1905000"/>
                <a:ext cx="9843678" cy="166013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itle 1">
                <a:extLst>
                  <a:ext uri="{FF2B5EF4-FFF2-40B4-BE49-F238E27FC236}">
                    <a16:creationId xmlns:a16="http://schemas.microsoft.com/office/drawing/2014/main" id="{3AE18896-D377-865B-29AF-C28166A5EE6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592925" y="624110"/>
                <a:ext cx="8911687" cy="1280890"/>
              </a:xfrm>
            </p:spPr>
            <p:txBody>
              <a:bodyPr>
                <a:noAutofit/>
              </a:bodyPr>
              <a:lstStyle/>
              <a:p>
                <a:pPr algn="ctr"/>
                <a:r>
                  <a:rPr lang="en-US" sz="4000" noProof="0" dirty="0">
                    <a:solidFill>
                      <a:srgbClr val="455F5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Random Variable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000" b="0" i="1" noProof="0" smtClean="0">
                            <a:solidFill>
                              <a:srgbClr val="455F5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4000" b="0" i="1" noProof="0" smtClean="0">
                            <a:solidFill>
                              <a:srgbClr val="455F5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𝐹</m:t>
                        </m:r>
                      </m:e>
                    </m:d>
                  </m:oMath>
                </a14:m>
                <a:r>
                  <a:rPr lang="en-US" sz="4000" dirty="0">
                    <a:solidFill>
                      <a:srgbClr val="455F5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- Requirements</a:t>
                </a:r>
                <a:endParaRPr lang="en-US" sz="4000" noProof="0" dirty="0">
                  <a:solidFill>
                    <a:srgbClr val="455F51"/>
                  </a:solidFill>
                  <a:latin typeface="Comic Sans MS" panose="030F0702030302020204" pitchFamily="66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1" name="Title 1">
                <a:extLst>
                  <a:ext uri="{FF2B5EF4-FFF2-40B4-BE49-F238E27FC236}">
                    <a16:creationId xmlns:a16="http://schemas.microsoft.com/office/drawing/2014/main" id="{3AE18896-D377-865B-29AF-C28166A5EE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592925" y="624110"/>
                <a:ext cx="8911687" cy="1280890"/>
              </a:xfrm>
              <a:blipFill>
                <a:blip r:embed="rId4"/>
                <a:stretch>
                  <a:fillRect t="-8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7379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ADCC9D-90B1-0F2E-9F69-AC8048C1DD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D60B13-32DF-1DE4-EC03-4DCA7DD24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April 8th,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B744B-90AF-F595-D9A9-4E0C23013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Fusion Neutronics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6469F-F490-2D8D-D9EB-ED56AD80E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US" noProof="0" smtClean="0"/>
              <a:t>8</a:t>
            </a:fld>
            <a:endParaRPr lang="en-US" noProof="0" dirty="0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A3E0D7EF-C3C1-8C03-AE33-B634E7088853}"/>
              </a:ext>
            </a:extLst>
          </p:cNvPr>
          <p:cNvSpPr/>
          <p:nvPr/>
        </p:nvSpPr>
        <p:spPr>
          <a:xfrm>
            <a:off x="4146660" y="4512404"/>
            <a:ext cx="900000" cy="540000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4F2018-C2C0-6CB3-0A8B-E1183111C655}"/>
              </a:ext>
            </a:extLst>
          </p:cNvPr>
          <p:cNvSpPr txBox="1"/>
          <p:nvPr/>
        </p:nvSpPr>
        <p:spPr>
          <a:xfrm>
            <a:off x="1004225" y="4428461"/>
            <a:ext cx="31424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applying the</a:t>
            </a:r>
          </a:p>
          <a:p>
            <a:pPr algn="ctr"/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uncertainty propagation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8D7DA65-C8AA-5030-03CD-D5D39B13C0A4}"/>
                  </a:ext>
                </a:extLst>
              </p:cNvPr>
              <p:cNvSpPr txBox="1"/>
              <p:nvPr/>
            </p:nvSpPr>
            <p:spPr>
              <a:xfrm>
                <a:off x="5046661" y="4176084"/>
                <a:ext cx="6098457" cy="12126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000" i="1" kern="100" noProof="0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3000" i="1" kern="100" noProof="0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s-ES" sz="3000" b="0" i="1" kern="100" noProof="0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sub>
                        <m:sup>
                          <m:r>
                            <a:rPr lang="en-US" sz="3000" i="1" kern="100" noProof="0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3000" i="1" kern="100" noProof="0" smtClean="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3000" i="1" kern="100" noProof="0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n-US" sz="3000" i="1" kern="100" noProof="0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sz="3000" i="1" kern="100" noProof="0" smtClean="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3000" i="1" kern="100" noProof="0" smtClean="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en-US" sz="3000" i="1" kern="100" noProof="0" smtClean="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b>
                            <m:sup/>
                            <m:e>
                              <m:f>
                                <m:fPr>
                                  <m:ctrlPr>
                                    <a:rPr lang="en-US" sz="30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0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3200">
                                      <a:latin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D</m:t>
                                  </m:r>
                                </m:num>
                                <m:den>
                                  <m:r>
                                    <a:rPr lang="en-US" sz="30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30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0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30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  <m:f>
                                <m:fPr>
                                  <m:ctrlPr>
                                    <a:rPr lang="en-US" sz="30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0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3200">
                                      <a:latin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D</m:t>
                                  </m:r>
                                </m:num>
                                <m:den>
                                  <m:r>
                                    <a:rPr lang="en-US" sz="30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30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0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sz="3000" i="1" kern="100" noProof="0" smtClean="0">
                                              <a:effectLst/>
                                              <a:latin typeface="Cambria Math" panose="02040503050406030204" pitchFamily="18" charset="0"/>
                                              <a:ea typeface="Aptos" panose="020B0004020202020204" pitchFamily="34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3000" i="1" kern="100" noProof="0" smtClean="0">
                                              <a:effectLst/>
                                              <a:latin typeface="Cambria Math" panose="02040503050406030204" pitchFamily="18" charset="0"/>
                                              <a:ea typeface="Aptos" panose="020B000402020202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  <m:sup>
                                          <m:r>
                                            <a:rPr lang="en-US" sz="3000" i="1" kern="100" noProof="0" smtClean="0">
                                              <a:effectLst/>
                                              <a:latin typeface="Cambria Math" panose="02040503050406030204" pitchFamily="18" charset="0"/>
                                              <a:ea typeface="Aptos" panose="020B0004020202020204" pitchFamily="34" charset="0"/>
                                              <a:cs typeface="Times New Roman" panose="020206030504050203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</m:den>
                              </m:f>
                              <m:r>
                                <a:rPr lang="en-US" sz="3000" i="1" kern="100" noProof="0" smtClean="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𝑐𝑜𝑣</m:t>
                              </m:r>
                              <m:d>
                                <m:dPr>
                                  <m:ctrlPr>
                                    <a:rPr lang="en-US" sz="30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30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0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30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sz="30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30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0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sz="3000" i="1" kern="100" noProof="0" smtClean="0">
                                              <a:effectLst/>
                                              <a:latin typeface="Cambria Math" panose="02040503050406030204" pitchFamily="18" charset="0"/>
                                              <a:ea typeface="Aptos" panose="020B0004020202020204" pitchFamily="34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3000" i="1" kern="100" noProof="0" smtClean="0">
                                              <a:effectLst/>
                                              <a:latin typeface="Cambria Math" panose="02040503050406030204" pitchFamily="18" charset="0"/>
                                              <a:ea typeface="Aptos" panose="020B000402020202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  <m:sup>
                                          <m:r>
                                            <a:rPr lang="en-US" sz="3000" i="1" kern="100" noProof="0" smtClean="0">
                                              <a:effectLst/>
                                              <a:latin typeface="Cambria Math" panose="02040503050406030204" pitchFamily="18" charset="0"/>
                                              <a:ea typeface="Aptos" panose="020B0004020202020204" pitchFamily="34" charset="0"/>
                                              <a:cs typeface="Times New Roman" panose="020206030504050203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n-US" sz="3000" noProof="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8D7DA65-C8AA-5030-03CD-D5D39B13C0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6661" y="4176084"/>
                <a:ext cx="6098457" cy="12126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7C0F547E-F206-8FA1-4038-6434C71E6F01}"/>
              </a:ext>
            </a:extLst>
          </p:cNvPr>
          <p:cNvSpPr txBox="1"/>
          <p:nvPr/>
        </p:nvSpPr>
        <p:spPr>
          <a:xfrm>
            <a:off x="5046660" y="5451362"/>
            <a:ext cx="6098458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500" noProof="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alignment with the stochastic </a:t>
            </a:r>
            <a:r>
              <a:rPr lang="en-US" sz="2500" noProof="0" dirty="0"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</a:t>
            </a:r>
            <a:r>
              <a:rPr lang="en-US" sz="2500" noProof="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ncertainty in the final </a:t>
            </a:r>
            <a:r>
              <a:rPr lang="en-US" sz="2500" noProof="0" dirty="0"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</a:t>
            </a:r>
            <a:r>
              <a:rPr lang="en-US" sz="2500" noProof="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uclear </a:t>
            </a:r>
            <a:r>
              <a:rPr lang="en-US" sz="2500" noProof="0" dirty="0"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</a:t>
            </a:r>
            <a:r>
              <a:rPr lang="en-US" sz="2500" noProof="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esponse due to MC1</a:t>
            </a:r>
            <a:endParaRPr lang="en-US" sz="25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75473D1-714F-975C-1F8F-91EF3C7D9DC0}"/>
                  </a:ext>
                </a:extLst>
              </p:cNvPr>
              <p:cNvSpPr txBox="1"/>
              <p:nvPr/>
            </p:nvSpPr>
            <p:spPr>
              <a:xfrm>
                <a:off x="1660934" y="1905000"/>
                <a:ext cx="9843678" cy="1660134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400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400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4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4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4000" i="0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4000">
                              <a:latin typeface="Cambria Math" panose="02040503050406030204" pitchFamily="18" charset="0"/>
                            </a:rPr>
                            <m:t>×</m:t>
                          </m:r>
                          <m:f>
                            <m:f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400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m:rPr>
                                  <m:nor/>
                                </m:rPr>
                                <a:rPr lang="en-US" sz="4000"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rPr>
                                <m:t>D</m:t>
                              </m:r>
                            </m:num>
                            <m:den>
                              <m:r>
                                <a:rPr lang="en-US" sz="400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r>
                        <a:rPr lang="en-US" sz="4000" i="0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4000">
                              <a:latin typeface="Cambria Math" panose="02040503050406030204" pitchFamily="18" charset="0"/>
                            </a:rPr>
                            <m:t>×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s-ES" sz="4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s-ES" sz="4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400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400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nary>
                        </m:e>
                      </m:nary>
                    </m:oMath>
                  </m:oMathPara>
                </a14:m>
                <a:endParaRPr lang="en-US" sz="4000" noProof="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75473D1-714F-975C-1F8F-91EF3C7D9D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0934" y="1905000"/>
                <a:ext cx="9843678" cy="166013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06F5C27-127E-B1A1-3B79-0881A5D3A6E4}"/>
                  </a:ext>
                </a:extLst>
              </p:cNvPr>
              <p:cNvSpPr txBox="1"/>
              <p:nvPr/>
            </p:nvSpPr>
            <p:spPr>
              <a:xfrm>
                <a:off x="883919" y="5556037"/>
                <a:ext cx="3383045" cy="652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i="1" kern="100" noProof="0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1500" i="1" kern="100" noProof="0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US" sz="1500" i="1" kern="100" noProof="0" smtClean="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sz="1500"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rPr>
                                <m:t>D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1500" kern="100" noProof="0" smtClean="0">
                                  <a:effectLst/>
                                  <a:latin typeface="Calibri" panose="020F0502020204030204" pitchFamily="34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MC</m:t>
                              </m:r>
                              <m:r>
                                <m:rPr>
                                  <m:nor/>
                                </m:rPr>
                                <a:rPr lang="en-US" sz="1500" kern="100" noProof="0" smtClean="0">
                                  <a:effectLst/>
                                  <a:latin typeface="Calibri" panose="020F0502020204030204" pitchFamily="34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r>
                            <a:rPr lang="en-US" sz="1500" i="1" kern="100" noProof="0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500" i="1" kern="100" noProof="0" smtClean="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1500" i="1" kern="100" noProof="0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n-US" sz="1500" i="1" kern="100" noProof="0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sz="1500" i="1" kern="100" noProof="0" smtClean="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1500" i="1" kern="100" noProof="0" smtClean="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en-US" sz="1500" i="1" kern="100" noProof="0" smtClean="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b>
                            <m:sup/>
                            <m:e>
                              <m:f>
                                <m:fPr>
                                  <m:ctrlPr>
                                    <a:rPr lang="en-US" sz="15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5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500">
                                      <a:latin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D</m:t>
                                  </m:r>
                                </m:num>
                                <m:den>
                                  <m:r>
                                    <a:rPr lang="en-US" sz="15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15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5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15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  <m:f>
                                <m:fPr>
                                  <m:ctrlPr>
                                    <a:rPr lang="en-US" sz="15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5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𝜕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500">
                                      <a:latin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D</m:t>
                                  </m:r>
                                </m:num>
                                <m:den>
                                  <m:r>
                                    <a:rPr lang="en-US" sz="15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15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5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sz="1500" i="1" kern="100" noProof="0" smtClean="0">
                                              <a:effectLst/>
                                              <a:latin typeface="Cambria Math" panose="02040503050406030204" pitchFamily="18" charset="0"/>
                                              <a:ea typeface="Aptos" panose="020B0004020202020204" pitchFamily="34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500" i="1" kern="100" noProof="0" smtClean="0">
                                              <a:effectLst/>
                                              <a:latin typeface="Cambria Math" panose="02040503050406030204" pitchFamily="18" charset="0"/>
                                              <a:ea typeface="Aptos" panose="020B000402020202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  <m:sup>
                                          <m:r>
                                            <a:rPr lang="en-US" sz="1500" i="1" kern="100" noProof="0" smtClean="0">
                                              <a:effectLst/>
                                              <a:latin typeface="Cambria Math" panose="02040503050406030204" pitchFamily="18" charset="0"/>
                                              <a:ea typeface="Aptos" panose="020B0004020202020204" pitchFamily="34" charset="0"/>
                                              <a:cs typeface="Times New Roman" panose="020206030504050203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</m:den>
                              </m:f>
                              <m:r>
                                <a:rPr lang="en-US" sz="1500" i="1" kern="100" noProof="0" smtClean="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𝑐𝑜𝑣</m:t>
                              </m:r>
                              <m:d>
                                <m:dPr>
                                  <m:ctrlPr>
                                    <a:rPr lang="en-US" sz="15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5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5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15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sz="1500" i="1" kern="100" noProof="0" smtClean="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15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500" i="1" kern="100" noProof="0" smtClean="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sz="1500" i="1" kern="100" noProof="0" smtClean="0">
                                              <a:effectLst/>
                                              <a:latin typeface="Cambria Math" panose="02040503050406030204" pitchFamily="18" charset="0"/>
                                              <a:ea typeface="Aptos" panose="020B0004020202020204" pitchFamily="34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500" i="1" kern="100" noProof="0" smtClean="0">
                                              <a:effectLst/>
                                              <a:latin typeface="Cambria Math" panose="02040503050406030204" pitchFamily="18" charset="0"/>
                                              <a:ea typeface="Aptos" panose="020B000402020202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  <m:sup>
                                          <m:r>
                                            <a:rPr lang="en-US" sz="1500" i="1" kern="100" noProof="0" smtClean="0">
                                              <a:effectLst/>
                                              <a:latin typeface="Cambria Math" panose="02040503050406030204" pitchFamily="18" charset="0"/>
                                              <a:ea typeface="Aptos" panose="020B0004020202020204" pitchFamily="34" charset="0"/>
                                              <a:cs typeface="Times New Roman" panose="020206030504050203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n-US" sz="1500" noProof="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06F5C27-127E-B1A1-3B79-0881A5D3A6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919" y="5556037"/>
                <a:ext cx="3383045" cy="65242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itle 1">
                <a:extLst>
                  <a:ext uri="{FF2B5EF4-FFF2-40B4-BE49-F238E27FC236}">
                    <a16:creationId xmlns:a16="http://schemas.microsoft.com/office/drawing/2014/main" id="{63248E23-BEF3-657E-6AA6-C0D5FF47675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592925" y="624110"/>
                <a:ext cx="8911687" cy="1280890"/>
              </a:xfrm>
            </p:spPr>
            <p:txBody>
              <a:bodyPr>
                <a:noAutofit/>
              </a:bodyPr>
              <a:lstStyle/>
              <a:p>
                <a:pPr algn="ctr"/>
                <a:r>
                  <a:rPr lang="en-US" sz="4000" noProof="0" dirty="0">
                    <a:solidFill>
                      <a:srgbClr val="455F5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Random Variable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000" b="0" i="1" noProof="0" smtClean="0">
                            <a:solidFill>
                              <a:srgbClr val="455F5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4000" b="0" i="1" noProof="0" smtClean="0">
                            <a:solidFill>
                              <a:srgbClr val="455F5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𝐹</m:t>
                        </m:r>
                      </m:e>
                    </m:d>
                  </m:oMath>
                </a14:m>
                <a:r>
                  <a:rPr lang="en-US" sz="4000" dirty="0">
                    <a:solidFill>
                      <a:srgbClr val="455F5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- Requirements</a:t>
                </a:r>
                <a:endParaRPr lang="en-US" sz="4000" noProof="0" dirty="0">
                  <a:solidFill>
                    <a:srgbClr val="455F51"/>
                  </a:solidFill>
                  <a:latin typeface="Comic Sans MS" panose="030F0702030302020204" pitchFamily="66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Title 1">
                <a:extLst>
                  <a:ext uri="{FF2B5EF4-FFF2-40B4-BE49-F238E27FC236}">
                    <a16:creationId xmlns:a16="http://schemas.microsoft.com/office/drawing/2014/main" id="{63248E23-BEF3-657E-6AA6-C0D5FF4767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592925" y="624110"/>
                <a:ext cx="8911687" cy="1280890"/>
              </a:xfrm>
              <a:blipFill>
                <a:blip r:embed="rId6"/>
                <a:stretch>
                  <a:fillRect t="-8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3772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F5D661-A267-1B84-EA76-4008C696F9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B84D3-7BA3-882C-244D-F9BE450E8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April 8th,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64AA5-AD94-568F-6C48-5FA82C991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Fusion Neutronics Meeting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B95F95-5EA2-EA50-3FD4-593632E94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3ACBE-7A67-49AC-BFB7-D3971B531FD1}" type="slidenum">
              <a:rPr lang="en-US" noProof="0" smtClean="0"/>
              <a:t>9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9813D7F-0F6F-40C1-63B3-EAE86750FEF9}"/>
                  </a:ext>
                </a:extLst>
              </p:cNvPr>
              <p:cNvSpPr txBox="1"/>
              <p:nvPr/>
            </p:nvSpPr>
            <p:spPr>
              <a:xfrm>
                <a:off x="1660934" y="1905000"/>
                <a:ext cx="9843678" cy="1660134"/>
              </a:xfrm>
              <a:prstGeom prst="rect">
                <a:avLst/>
              </a:prstGeom>
              <a:noFill/>
              <a:ln w="38100">
                <a:solidFill>
                  <a:srgbClr val="549E39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400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400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4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4000" i="1" noProof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4000" i="0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4000">
                              <a:latin typeface="Cambria Math" panose="02040503050406030204" pitchFamily="18" charset="0"/>
                            </a:rPr>
                            <m:t>×</m:t>
                          </m:r>
                          <m:f>
                            <m:f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400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m:rPr>
                                  <m:nor/>
                                </m:rPr>
                                <a:rPr lang="en-US" sz="4000"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rPr>
                                <m:t>D</m:t>
                              </m:r>
                            </m:num>
                            <m:den>
                              <m:r>
                                <a:rPr lang="en-US" sz="400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r>
                        <a:rPr lang="en-US" sz="4000" i="0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40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4000">
                              <a:latin typeface="Cambria Math" panose="02040503050406030204" pitchFamily="18" charset="0"/>
                            </a:rPr>
                            <m:t>×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s-ES" sz="4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s-ES" sz="4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400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400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40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nary>
                        </m:e>
                      </m:nary>
                    </m:oMath>
                  </m:oMathPara>
                </a14:m>
                <a:endParaRPr lang="en-US" sz="4000" noProof="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9813D7F-0F6F-40C1-63B3-EAE86750FE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0934" y="1905000"/>
                <a:ext cx="9843678" cy="166013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rgbClr val="549E39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itle 1">
                <a:extLst>
                  <a:ext uri="{FF2B5EF4-FFF2-40B4-BE49-F238E27FC236}">
                    <a16:creationId xmlns:a16="http://schemas.microsoft.com/office/drawing/2014/main" id="{1410EDAE-5C1B-37A6-54DA-7B6EFC8EA71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592925" y="624110"/>
                <a:ext cx="8911687" cy="1280890"/>
              </a:xfrm>
            </p:spPr>
            <p:txBody>
              <a:bodyPr>
                <a:noAutofit/>
              </a:bodyPr>
              <a:lstStyle/>
              <a:p>
                <a:pPr algn="ctr"/>
                <a:r>
                  <a:rPr lang="en-US" sz="4000" noProof="0" dirty="0">
                    <a:solidFill>
                      <a:srgbClr val="455F5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Random Variable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4000" b="0" i="1" noProof="0" smtClean="0">
                            <a:solidFill>
                              <a:srgbClr val="455F5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4000" b="0" i="1" noProof="0" smtClean="0">
                            <a:solidFill>
                              <a:srgbClr val="455F5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𝐹</m:t>
                        </m:r>
                      </m:e>
                    </m:d>
                  </m:oMath>
                </a14:m>
                <a:r>
                  <a:rPr lang="en-US" sz="4000" dirty="0">
                    <a:solidFill>
                      <a:srgbClr val="455F5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- </a:t>
                </a:r>
                <a:r>
                  <a:rPr lang="en-US" sz="4000" noProof="0" dirty="0">
                    <a:solidFill>
                      <a:srgbClr val="455F5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Definition</a:t>
                </a:r>
                <a:endParaRPr lang="en-US" sz="4000" noProof="0" dirty="0">
                  <a:solidFill>
                    <a:srgbClr val="455F51"/>
                  </a:solidFill>
                  <a:latin typeface="Comic Sans MS" panose="030F0702030302020204" pitchFamily="66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Title 1">
                <a:extLst>
                  <a:ext uri="{FF2B5EF4-FFF2-40B4-BE49-F238E27FC236}">
                    <a16:creationId xmlns:a16="http://schemas.microsoft.com/office/drawing/2014/main" id="{1410EDAE-5C1B-37A6-54DA-7B6EFC8EA7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592925" y="624110"/>
                <a:ext cx="8911687" cy="1280890"/>
              </a:xfrm>
              <a:blipFill>
                <a:blip r:embed="rId4"/>
                <a:stretch>
                  <a:fillRect t="-8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293627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03DE618DB0A0C46A666FD2065503EE5" ma:contentTypeVersion="18" ma:contentTypeDescription="Crear nuevo documento." ma:contentTypeScope="" ma:versionID="a55d6e1f82753bc75c1276a45bfc3239">
  <xsd:schema xmlns:xsd="http://www.w3.org/2001/XMLSchema" xmlns:xs="http://www.w3.org/2001/XMLSchema" xmlns:p="http://schemas.microsoft.com/office/2006/metadata/properties" xmlns:ns2="6d625785-42e5-40a3-b03d-802bc6493bd9" xmlns:ns3="ed024c05-7945-4ac1-9cc3-716220b6cc02" targetNamespace="http://schemas.microsoft.com/office/2006/metadata/properties" ma:root="true" ma:fieldsID="57071e801e9544907012f04dcc364622" ns2:_="" ns3:_="">
    <xsd:import namespace="6d625785-42e5-40a3-b03d-802bc6493bd9"/>
    <xsd:import namespace="ed024c05-7945-4ac1-9cc3-716220b6cc0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625785-42e5-40a3-b03d-802bc6493b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Etiquetas de imagen" ma:readOnly="false" ma:fieldId="{5cf76f15-5ced-4ddc-b409-7134ff3c332f}" ma:taxonomyMulti="true" ma:sspId="d06a5c8c-1a73-4ba3-b11e-d38f132e12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024c05-7945-4ac1-9cc3-716220b6cc0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2d51215-bb1d-46df-9824-fec85c9f8692}" ma:internalName="TaxCatchAll" ma:showField="CatchAllData" ma:web="ed024c05-7945-4ac1-9cc3-716220b6cc0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d024c05-7945-4ac1-9cc3-716220b6cc02" xsi:nil="true"/>
    <lcf76f155ced4ddcb4097134ff3c332f xmlns="6d625785-42e5-40a3-b03d-802bc6493bd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35D3D11-3119-40E0-8DA9-EE771447A9F6}"/>
</file>

<file path=customXml/itemProps2.xml><?xml version="1.0" encoding="utf-8"?>
<ds:datastoreItem xmlns:ds="http://schemas.openxmlformats.org/officeDocument/2006/customXml" ds:itemID="{E2B4BEAC-4B2E-4727-ACEF-37B0F01AD697}"/>
</file>

<file path=customXml/itemProps3.xml><?xml version="1.0" encoding="utf-8"?>
<ds:datastoreItem xmlns:ds="http://schemas.openxmlformats.org/officeDocument/2006/customXml" ds:itemID="{14A890D6-891E-451D-B5EF-8B1DE3B9F9A5}"/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417</TotalTime>
  <Words>1171</Words>
  <Application>Microsoft Office PowerPoint</Application>
  <PresentationFormat>Widescreen</PresentationFormat>
  <Paragraphs>259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Aptos</vt:lpstr>
      <vt:lpstr>Arial</vt:lpstr>
      <vt:lpstr>Calibri</vt:lpstr>
      <vt:lpstr>Cambria Math</vt:lpstr>
      <vt:lpstr>Century Gothic</vt:lpstr>
      <vt:lpstr>Comic Sans MS</vt:lpstr>
      <vt:lpstr>Wingdings 3</vt:lpstr>
      <vt:lpstr>Wisp</vt:lpstr>
      <vt:lpstr>PowerPoint Presentation</vt:lpstr>
      <vt:lpstr>Two-Step MC Simulations</vt:lpstr>
      <vt:lpstr>Stochastic Uncertainty in                       Two-Step MC Simulations</vt:lpstr>
      <vt:lpstr>PowerPoint Presentation</vt:lpstr>
      <vt:lpstr>Random Variable (F) - Requirements</vt:lpstr>
      <vt:lpstr>Random Variable (F) - Definition</vt:lpstr>
      <vt:lpstr>Random Variable (F) - Requirements</vt:lpstr>
      <vt:lpstr>Random Variable (F) - Requirements</vt:lpstr>
      <vt:lpstr>Random Variable (F) - Definition</vt:lpstr>
      <vt:lpstr>Random Variable (F) - Dependence</vt:lpstr>
      <vt:lpstr>Random Variable (F) - Dependence</vt:lpstr>
      <vt:lpstr>Random Variable (F) - Assessment</vt:lpstr>
      <vt:lpstr>Implicit Scheme                           Advantages</vt:lpstr>
      <vt:lpstr>Implicit Scheme                            Limitations</vt:lpstr>
      <vt:lpstr>PowerPoint Presentation</vt:lpstr>
      <vt:lpstr>SRC-UNED</vt:lpstr>
      <vt:lpstr>SRC-UNED</vt:lpstr>
      <vt:lpstr>PowerPoint Presentation</vt:lpstr>
      <vt:lpstr>R2S-UNED</vt:lpstr>
      <vt:lpstr>R2S-UNED</vt:lpstr>
      <vt:lpstr>R2S-UNED</vt:lpstr>
      <vt:lpstr>R2S-UNED</vt:lpstr>
      <vt:lpstr>DTE3 campaign at JET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ISABEL MARIA LOPEZ CASAS</dc:creator>
  <cp:lastModifiedBy>ISABEL MARIA LOPEZ CASAS</cp:lastModifiedBy>
  <cp:revision>14</cp:revision>
  <dcterms:created xsi:type="dcterms:W3CDTF">2025-04-05T09:12:10Z</dcterms:created>
  <dcterms:modified xsi:type="dcterms:W3CDTF">2025-04-07T23:28:47Z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0x010100503DE618DB0A0C46A666FD2065503EE5</vt:lpwstr>
  </property>
</Properties>
</file>